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2" r:id="rId1"/>
    <p:sldMasterId id="2147483706" r:id="rId2"/>
    <p:sldMasterId id="2147483720" r:id="rId3"/>
  </p:sldMasterIdLst>
  <p:notesMasterIdLst>
    <p:notesMasterId r:id="rId51"/>
  </p:notesMasterIdLst>
  <p:handoutMasterIdLst>
    <p:handoutMasterId r:id="rId52"/>
  </p:handoutMasterIdLst>
  <p:sldIdLst>
    <p:sldId id="485" r:id="rId4"/>
    <p:sldId id="585" r:id="rId5"/>
    <p:sldId id="648" r:id="rId6"/>
    <p:sldId id="643" r:id="rId7"/>
    <p:sldId id="628" r:id="rId8"/>
    <p:sldId id="599" r:id="rId9"/>
    <p:sldId id="590" r:id="rId10"/>
    <p:sldId id="623" r:id="rId11"/>
    <p:sldId id="629" r:id="rId12"/>
    <p:sldId id="591" r:id="rId13"/>
    <p:sldId id="630" r:id="rId14"/>
    <p:sldId id="610" r:id="rId15"/>
    <p:sldId id="631" r:id="rId16"/>
    <p:sldId id="600" r:id="rId17"/>
    <p:sldId id="632" r:id="rId18"/>
    <p:sldId id="601" r:id="rId19"/>
    <p:sldId id="633" r:id="rId20"/>
    <p:sldId id="602" r:id="rId21"/>
    <p:sldId id="634" r:id="rId22"/>
    <p:sldId id="649" r:id="rId23"/>
    <p:sldId id="641" r:id="rId24"/>
    <p:sldId id="653" r:id="rId25"/>
    <p:sldId id="652" r:id="rId26"/>
    <p:sldId id="651" r:id="rId27"/>
    <p:sldId id="550" r:id="rId28"/>
    <p:sldId id="636" r:id="rId29"/>
    <p:sldId id="644" r:id="rId30"/>
    <p:sldId id="604" r:id="rId31"/>
    <p:sldId id="552" r:id="rId32"/>
    <p:sldId id="647" r:id="rId33"/>
    <p:sldId id="635" r:id="rId34"/>
    <p:sldId id="614" r:id="rId35"/>
    <p:sldId id="615" r:id="rId36"/>
    <p:sldId id="613" r:id="rId37"/>
    <p:sldId id="627" r:id="rId38"/>
    <p:sldId id="654" r:id="rId39"/>
    <p:sldId id="605" r:id="rId40"/>
    <p:sldId id="529" r:id="rId41"/>
    <p:sldId id="607" r:id="rId42"/>
    <p:sldId id="642" r:id="rId43"/>
    <p:sldId id="596" r:id="rId44"/>
    <p:sldId id="639" r:id="rId45"/>
    <p:sldId id="578" r:id="rId46"/>
    <p:sldId id="646" r:id="rId47"/>
    <p:sldId id="655" r:id="rId48"/>
    <p:sldId id="624" r:id="rId49"/>
    <p:sldId id="598" r:id="rId50"/>
  </p:sldIdLst>
  <p:sldSz cx="9144000" cy="6858000" type="screen4x3"/>
  <p:notesSz cx="7010400" cy="9296400"/>
  <p:defaultTextStyle>
    <a:defPPr>
      <a:defRPr lang="en-US"/>
    </a:defPPr>
    <a:lvl1pPr algn="ctr" rtl="0" fontAlgn="base">
      <a:lnSpc>
        <a:spcPct val="90000"/>
      </a:lnSpc>
      <a:spcBef>
        <a:spcPct val="0"/>
      </a:spcBef>
      <a:spcAft>
        <a:spcPct val="0"/>
      </a:spcAft>
      <a:defRPr b="1" kern="1200">
        <a:solidFill>
          <a:schemeClr val="tx2"/>
        </a:solidFill>
        <a:latin typeface="Verdana" pitchFamily="34" charset="0"/>
        <a:ea typeface="ＭＳ Ｐゴシック"/>
        <a:cs typeface="ＭＳ Ｐゴシック"/>
      </a:defRPr>
    </a:lvl1pPr>
    <a:lvl2pPr marL="457200" algn="ctr" rtl="0" fontAlgn="base">
      <a:lnSpc>
        <a:spcPct val="90000"/>
      </a:lnSpc>
      <a:spcBef>
        <a:spcPct val="0"/>
      </a:spcBef>
      <a:spcAft>
        <a:spcPct val="0"/>
      </a:spcAft>
      <a:defRPr b="1" kern="1200">
        <a:solidFill>
          <a:schemeClr val="tx2"/>
        </a:solidFill>
        <a:latin typeface="Verdana" pitchFamily="34" charset="0"/>
        <a:ea typeface="ＭＳ Ｐゴシック"/>
        <a:cs typeface="ＭＳ Ｐゴシック"/>
      </a:defRPr>
    </a:lvl2pPr>
    <a:lvl3pPr marL="914400" algn="ctr" rtl="0" fontAlgn="base">
      <a:lnSpc>
        <a:spcPct val="90000"/>
      </a:lnSpc>
      <a:spcBef>
        <a:spcPct val="0"/>
      </a:spcBef>
      <a:spcAft>
        <a:spcPct val="0"/>
      </a:spcAft>
      <a:defRPr b="1" kern="1200">
        <a:solidFill>
          <a:schemeClr val="tx2"/>
        </a:solidFill>
        <a:latin typeface="Verdana" pitchFamily="34" charset="0"/>
        <a:ea typeface="ＭＳ Ｐゴシック"/>
        <a:cs typeface="ＭＳ Ｐゴシック"/>
      </a:defRPr>
    </a:lvl3pPr>
    <a:lvl4pPr marL="1371600" algn="ctr" rtl="0" fontAlgn="base">
      <a:lnSpc>
        <a:spcPct val="90000"/>
      </a:lnSpc>
      <a:spcBef>
        <a:spcPct val="0"/>
      </a:spcBef>
      <a:spcAft>
        <a:spcPct val="0"/>
      </a:spcAft>
      <a:defRPr b="1" kern="1200">
        <a:solidFill>
          <a:schemeClr val="tx2"/>
        </a:solidFill>
        <a:latin typeface="Verdana" pitchFamily="34" charset="0"/>
        <a:ea typeface="ＭＳ Ｐゴシック"/>
        <a:cs typeface="ＭＳ Ｐゴシック"/>
      </a:defRPr>
    </a:lvl4pPr>
    <a:lvl5pPr marL="1828800" algn="ctr" rtl="0" fontAlgn="base">
      <a:lnSpc>
        <a:spcPct val="90000"/>
      </a:lnSpc>
      <a:spcBef>
        <a:spcPct val="0"/>
      </a:spcBef>
      <a:spcAft>
        <a:spcPct val="0"/>
      </a:spcAft>
      <a:defRPr b="1" kern="1200">
        <a:solidFill>
          <a:schemeClr val="tx2"/>
        </a:solidFill>
        <a:latin typeface="Verdana" pitchFamily="34" charset="0"/>
        <a:ea typeface="ＭＳ Ｐゴシック"/>
        <a:cs typeface="ＭＳ Ｐゴシック"/>
      </a:defRPr>
    </a:lvl5pPr>
    <a:lvl6pPr marL="2286000" algn="l" defTabSz="914400" rtl="0" eaLnBrk="1" latinLnBrk="0" hangingPunct="1">
      <a:defRPr b="1" kern="1200">
        <a:solidFill>
          <a:schemeClr val="tx2"/>
        </a:solidFill>
        <a:latin typeface="Verdana" pitchFamily="34" charset="0"/>
        <a:ea typeface="ＭＳ Ｐゴシック"/>
        <a:cs typeface="ＭＳ Ｐゴシック"/>
      </a:defRPr>
    </a:lvl6pPr>
    <a:lvl7pPr marL="2743200" algn="l" defTabSz="914400" rtl="0" eaLnBrk="1" latinLnBrk="0" hangingPunct="1">
      <a:defRPr b="1" kern="1200">
        <a:solidFill>
          <a:schemeClr val="tx2"/>
        </a:solidFill>
        <a:latin typeface="Verdana" pitchFamily="34" charset="0"/>
        <a:ea typeface="ＭＳ Ｐゴシック"/>
        <a:cs typeface="ＭＳ Ｐゴシック"/>
      </a:defRPr>
    </a:lvl7pPr>
    <a:lvl8pPr marL="3200400" algn="l" defTabSz="914400" rtl="0" eaLnBrk="1" latinLnBrk="0" hangingPunct="1">
      <a:defRPr b="1" kern="1200">
        <a:solidFill>
          <a:schemeClr val="tx2"/>
        </a:solidFill>
        <a:latin typeface="Verdana" pitchFamily="34" charset="0"/>
        <a:ea typeface="ＭＳ Ｐゴシック"/>
        <a:cs typeface="ＭＳ Ｐゴシック"/>
      </a:defRPr>
    </a:lvl8pPr>
    <a:lvl9pPr marL="3657600" algn="l" defTabSz="914400" rtl="0" eaLnBrk="1" latinLnBrk="0" hangingPunct="1">
      <a:defRPr b="1" kern="1200">
        <a:solidFill>
          <a:schemeClr val="tx2"/>
        </a:solidFill>
        <a:latin typeface="Verdana" pitchFamily="34"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A57C50"/>
    <a:srgbClr val="A4CEEB"/>
    <a:srgbClr val="0070C0"/>
    <a:srgbClr val="C0504D"/>
    <a:srgbClr val="E6D9BC"/>
    <a:srgbClr val="FFCC00"/>
    <a:srgbClr val="CABFDF"/>
    <a:srgbClr val="CBD674"/>
    <a:srgbClr val="694D31"/>
    <a:srgbClr val="0471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7651" autoAdjust="0"/>
    <p:restoredTop sz="97902" autoAdjust="0"/>
  </p:normalViewPr>
  <p:slideViewPr>
    <p:cSldViewPr snapToObjects="1" showGuides="1">
      <p:cViewPr>
        <p:scale>
          <a:sx n="90" d="100"/>
          <a:sy n="90" d="100"/>
        </p:scale>
        <p:origin x="-1200" y="-72"/>
      </p:cViewPr>
      <p:guideLst>
        <p:guide orient="horz" pos="1483"/>
        <p:guide orient="horz" pos="2475"/>
        <p:guide orient="horz" pos="854"/>
        <p:guide orient="horz" pos="1071"/>
        <p:guide orient="horz" pos="1991"/>
        <p:guide pos="1428"/>
        <p:guide pos="556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snapToObjects="1" showGuides="1">
      <p:cViewPr varScale="1">
        <p:scale>
          <a:sx n="70" d="100"/>
          <a:sy n="70" d="100"/>
        </p:scale>
        <p:origin x="-3126" y="-96"/>
      </p:cViewPr>
      <p:guideLst>
        <p:guide orient="horz" pos="5814"/>
        <p:guide orient="horz" pos="5598"/>
        <p:guide pos="2208"/>
      </p:guideLst>
    </p:cSldViewPr>
  </p:notes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tableStyles" Target="tableStyles.xml"/><Relationship Id="rId8" Type="http://schemas.openxmlformats.org/officeDocument/2006/relationships/slide" Target="slides/slide5.xml"/><Relationship Id="rId51" Type="http://schemas.openxmlformats.org/officeDocument/2006/relationships/notesMaster" Target="notesMasters/notesMaster1.xml"/><Relationship Id="rId3" Type="http://schemas.openxmlformats.org/officeDocument/2006/relationships/slideMaster" Target="slideMasters/slideMaster3.xml"/></Relationships>
</file>

<file path=ppt/diagrams/colors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15F13D-9D7C-47A9-A412-39DE6B3BBFC6}" type="doc">
      <dgm:prSet loTypeId="urn:microsoft.com/office/officeart/2005/8/layout/lProcess3" loCatId="process" qsTypeId="urn:microsoft.com/office/officeart/2005/8/quickstyle/simple1" qsCatId="simple" csTypeId="urn:microsoft.com/office/officeart/2005/8/colors/accent6_4" csCatId="accent6" phldr="1"/>
      <dgm:spPr/>
      <dgm:t>
        <a:bodyPr/>
        <a:lstStyle/>
        <a:p>
          <a:endParaRPr lang="en-US"/>
        </a:p>
      </dgm:t>
    </dgm:pt>
    <dgm:pt modelId="{BB6851DA-A002-44B4-9C54-8940D38DD5AC}">
      <dgm:prSet phldrT="[Text]"/>
      <dgm:spPr/>
      <dgm:t>
        <a:bodyPr/>
        <a:lstStyle/>
        <a:p>
          <a:r>
            <a:rPr lang="en-US" dirty="0" smtClean="0"/>
            <a:t>Care</a:t>
          </a:r>
          <a:endParaRPr lang="en-US" dirty="0"/>
        </a:p>
      </dgm:t>
    </dgm:pt>
    <dgm:pt modelId="{D413A899-F4F7-41C3-A1E6-4EA6E5326EA0}" type="parTrans" cxnId="{7BB71ACE-E42F-4EB5-BF7E-C38AE2553877}">
      <dgm:prSet/>
      <dgm:spPr/>
      <dgm:t>
        <a:bodyPr/>
        <a:lstStyle/>
        <a:p>
          <a:endParaRPr lang="en-US"/>
        </a:p>
      </dgm:t>
    </dgm:pt>
    <dgm:pt modelId="{59F229E8-2CE0-4058-9F8B-CF21416E8082}" type="sibTrans" cxnId="{7BB71ACE-E42F-4EB5-BF7E-C38AE2553877}">
      <dgm:prSet/>
      <dgm:spPr/>
      <dgm:t>
        <a:bodyPr/>
        <a:lstStyle/>
        <a:p>
          <a:endParaRPr lang="en-US"/>
        </a:p>
      </dgm:t>
    </dgm:pt>
    <dgm:pt modelId="{2C2158E9-59C4-4447-B0C6-1983DE3CD71D}">
      <dgm:prSet phldrT="[Text]"/>
      <dgm:spPr/>
      <dgm:t>
        <a:bodyPr/>
        <a:lstStyle/>
        <a:p>
          <a:r>
            <a:rPr lang="en-US" dirty="0" smtClean="0"/>
            <a:t>Business Judgment Rule</a:t>
          </a:r>
          <a:endParaRPr lang="en-US" dirty="0"/>
        </a:p>
      </dgm:t>
    </dgm:pt>
    <dgm:pt modelId="{B3035485-7CED-4A42-AD54-F3790DDBFDD6}" type="parTrans" cxnId="{4661418D-52CD-4A2E-8EC0-FFCB13D7A23A}">
      <dgm:prSet/>
      <dgm:spPr/>
      <dgm:t>
        <a:bodyPr/>
        <a:lstStyle/>
        <a:p>
          <a:endParaRPr lang="en-US"/>
        </a:p>
      </dgm:t>
    </dgm:pt>
    <dgm:pt modelId="{C5B6F010-0747-4C7B-B686-E6EECE0C01AB}" type="sibTrans" cxnId="{4661418D-52CD-4A2E-8EC0-FFCB13D7A23A}">
      <dgm:prSet/>
      <dgm:spPr/>
      <dgm:t>
        <a:bodyPr/>
        <a:lstStyle/>
        <a:p>
          <a:endParaRPr lang="en-US"/>
        </a:p>
      </dgm:t>
    </dgm:pt>
    <dgm:pt modelId="{2A6BCEAB-37CD-4671-A9A0-DC617A02C974}">
      <dgm:prSet phldrT="[Text]"/>
      <dgm:spPr/>
      <dgm:t>
        <a:bodyPr/>
        <a:lstStyle/>
        <a:p>
          <a:r>
            <a:rPr lang="en-US" dirty="0" smtClean="0"/>
            <a:t>Pay Attention</a:t>
          </a:r>
          <a:endParaRPr lang="en-US" dirty="0"/>
        </a:p>
      </dgm:t>
    </dgm:pt>
    <dgm:pt modelId="{E796BA19-7FA1-44D3-B282-6C61CF20389B}" type="parTrans" cxnId="{1F20A4C5-3B6E-4AEE-A19A-0F7B28C506CB}">
      <dgm:prSet/>
      <dgm:spPr/>
      <dgm:t>
        <a:bodyPr/>
        <a:lstStyle/>
        <a:p>
          <a:endParaRPr lang="en-US"/>
        </a:p>
      </dgm:t>
    </dgm:pt>
    <dgm:pt modelId="{0279A806-721F-4CCD-8073-D3CB14815A8D}" type="sibTrans" cxnId="{1F20A4C5-3B6E-4AEE-A19A-0F7B28C506CB}">
      <dgm:prSet/>
      <dgm:spPr/>
      <dgm:t>
        <a:bodyPr/>
        <a:lstStyle/>
        <a:p>
          <a:endParaRPr lang="en-US"/>
        </a:p>
      </dgm:t>
    </dgm:pt>
    <dgm:pt modelId="{DC8AA447-1297-4083-AEC7-80AE71D134FC}">
      <dgm:prSet phldrT="[Text]"/>
      <dgm:spPr/>
      <dgm:t>
        <a:bodyPr/>
        <a:lstStyle/>
        <a:p>
          <a:r>
            <a:rPr lang="en-US" dirty="0" smtClean="0"/>
            <a:t>Loyalty</a:t>
          </a:r>
          <a:endParaRPr lang="en-US" dirty="0"/>
        </a:p>
      </dgm:t>
    </dgm:pt>
    <dgm:pt modelId="{3DF16C6D-B98F-497C-BBE7-0EA1770EC7AF}" type="parTrans" cxnId="{924B69AC-E52E-4506-841B-A69863281F58}">
      <dgm:prSet/>
      <dgm:spPr/>
      <dgm:t>
        <a:bodyPr/>
        <a:lstStyle/>
        <a:p>
          <a:endParaRPr lang="en-US"/>
        </a:p>
      </dgm:t>
    </dgm:pt>
    <dgm:pt modelId="{6B6EA65C-0F79-42C8-90A9-684C33B7648D}" type="sibTrans" cxnId="{924B69AC-E52E-4506-841B-A69863281F58}">
      <dgm:prSet/>
      <dgm:spPr/>
      <dgm:t>
        <a:bodyPr/>
        <a:lstStyle/>
        <a:p>
          <a:endParaRPr lang="en-US"/>
        </a:p>
      </dgm:t>
    </dgm:pt>
    <dgm:pt modelId="{833D6C24-03F2-46AB-9163-E10990115ED8}">
      <dgm:prSet phldrT="[Text]"/>
      <dgm:spPr/>
      <dgm:t>
        <a:bodyPr/>
        <a:lstStyle/>
        <a:p>
          <a:r>
            <a:rPr lang="en-US" dirty="0" smtClean="0"/>
            <a:t>No Harm</a:t>
          </a:r>
          <a:endParaRPr lang="en-US" dirty="0"/>
        </a:p>
      </dgm:t>
    </dgm:pt>
    <dgm:pt modelId="{8D46DEE6-E2C7-4B60-8202-B5B9C2827484}" type="parTrans" cxnId="{5C0F2DF5-9CD9-43F8-9C3C-0CD5F294A946}">
      <dgm:prSet/>
      <dgm:spPr/>
      <dgm:t>
        <a:bodyPr/>
        <a:lstStyle/>
        <a:p>
          <a:endParaRPr lang="en-US"/>
        </a:p>
      </dgm:t>
    </dgm:pt>
    <dgm:pt modelId="{940E0D57-2E16-437A-B0BB-B0CB6D02AA25}" type="sibTrans" cxnId="{5C0F2DF5-9CD9-43F8-9C3C-0CD5F294A946}">
      <dgm:prSet/>
      <dgm:spPr/>
      <dgm:t>
        <a:bodyPr/>
        <a:lstStyle/>
        <a:p>
          <a:endParaRPr lang="en-US"/>
        </a:p>
      </dgm:t>
    </dgm:pt>
    <dgm:pt modelId="{27A42D29-E3FF-4E8E-966E-CCC51C68E29E}">
      <dgm:prSet phldrT="[Text]"/>
      <dgm:spPr/>
      <dgm:t>
        <a:bodyPr/>
        <a:lstStyle/>
        <a:p>
          <a:r>
            <a:rPr lang="en-US" dirty="0" smtClean="0"/>
            <a:t>No Personal Benefit </a:t>
          </a:r>
        </a:p>
      </dgm:t>
    </dgm:pt>
    <dgm:pt modelId="{23FBB004-977D-49B1-B585-08F95943A704}" type="parTrans" cxnId="{9E4D0A81-4649-4A64-867F-F85E338C332C}">
      <dgm:prSet/>
      <dgm:spPr/>
      <dgm:t>
        <a:bodyPr/>
        <a:lstStyle/>
        <a:p>
          <a:endParaRPr lang="en-US"/>
        </a:p>
      </dgm:t>
    </dgm:pt>
    <dgm:pt modelId="{E296144E-A5AF-4AAA-AA40-E1606FAC1CDD}" type="sibTrans" cxnId="{9E4D0A81-4649-4A64-867F-F85E338C332C}">
      <dgm:prSet/>
      <dgm:spPr/>
      <dgm:t>
        <a:bodyPr/>
        <a:lstStyle/>
        <a:p>
          <a:endParaRPr lang="en-US"/>
        </a:p>
      </dgm:t>
    </dgm:pt>
    <dgm:pt modelId="{7C5F2DD1-4688-4E43-8BEF-4EF0F2780192}">
      <dgm:prSet phldrT="[Text]"/>
      <dgm:spPr/>
      <dgm:t>
        <a:bodyPr/>
        <a:lstStyle/>
        <a:p>
          <a:r>
            <a:rPr lang="en-US" dirty="0" smtClean="0"/>
            <a:t>Obedience</a:t>
          </a:r>
          <a:endParaRPr lang="en-US" dirty="0"/>
        </a:p>
      </dgm:t>
    </dgm:pt>
    <dgm:pt modelId="{59EA9641-DB76-4B9D-A7B1-37CCA02BD374}" type="parTrans" cxnId="{D47D11A1-984E-401E-B803-9F65DF5D92A9}">
      <dgm:prSet/>
      <dgm:spPr/>
      <dgm:t>
        <a:bodyPr/>
        <a:lstStyle/>
        <a:p>
          <a:endParaRPr lang="en-US"/>
        </a:p>
      </dgm:t>
    </dgm:pt>
    <dgm:pt modelId="{F5CEA00F-5ACA-4CAA-8C5D-5F001C264DA2}" type="sibTrans" cxnId="{D47D11A1-984E-401E-B803-9F65DF5D92A9}">
      <dgm:prSet/>
      <dgm:spPr/>
      <dgm:t>
        <a:bodyPr/>
        <a:lstStyle/>
        <a:p>
          <a:endParaRPr lang="en-US"/>
        </a:p>
      </dgm:t>
    </dgm:pt>
    <dgm:pt modelId="{901AB296-71DA-434A-85B1-09D7D0D61343}">
      <dgm:prSet phldrT="[Text]"/>
      <dgm:spPr/>
      <dgm:t>
        <a:bodyPr/>
        <a:lstStyle/>
        <a:p>
          <a:r>
            <a:rPr lang="en-US" dirty="0" smtClean="0"/>
            <a:t>Follow Applicable Laws</a:t>
          </a:r>
        </a:p>
      </dgm:t>
    </dgm:pt>
    <dgm:pt modelId="{4B66D404-97C1-4174-9F41-0313303048EC}" type="parTrans" cxnId="{BF9059D2-2E00-4D5C-907A-6230C5F5B2F2}">
      <dgm:prSet/>
      <dgm:spPr/>
      <dgm:t>
        <a:bodyPr/>
        <a:lstStyle/>
        <a:p>
          <a:endParaRPr lang="en-US"/>
        </a:p>
      </dgm:t>
    </dgm:pt>
    <dgm:pt modelId="{89FCB05E-486F-4A01-A946-5749D87AB18F}" type="sibTrans" cxnId="{BF9059D2-2E00-4D5C-907A-6230C5F5B2F2}">
      <dgm:prSet/>
      <dgm:spPr/>
      <dgm:t>
        <a:bodyPr/>
        <a:lstStyle/>
        <a:p>
          <a:endParaRPr lang="en-US"/>
        </a:p>
      </dgm:t>
    </dgm:pt>
    <dgm:pt modelId="{570160E6-9F41-4321-A497-F39C49054200}">
      <dgm:prSet phldrT="[Text]"/>
      <dgm:spPr/>
      <dgm:t>
        <a:bodyPr/>
        <a:lstStyle/>
        <a:p>
          <a:r>
            <a:rPr lang="en-US" dirty="0" smtClean="0"/>
            <a:t>Carryout Nonprofit Purpose</a:t>
          </a:r>
          <a:endParaRPr lang="en-US" dirty="0"/>
        </a:p>
      </dgm:t>
    </dgm:pt>
    <dgm:pt modelId="{1843CBC5-038C-4D09-9E92-B9EFAEF85FF7}" type="parTrans" cxnId="{18241CB9-F2EB-42EA-A2C9-1F31A059A7EE}">
      <dgm:prSet/>
      <dgm:spPr/>
      <dgm:t>
        <a:bodyPr/>
        <a:lstStyle/>
        <a:p>
          <a:endParaRPr lang="en-US"/>
        </a:p>
      </dgm:t>
    </dgm:pt>
    <dgm:pt modelId="{AA35107E-1815-4FEF-A849-74C0131819EB}" type="sibTrans" cxnId="{18241CB9-F2EB-42EA-A2C9-1F31A059A7EE}">
      <dgm:prSet/>
      <dgm:spPr/>
      <dgm:t>
        <a:bodyPr/>
        <a:lstStyle/>
        <a:p>
          <a:endParaRPr lang="en-US"/>
        </a:p>
      </dgm:t>
    </dgm:pt>
    <dgm:pt modelId="{7FA65422-F5CC-4443-9FE8-1783905998C6}">
      <dgm:prSet phldrT="[Text]"/>
      <dgm:spPr/>
      <dgm:t>
        <a:bodyPr/>
        <a:lstStyle/>
        <a:p>
          <a:r>
            <a:rPr lang="en-US" dirty="0" smtClean="0"/>
            <a:t>Good Faith</a:t>
          </a:r>
          <a:endParaRPr lang="en-US" dirty="0"/>
        </a:p>
      </dgm:t>
    </dgm:pt>
    <dgm:pt modelId="{47F61BF8-A5CB-4FC7-97BF-814FF36E3696}" type="parTrans" cxnId="{516F929A-D3D7-423D-921A-5823A5880B9A}">
      <dgm:prSet/>
      <dgm:spPr/>
      <dgm:t>
        <a:bodyPr/>
        <a:lstStyle/>
        <a:p>
          <a:endParaRPr lang="en-US"/>
        </a:p>
      </dgm:t>
    </dgm:pt>
    <dgm:pt modelId="{06FEFE25-5607-48CC-9038-41EBBF234FB9}" type="sibTrans" cxnId="{516F929A-D3D7-423D-921A-5823A5880B9A}">
      <dgm:prSet/>
      <dgm:spPr/>
      <dgm:t>
        <a:bodyPr/>
        <a:lstStyle/>
        <a:p>
          <a:endParaRPr lang="en-US"/>
        </a:p>
      </dgm:t>
    </dgm:pt>
    <dgm:pt modelId="{9E8860DC-1CB9-44B7-B2C0-55CE65BC404F}">
      <dgm:prSet phldrT="[Text]"/>
      <dgm:spPr/>
      <dgm:t>
        <a:bodyPr/>
        <a:lstStyle/>
        <a:p>
          <a:r>
            <a:rPr lang="en-US" dirty="0" smtClean="0"/>
            <a:t>Interest of Organization First</a:t>
          </a:r>
        </a:p>
      </dgm:t>
    </dgm:pt>
    <dgm:pt modelId="{10D9F05E-D4B4-448C-A988-F44DDD2888DE}" type="parTrans" cxnId="{55BDF48A-4782-476F-BEF9-C0C6EFE88657}">
      <dgm:prSet/>
      <dgm:spPr/>
      <dgm:t>
        <a:bodyPr/>
        <a:lstStyle/>
        <a:p>
          <a:endParaRPr lang="en-US"/>
        </a:p>
      </dgm:t>
    </dgm:pt>
    <dgm:pt modelId="{857637C4-E49F-4063-9127-6850216015E7}" type="sibTrans" cxnId="{55BDF48A-4782-476F-BEF9-C0C6EFE88657}">
      <dgm:prSet/>
      <dgm:spPr/>
      <dgm:t>
        <a:bodyPr/>
        <a:lstStyle/>
        <a:p>
          <a:endParaRPr lang="en-US"/>
        </a:p>
      </dgm:t>
    </dgm:pt>
    <dgm:pt modelId="{7C086C29-EDDD-4DC1-B7EA-48300F75AEBC}">
      <dgm:prSet phldrT="[Text]"/>
      <dgm:spPr/>
      <dgm:t>
        <a:bodyPr/>
        <a:lstStyle/>
        <a:p>
          <a:r>
            <a:rPr lang="en-US" dirty="0" smtClean="0"/>
            <a:t>Don’t go Beyond Scope</a:t>
          </a:r>
          <a:endParaRPr lang="en-US" dirty="0"/>
        </a:p>
      </dgm:t>
    </dgm:pt>
    <dgm:pt modelId="{F57308DF-A30B-426D-8901-4F7394EF5668}" type="parTrans" cxnId="{98261F83-3EA4-4FA1-AE36-B7E8BD07A01B}">
      <dgm:prSet/>
      <dgm:spPr/>
      <dgm:t>
        <a:bodyPr/>
        <a:lstStyle/>
        <a:p>
          <a:endParaRPr lang="en-US"/>
        </a:p>
      </dgm:t>
    </dgm:pt>
    <dgm:pt modelId="{0020BE4E-59D9-4A0C-A783-D2367ED00CC1}" type="sibTrans" cxnId="{98261F83-3EA4-4FA1-AE36-B7E8BD07A01B}">
      <dgm:prSet/>
      <dgm:spPr/>
      <dgm:t>
        <a:bodyPr/>
        <a:lstStyle/>
        <a:p>
          <a:endParaRPr lang="en-US"/>
        </a:p>
      </dgm:t>
    </dgm:pt>
    <dgm:pt modelId="{AA3BA3C9-D135-4ACA-8097-F8CA0CA87102}" type="pres">
      <dgm:prSet presAssocID="{A815F13D-9D7C-47A9-A412-39DE6B3BBFC6}" presName="Name0" presStyleCnt="0">
        <dgm:presLayoutVars>
          <dgm:chPref val="3"/>
          <dgm:dir/>
          <dgm:animLvl val="lvl"/>
          <dgm:resizeHandles/>
        </dgm:presLayoutVars>
      </dgm:prSet>
      <dgm:spPr/>
      <dgm:t>
        <a:bodyPr/>
        <a:lstStyle/>
        <a:p>
          <a:endParaRPr lang="en-US"/>
        </a:p>
      </dgm:t>
    </dgm:pt>
    <dgm:pt modelId="{FDA15D2D-E6D5-48D3-AF9B-95E366AECC31}" type="pres">
      <dgm:prSet presAssocID="{BB6851DA-A002-44B4-9C54-8940D38DD5AC}" presName="horFlow" presStyleCnt="0"/>
      <dgm:spPr/>
    </dgm:pt>
    <dgm:pt modelId="{798F8815-77B7-43AF-A0D4-17E9BD4D2DF8}" type="pres">
      <dgm:prSet presAssocID="{BB6851DA-A002-44B4-9C54-8940D38DD5AC}" presName="bigChev" presStyleLbl="node1" presStyleIdx="0" presStyleCnt="3"/>
      <dgm:spPr/>
      <dgm:t>
        <a:bodyPr/>
        <a:lstStyle/>
        <a:p>
          <a:endParaRPr lang="en-US"/>
        </a:p>
      </dgm:t>
    </dgm:pt>
    <dgm:pt modelId="{65C76521-5C05-4969-A234-33676357D260}" type="pres">
      <dgm:prSet presAssocID="{47F61BF8-A5CB-4FC7-97BF-814FF36E3696}" presName="parTrans" presStyleCnt="0"/>
      <dgm:spPr/>
    </dgm:pt>
    <dgm:pt modelId="{B28E410F-84A7-4141-AF2F-CCE219576603}" type="pres">
      <dgm:prSet presAssocID="{7FA65422-F5CC-4443-9FE8-1783905998C6}" presName="node" presStyleLbl="alignAccFollowNode1" presStyleIdx="0" presStyleCnt="9">
        <dgm:presLayoutVars>
          <dgm:bulletEnabled val="1"/>
        </dgm:presLayoutVars>
      </dgm:prSet>
      <dgm:spPr/>
      <dgm:t>
        <a:bodyPr/>
        <a:lstStyle/>
        <a:p>
          <a:endParaRPr lang="en-US"/>
        </a:p>
      </dgm:t>
    </dgm:pt>
    <dgm:pt modelId="{6E7CB704-DD2A-4BB8-B602-2BA21FA8245F}" type="pres">
      <dgm:prSet presAssocID="{06FEFE25-5607-48CC-9038-41EBBF234FB9}" presName="sibTrans" presStyleCnt="0"/>
      <dgm:spPr/>
    </dgm:pt>
    <dgm:pt modelId="{35858D61-DAC1-4675-9907-75F0E10CA40E}" type="pres">
      <dgm:prSet presAssocID="{2C2158E9-59C4-4447-B0C6-1983DE3CD71D}" presName="node" presStyleLbl="alignAccFollowNode1" presStyleIdx="1" presStyleCnt="9">
        <dgm:presLayoutVars>
          <dgm:bulletEnabled val="1"/>
        </dgm:presLayoutVars>
      </dgm:prSet>
      <dgm:spPr/>
      <dgm:t>
        <a:bodyPr/>
        <a:lstStyle/>
        <a:p>
          <a:endParaRPr lang="en-US"/>
        </a:p>
      </dgm:t>
    </dgm:pt>
    <dgm:pt modelId="{50261E7E-9A63-4787-866F-913266AB29D5}" type="pres">
      <dgm:prSet presAssocID="{C5B6F010-0747-4C7B-B686-E6EECE0C01AB}" presName="sibTrans" presStyleCnt="0"/>
      <dgm:spPr/>
    </dgm:pt>
    <dgm:pt modelId="{BA656C3F-EEE1-4F49-8AA5-A40114238C76}" type="pres">
      <dgm:prSet presAssocID="{2A6BCEAB-37CD-4671-A9A0-DC617A02C974}" presName="node" presStyleLbl="alignAccFollowNode1" presStyleIdx="2" presStyleCnt="9">
        <dgm:presLayoutVars>
          <dgm:bulletEnabled val="1"/>
        </dgm:presLayoutVars>
      </dgm:prSet>
      <dgm:spPr/>
      <dgm:t>
        <a:bodyPr/>
        <a:lstStyle/>
        <a:p>
          <a:endParaRPr lang="en-US"/>
        </a:p>
      </dgm:t>
    </dgm:pt>
    <dgm:pt modelId="{FBAB7983-F325-460A-AA07-2FB830450C6E}" type="pres">
      <dgm:prSet presAssocID="{BB6851DA-A002-44B4-9C54-8940D38DD5AC}" presName="vSp" presStyleCnt="0"/>
      <dgm:spPr/>
    </dgm:pt>
    <dgm:pt modelId="{91A858A1-F673-4318-A257-66DE46973C1C}" type="pres">
      <dgm:prSet presAssocID="{DC8AA447-1297-4083-AEC7-80AE71D134FC}" presName="horFlow" presStyleCnt="0"/>
      <dgm:spPr/>
    </dgm:pt>
    <dgm:pt modelId="{E93DBF63-127F-4400-88F8-8AB26A21A430}" type="pres">
      <dgm:prSet presAssocID="{DC8AA447-1297-4083-AEC7-80AE71D134FC}" presName="bigChev" presStyleLbl="node1" presStyleIdx="1" presStyleCnt="3"/>
      <dgm:spPr/>
      <dgm:t>
        <a:bodyPr/>
        <a:lstStyle/>
        <a:p>
          <a:endParaRPr lang="en-US"/>
        </a:p>
      </dgm:t>
    </dgm:pt>
    <dgm:pt modelId="{5D7BD912-6C5B-4F84-BA04-514CE38AC380}" type="pres">
      <dgm:prSet presAssocID="{8D46DEE6-E2C7-4B60-8202-B5B9C2827484}" presName="parTrans" presStyleCnt="0"/>
      <dgm:spPr/>
    </dgm:pt>
    <dgm:pt modelId="{341E324E-F724-4C52-B8B6-9E1AE71A1867}" type="pres">
      <dgm:prSet presAssocID="{833D6C24-03F2-46AB-9163-E10990115ED8}" presName="node" presStyleLbl="alignAccFollowNode1" presStyleIdx="3" presStyleCnt="9">
        <dgm:presLayoutVars>
          <dgm:bulletEnabled val="1"/>
        </dgm:presLayoutVars>
      </dgm:prSet>
      <dgm:spPr/>
      <dgm:t>
        <a:bodyPr/>
        <a:lstStyle/>
        <a:p>
          <a:endParaRPr lang="en-US"/>
        </a:p>
      </dgm:t>
    </dgm:pt>
    <dgm:pt modelId="{A88363F8-2DD7-4A01-A6A1-A8F5583ABBD0}" type="pres">
      <dgm:prSet presAssocID="{940E0D57-2E16-437A-B0BB-B0CB6D02AA25}" presName="sibTrans" presStyleCnt="0"/>
      <dgm:spPr/>
    </dgm:pt>
    <dgm:pt modelId="{DEA4F629-8472-449A-BF38-03C8DF3422EB}" type="pres">
      <dgm:prSet presAssocID="{27A42D29-E3FF-4E8E-966E-CCC51C68E29E}" presName="node" presStyleLbl="alignAccFollowNode1" presStyleIdx="4" presStyleCnt="9">
        <dgm:presLayoutVars>
          <dgm:bulletEnabled val="1"/>
        </dgm:presLayoutVars>
      </dgm:prSet>
      <dgm:spPr/>
      <dgm:t>
        <a:bodyPr/>
        <a:lstStyle/>
        <a:p>
          <a:endParaRPr lang="en-US"/>
        </a:p>
      </dgm:t>
    </dgm:pt>
    <dgm:pt modelId="{9054FA42-FD4D-4A58-A9B7-908D61A1D165}" type="pres">
      <dgm:prSet presAssocID="{E296144E-A5AF-4AAA-AA40-E1606FAC1CDD}" presName="sibTrans" presStyleCnt="0"/>
      <dgm:spPr/>
    </dgm:pt>
    <dgm:pt modelId="{66ABC2BE-2530-4ED8-B9F6-A9FEF0175FF9}" type="pres">
      <dgm:prSet presAssocID="{9E8860DC-1CB9-44B7-B2C0-55CE65BC404F}" presName="node" presStyleLbl="alignAccFollowNode1" presStyleIdx="5" presStyleCnt="9">
        <dgm:presLayoutVars>
          <dgm:bulletEnabled val="1"/>
        </dgm:presLayoutVars>
      </dgm:prSet>
      <dgm:spPr/>
      <dgm:t>
        <a:bodyPr/>
        <a:lstStyle/>
        <a:p>
          <a:endParaRPr lang="en-US"/>
        </a:p>
      </dgm:t>
    </dgm:pt>
    <dgm:pt modelId="{EBAC5C80-3E48-487B-A4B2-E90C2C1127D4}" type="pres">
      <dgm:prSet presAssocID="{DC8AA447-1297-4083-AEC7-80AE71D134FC}" presName="vSp" presStyleCnt="0"/>
      <dgm:spPr/>
    </dgm:pt>
    <dgm:pt modelId="{C652F942-71AE-4146-9105-5D8C82ADDC0A}" type="pres">
      <dgm:prSet presAssocID="{7C5F2DD1-4688-4E43-8BEF-4EF0F2780192}" presName="horFlow" presStyleCnt="0"/>
      <dgm:spPr/>
    </dgm:pt>
    <dgm:pt modelId="{22342E79-820E-49C7-8402-473C7EAD2E96}" type="pres">
      <dgm:prSet presAssocID="{7C5F2DD1-4688-4E43-8BEF-4EF0F2780192}" presName="bigChev" presStyleLbl="node1" presStyleIdx="2" presStyleCnt="3"/>
      <dgm:spPr/>
      <dgm:t>
        <a:bodyPr/>
        <a:lstStyle/>
        <a:p>
          <a:endParaRPr lang="en-US"/>
        </a:p>
      </dgm:t>
    </dgm:pt>
    <dgm:pt modelId="{08C55AAC-2FA2-42E7-B321-70B647BE9107}" type="pres">
      <dgm:prSet presAssocID="{4B66D404-97C1-4174-9F41-0313303048EC}" presName="parTrans" presStyleCnt="0"/>
      <dgm:spPr/>
    </dgm:pt>
    <dgm:pt modelId="{1EA0E59C-46F5-4ED2-BFE3-952136261C5B}" type="pres">
      <dgm:prSet presAssocID="{901AB296-71DA-434A-85B1-09D7D0D61343}" presName="node" presStyleLbl="alignAccFollowNode1" presStyleIdx="6" presStyleCnt="9">
        <dgm:presLayoutVars>
          <dgm:bulletEnabled val="1"/>
        </dgm:presLayoutVars>
      </dgm:prSet>
      <dgm:spPr/>
      <dgm:t>
        <a:bodyPr/>
        <a:lstStyle/>
        <a:p>
          <a:endParaRPr lang="en-US"/>
        </a:p>
      </dgm:t>
    </dgm:pt>
    <dgm:pt modelId="{F93DF219-FDE3-435D-9AB2-152EC4632C93}" type="pres">
      <dgm:prSet presAssocID="{89FCB05E-486F-4A01-A946-5749D87AB18F}" presName="sibTrans" presStyleCnt="0"/>
      <dgm:spPr/>
    </dgm:pt>
    <dgm:pt modelId="{43070EE3-C89B-42AC-B721-FF3020741956}" type="pres">
      <dgm:prSet presAssocID="{570160E6-9F41-4321-A497-F39C49054200}" presName="node" presStyleLbl="alignAccFollowNode1" presStyleIdx="7" presStyleCnt="9">
        <dgm:presLayoutVars>
          <dgm:bulletEnabled val="1"/>
        </dgm:presLayoutVars>
      </dgm:prSet>
      <dgm:spPr/>
      <dgm:t>
        <a:bodyPr/>
        <a:lstStyle/>
        <a:p>
          <a:endParaRPr lang="en-US"/>
        </a:p>
      </dgm:t>
    </dgm:pt>
    <dgm:pt modelId="{9D84EAF7-A6DD-4C9C-999E-7858341E4435}" type="pres">
      <dgm:prSet presAssocID="{AA35107E-1815-4FEF-A849-74C0131819EB}" presName="sibTrans" presStyleCnt="0"/>
      <dgm:spPr/>
    </dgm:pt>
    <dgm:pt modelId="{9F93476E-9A8A-4942-BF1F-94D4502F38DA}" type="pres">
      <dgm:prSet presAssocID="{7C086C29-EDDD-4DC1-B7EA-48300F75AEBC}" presName="node" presStyleLbl="alignAccFollowNode1" presStyleIdx="8" presStyleCnt="9">
        <dgm:presLayoutVars>
          <dgm:bulletEnabled val="1"/>
        </dgm:presLayoutVars>
      </dgm:prSet>
      <dgm:spPr/>
      <dgm:t>
        <a:bodyPr/>
        <a:lstStyle/>
        <a:p>
          <a:endParaRPr lang="en-US"/>
        </a:p>
      </dgm:t>
    </dgm:pt>
  </dgm:ptLst>
  <dgm:cxnLst>
    <dgm:cxn modelId="{D47D11A1-984E-401E-B803-9F65DF5D92A9}" srcId="{A815F13D-9D7C-47A9-A412-39DE6B3BBFC6}" destId="{7C5F2DD1-4688-4E43-8BEF-4EF0F2780192}" srcOrd="2" destOrd="0" parTransId="{59EA9641-DB76-4B9D-A7B1-37CCA02BD374}" sibTransId="{F5CEA00F-5ACA-4CAA-8C5D-5F001C264DA2}"/>
    <dgm:cxn modelId="{5EE7917A-D887-4384-9AA6-878D40FFB298}" type="presOf" srcId="{27A42D29-E3FF-4E8E-966E-CCC51C68E29E}" destId="{DEA4F629-8472-449A-BF38-03C8DF3422EB}" srcOrd="0" destOrd="0" presId="urn:microsoft.com/office/officeart/2005/8/layout/lProcess3"/>
    <dgm:cxn modelId="{55BDF48A-4782-476F-BEF9-C0C6EFE88657}" srcId="{DC8AA447-1297-4083-AEC7-80AE71D134FC}" destId="{9E8860DC-1CB9-44B7-B2C0-55CE65BC404F}" srcOrd="2" destOrd="0" parTransId="{10D9F05E-D4B4-448C-A988-F44DDD2888DE}" sibTransId="{857637C4-E49F-4063-9127-6850216015E7}"/>
    <dgm:cxn modelId="{9E4D0A81-4649-4A64-867F-F85E338C332C}" srcId="{DC8AA447-1297-4083-AEC7-80AE71D134FC}" destId="{27A42D29-E3FF-4E8E-966E-CCC51C68E29E}" srcOrd="1" destOrd="0" parTransId="{23FBB004-977D-49B1-B585-08F95943A704}" sibTransId="{E296144E-A5AF-4AAA-AA40-E1606FAC1CDD}"/>
    <dgm:cxn modelId="{6975A7F6-0C94-4F3A-A4B7-93565176A16A}" type="presOf" srcId="{2C2158E9-59C4-4447-B0C6-1983DE3CD71D}" destId="{35858D61-DAC1-4675-9907-75F0E10CA40E}" srcOrd="0" destOrd="0" presId="urn:microsoft.com/office/officeart/2005/8/layout/lProcess3"/>
    <dgm:cxn modelId="{340C853D-C20F-44C0-8EE0-5C91BAC5E6C2}" type="presOf" srcId="{570160E6-9F41-4321-A497-F39C49054200}" destId="{43070EE3-C89B-42AC-B721-FF3020741956}" srcOrd="0" destOrd="0" presId="urn:microsoft.com/office/officeart/2005/8/layout/lProcess3"/>
    <dgm:cxn modelId="{98261F83-3EA4-4FA1-AE36-B7E8BD07A01B}" srcId="{7C5F2DD1-4688-4E43-8BEF-4EF0F2780192}" destId="{7C086C29-EDDD-4DC1-B7EA-48300F75AEBC}" srcOrd="2" destOrd="0" parTransId="{F57308DF-A30B-426D-8901-4F7394EF5668}" sibTransId="{0020BE4E-59D9-4A0C-A783-D2367ED00CC1}"/>
    <dgm:cxn modelId="{516F929A-D3D7-423D-921A-5823A5880B9A}" srcId="{BB6851DA-A002-44B4-9C54-8940D38DD5AC}" destId="{7FA65422-F5CC-4443-9FE8-1783905998C6}" srcOrd="0" destOrd="0" parTransId="{47F61BF8-A5CB-4FC7-97BF-814FF36E3696}" sibTransId="{06FEFE25-5607-48CC-9038-41EBBF234FB9}"/>
    <dgm:cxn modelId="{924B69AC-E52E-4506-841B-A69863281F58}" srcId="{A815F13D-9D7C-47A9-A412-39DE6B3BBFC6}" destId="{DC8AA447-1297-4083-AEC7-80AE71D134FC}" srcOrd="1" destOrd="0" parTransId="{3DF16C6D-B98F-497C-BBE7-0EA1770EC7AF}" sibTransId="{6B6EA65C-0F79-42C8-90A9-684C33B7648D}"/>
    <dgm:cxn modelId="{FD2DC71B-AF86-4EE3-BEDA-7CE2FE6FA0AE}" type="presOf" srcId="{9E8860DC-1CB9-44B7-B2C0-55CE65BC404F}" destId="{66ABC2BE-2530-4ED8-B9F6-A9FEF0175FF9}" srcOrd="0" destOrd="0" presId="urn:microsoft.com/office/officeart/2005/8/layout/lProcess3"/>
    <dgm:cxn modelId="{CD7D23FC-108D-4F60-B064-42A7CE3183CA}" type="presOf" srcId="{BB6851DA-A002-44B4-9C54-8940D38DD5AC}" destId="{798F8815-77B7-43AF-A0D4-17E9BD4D2DF8}" srcOrd="0" destOrd="0" presId="urn:microsoft.com/office/officeart/2005/8/layout/lProcess3"/>
    <dgm:cxn modelId="{5C0F2DF5-9CD9-43F8-9C3C-0CD5F294A946}" srcId="{DC8AA447-1297-4083-AEC7-80AE71D134FC}" destId="{833D6C24-03F2-46AB-9163-E10990115ED8}" srcOrd="0" destOrd="0" parTransId="{8D46DEE6-E2C7-4B60-8202-B5B9C2827484}" sibTransId="{940E0D57-2E16-437A-B0BB-B0CB6D02AA25}"/>
    <dgm:cxn modelId="{630ABFB5-BCF8-4A26-A8B3-74D84F581ECE}" type="presOf" srcId="{2A6BCEAB-37CD-4671-A9A0-DC617A02C974}" destId="{BA656C3F-EEE1-4F49-8AA5-A40114238C76}" srcOrd="0" destOrd="0" presId="urn:microsoft.com/office/officeart/2005/8/layout/lProcess3"/>
    <dgm:cxn modelId="{4661418D-52CD-4A2E-8EC0-FFCB13D7A23A}" srcId="{BB6851DA-A002-44B4-9C54-8940D38DD5AC}" destId="{2C2158E9-59C4-4447-B0C6-1983DE3CD71D}" srcOrd="1" destOrd="0" parTransId="{B3035485-7CED-4A42-AD54-F3790DDBFDD6}" sibTransId="{C5B6F010-0747-4C7B-B686-E6EECE0C01AB}"/>
    <dgm:cxn modelId="{4DCBC9F7-F492-4459-8F45-90D2E90AE923}" type="presOf" srcId="{7C086C29-EDDD-4DC1-B7EA-48300F75AEBC}" destId="{9F93476E-9A8A-4942-BF1F-94D4502F38DA}" srcOrd="0" destOrd="0" presId="urn:microsoft.com/office/officeart/2005/8/layout/lProcess3"/>
    <dgm:cxn modelId="{18241CB9-F2EB-42EA-A2C9-1F31A059A7EE}" srcId="{7C5F2DD1-4688-4E43-8BEF-4EF0F2780192}" destId="{570160E6-9F41-4321-A497-F39C49054200}" srcOrd="1" destOrd="0" parTransId="{1843CBC5-038C-4D09-9E92-B9EFAEF85FF7}" sibTransId="{AA35107E-1815-4FEF-A849-74C0131819EB}"/>
    <dgm:cxn modelId="{CFC4992E-10A2-4809-A51D-838D4F6C9B72}" type="presOf" srcId="{7FA65422-F5CC-4443-9FE8-1783905998C6}" destId="{B28E410F-84A7-4141-AF2F-CCE219576603}" srcOrd="0" destOrd="0" presId="urn:microsoft.com/office/officeart/2005/8/layout/lProcess3"/>
    <dgm:cxn modelId="{F78B0D0D-A00D-4B70-BD56-16CB6AE1A459}" type="presOf" srcId="{DC8AA447-1297-4083-AEC7-80AE71D134FC}" destId="{E93DBF63-127F-4400-88F8-8AB26A21A430}" srcOrd="0" destOrd="0" presId="urn:microsoft.com/office/officeart/2005/8/layout/lProcess3"/>
    <dgm:cxn modelId="{FAC8A73F-6E43-43B8-AC8C-D193405B5F5F}" type="presOf" srcId="{7C5F2DD1-4688-4E43-8BEF-4EF0F2780192}" destId="{22342E79-820E-49C7-8402-473C7EAD2E96}" srcOrd="0" destOrd="0" presId="urn:microsoft.com/office/officeart/2005/8/layout/lProcess3"/>
    <dgm:cxn modelId="{1F20A4C5-3B6E-4AEE-A19A-0F7B28C506CB}" srcId="{BB6851DA-A002-44B4-9C54-8940D38DD5AC}" destId="{2A6BCEAB-37CD-4671-A9A0-DC617A02C974}" srcOrd="2" destOrd="0" parTransId="{E796BA19-7FA1-44D3-B282-6C61CF20389B}" sibTransId="{0279A806-721F-4CCD-8073-D3CB14815A8D}"/>
    <dgm:cxn modelId="{EF182DE9-E563-4FFF-8E12-DA9264E8E8BB}" type="presOf" srcId="{833D6C24-03F2-46AB-9163-E10990115ED8}" destId="{341E324E-F724-4C52-B8B6-9E1AE71A1867}" srcOrd="0" destOrd="0" presId="urn:microsoft.com/office/officeart/2005/8/layout/lProcess3"/>
    <dgm:cxn modelId="{B7D2C056-A08A-4B4A-9487-A835BF147EC6}" type="presOf" srcId="{A815F13D-9D7C-47A9-A412-39DE6B3BBFC6}" destId="{AA3BA3C9-D135-4ACA-8097-F8CA0CA87102}" srcOrd="0" destOrd="0" presId="urn:microsoft.com/office/officeart/2005/8/layout/lProcess3"/>
    <dgm:cxn modelId="{63A22888-FE76-44AC-BB79-522D95EE1A98}" type="presOf" srcId="{901AB296-71DA-434A-85B1-09D7D0D61343}" destId="{1EA0E59C-46F5-4ED2-BFE3-952136261C5B}" srcOrd="0" destOrd="0" presId="urn:microsoft.com/office/officeart/2005/8/layout/lProcess3"/>
    <dgm:cxn modelId="{7BB71ACE-E42F-4EB5-BF7E-C38AE2553877}" srcId="{A815F13D-9D7C-47A9-A412-39DE6B3BBFC6}" destId="{BB6851DA-A002-44B4-9C54-8940D38DD5AC}" srcOrd="0" destOrd="0" parTransId="{D413A899-F4F7-41C3-A1E6-4EA6E5326EA0}" sibTransId="{59F229E8-2CE0-4058-9F8B-CF21416E8082}"/>
    <dgm:cxn modelId="{BF9059D2-2E00-4D5C-907A-6230C5F5B2F2}" srcId="{7C5F2DD1-4688-4E43-8BEF-4EF0F2780192}" destId="{901AB296-71DA-434A-85B1-09D7D0D61343}" srcOrd="0" destOrd="0" parTransId="{4B66D404-97C1-4174-9F41-0313303048EC}" sibTransId="{89FCB05E-486F-4A01-A946-5749D87AB18F}"/>
    <dgm:cxn modelId="{7F5437B7-6EDB-4018-A78F-68698C91D1F2}" type="presParOf" srcId="{AA3BA3C9-D135-4ACA-8097-F8CA0CA87102}" destId="{FDA15D2D-E6D5-48D3-AF9B-95E366AECC31}" srcOrd="0" destOrd="0" presId="urn:microsoft.com/office/officeart/2005/8/layout/lProcess3"/>
    <dgm:cxn modelId="{799D687E-A800-4C22-8101-467299120994}" type="presParOf" srcId="{FDA15D2D-E6D5-48D3-AF9B-95E366AECC31}" destId="{798F8815-77B7-43AF-A0D4-17E9BD4D2DF8}" srcOrd="0" destOrd="0" presId="urn:microsoft.com/office/officeart/2005/8/layout/lProcess3"/>
    <dgm:cxn modelId="{743DD649-212D-47DF-8179-DB2C59654FD9}" type="presParOf" srcId="{FDA15D2D-E6D5-48D3-AF9B-95E366AECC31}" destId="{65C76521-5C05-4969-A234-33676357D260}" srcOrd="1" destOrd="0" presId="urn:microsoft.com/office/officeart/2005/8/layout/lProcess3"/>
    <dgm:cxn modelId="{DB92B6C6-DA21-4C8A-85A8-DF4326FA63DD}" type="presParOf" srcId="{FDA15D2D-E6D5-48D3-AF9B-95E366AECC31}" destId="{B28E410F-84A7-4141-AF2F-CCE219576603}" srcOrd="2" destOrd="0" presId="urn:microsoft.com/office/officeart/2005/8/layout/lProcess3"/>
    <dgm:cxn modelId="{E388396D-DADC-46B8-9D15-3E04FB294227}" type="presParOf" srcId="{FDA15D2D-E6D5-48D3-AF9B-95E366AECC31}" destId="{6E7CB704-DD2A-4BB8-B602-2BA21FA8245F}" srcOrd="3" destOrd="0" presId="urn:microsoft.com/office/officeart/2005/8/layout/lProcess3"/>
    <dgm:cxn modelId="{28DEEACF-7E3B-46FD-8805-3A5CF236A6C4}" type="presParOf" srcId="{FDA15D2D-E6D5-48D3-AF9B-95E366AECC31}" destId="{35858D61-DAC1-4675-9907-75F0E10CA40E}" srcOrd="4" destOrd="0" presId="urn:microsoft.com/office/officeart/2005/8/layout/lProcess3"/>
    <dgm:cxn modelId="{A2C6EA56-FD2E-4CA5-8B06-704F0F87B209}" type="presParOf" srcId="{FDA15D2D-E6D5-48D3-AF9B-95E366AECC31}" destId="{50261E7E-9A63-4787-866F-913266AB29D5}" srcOrd="5" destOrd="0" presId="urn:microsoft.com/office/officeart/2005/8/layout/lProcess3"/>
    <dgm:cxn modelId="{789D9F46-BFAD-477E-BC5C-9B69EDF11F7B}" type="presParOf" srcId="{FDA15D2D-E6D5-48D3-AF9B-95E366AECC31}" destId="{BA656C3F-EEE1-4F49-8AA5-A40114238C76}" srcOrd="6" destOrd="0" presId="urn:microsoft.com/office/officeart/2005/8/layout/lProcess3"/>
    <dgm:cxn modelId="{B886BD5E-772E-424B-8F18-CAD5EFB6B62F}" type="presParOf" srcId="{AA3BA3C9-D135-4ACA-8097-F8CA0CA87102}" destId="{FBAB7983-F325-460A-AA07-2FB830450C6E}" srcOrd="1" destOrd="0" presId="urn:microsoft.com/office/officeart/2005/8/layout/lProcess3"/>
    <dgm:cxn modelId="{F3FA9E28-9226-4854-89C7-FE8651FDDF21}" type="presParOf" srcId="{AA3BA3C9-D135-4ACA-8097-F8CA0CA87102}" destId="{91A858A1-F673-4318-A257-66DE46973C1C}" srcOrd="2" destOrd="0" presId="urn:microsoft.com/office/officeart/2005/8/layout/lProcess3"/>
    <dgm:cxn modelId="{F07BCAF6-DA6E-48DA-90CD-8B2FD6662F16}" type="presParOf" srcId="{91A858A1-F673-4318-A257-66DE46973C1C}" destId="{E93DBF63-127F-4400-88F8-8AB26A21A430}" srcOrd="0" destOrd="0" presId="urn:microsoft.com/office/officeart/2005/8/layout/lProcess3"/>
    <dgm:cxn modelId="{1ABB9C15-8919-472B-AFAA-9B5928D13B10}" type="presParOf" srcId="{91A858A1-F673-4318-A257-66DE46973C1C}" destId="{5D7BD912-6C5B-4F84-BA04-514CE38AC380}" srcOrd="1" destOrd="0" presId="urn:microsoft.com/office/officeart/2005/8/layout/lProcess3"/>
    <dgm:cxn modelId="{553CE3ED-4681-49D9-A702-5166819154A9}" type="presParOf" srcId="{91A858A1-F673-4318-A257-66DE46973C1C}" destId="{341E324E-F724-4C52-B8B6-9E1AE71A1867}" srcOrd="2" destOrd="0" presId="urn:microsoft.com/office/officeart/2005/8/layout/lProcess3"/>
    <dgm:cxn modelId="{8F710DDE-F8B3-416B-82EF-FCB59045808D}" type="presParOf" srcId="{91A858A1-F673-4318-A257-66DE46973C1C}" destId="{A88363F8-2DD7-4A01-A6A1-A8F5583ABBD0}" srcOrd="3" destOrd="0" presId="urn:microsoft.com/office/officeart/2005/8/layout/lProcess3"/>
    <dgm:cxn modelId="{F89939A9-C92F-469E-A578-5C3B8F777A8D}" type="presParOf" srcId="{91A858A1-F673-4318-A257-66DE46973C1C}" destId="{DEA4F629-8472-449A-BF38-03C8DF3422EB}" srcOrd="4" destOrd="0" presId="urn:microsoft.com/office/officeart/2005/8/layout/lProcess3"/>
    <dgm:cxn modelId="{03EBC747-2E08-4605-9462-6177BD03186F}" type="presParOf" srcId="{91A858A1-F673-4318-A257-66DE46973C1C}" destId="{9054FA42-FD4D-4A58-A9B7-908D61A1D165}" srcOrd="5" destOrd="0" presId="urn:microsoft.com/office/officeart/2005/8/layout/lProcess3"/>
    <dgm:cxn modelId="{A29386D4-9C74-43B9-B954-BF4AC7EC72AC}" type="presParOf" srcId="{91A858A1-F673-4318-A257-66DE46973C1C}" destId="{66ABC2BE-2530-4ED8-B9F6-A9FEF0175FF9}" srcOrd="6" destOrd="0" presId="urn:microsoft.com/office/officeart/2005/8/layout/lProcess3"/>
    <dgm:cxn modelId="{3C6F83CE-8B46-4AFC-B16D-D5475ABCCAB7}" type="presParOf" srcId="{AA3BA3C9-D135-4ACA-8097-F8CA0CA87102}" destId="{EBAC5C80-3E48-487B-A4B2-E90C2C1127D4}" srcOrd="3" destOrd="0" presId="urn:microsoft.com/office/officeart/2005/8/layout/lProcess3"/>
    <dgm:cxn modelId="{00E5525C-E122-45A6-BE6C-9BEA3328C779}" type="presParOf" srcId="{AA3BA3C9-D135-4ACA-8097-F8CA0CA87102}" destId="{C652F942-71AE-4146-9105-5D8C82ADDC0A}" srcOrd="4" destOrd="0" presId="urn:microsoft.com/office/officeart/2005/8/layout/lProcess3"/>
    <dgm:cxn modelId="{694D5539-9D57-4A37-A703-D18A020320A8}" type="presParOf" srcId="{C652F942-71AE-4146-9105-5D8C82ADDC0A}" destId="{22342E79-820E-49C7-8402-473C7EAD2E96}" srcOrd="0" destOrd="0" presId="urn:microsoft.com/office/officeart/2005/8/layout/lProcess3"/>
    <dgm:cxn modelId="{82FFA368-4F66-4265-889B-DBA6C0B76773}" type="presParOf" srcId="{C652F942-71AE-4146-9105-5D8C82ADDC0A}" destId="{08C55AAC-2FA2-42E7-B321-70B647BE9107}" srcOrd="1" destOrd="0" presId="urn:microsoft.com/office/officeart/2005/8/layout/lProcess3"/>
    <dgm:cxn modelId="{AB1E3A37-C8C0-422A-AA39-FC230552E7DC}" type="presParOf" srcId="{C652F942-71AE-4146-9105-5D8C82ADDC0A}" destId="{1EA0E59C-46F5-4ED2-BFE3-952136261C5B}" srcOrd="2" destOrd="0" presId="urn:microsoft.com/office/officeart/2005/8/layout/lProcess3"/>
    <dgm:cxn modelId="{DB2DA876-7EF6-4144-A9D9-D148977879F5}" type="presParOf" srcId="{C652F942-71AE-4146-9105-5D8C82ADDC0A}" destId="{F93DF219-FDE3-435D-9AB2-152EC4632C93}" srcOrd="3" destOrd="0" presId="urn:microsoft.com/office/officeart/2005/8/layout/lProcess3"/>
    <dgm:cxn modelId="{5AD3B9FC-7194-44CE-8B71-538989FFC35D}" type="presParOf" srcId="{C652F942-71AE-4146-9105-5D8C82ADDC0A}" destId="{43070EE3-C89B-42AC-B721-FF3020741956}" srcOrd="4" destOrd="0" presId="urn:microsoft.com/office/officeart/2005/8/layout/lProcess3"/>
    <dgm:cxn modelId="{7AFCAA6C-BC94-4E53-8472-D969DC9A2F7C}" type="presParOf" srcId="{C652F942-71AE-4146-9105-5D8C82ADDC0A}" destId="{9D84EAF7-A6DD-4C9C-999E-7858341E4435}" srcOrd="5" destOrd="0" presId="urn:microsoft.com/office/officeart/2005/8/layout/lProcess3"/>
    <dgm:cxn modelId="{4736B950-D201-46A3-9FDD-DB677A27216B}" type="presParOf" srcId="{C652F942-71AE-4146-9105-5D8C82ADDC0A}" destId="{9F93476E-9A8A-4942-BF1F-94D4502F38DA}" srcOrd="6"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F54974-FC44-4BF1-9913-F5EA4A18C570}"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9BF57EB2-1671-4F13-AA16-F210131AE64A}">
      <dgm:prSet phldrT="[Text]" custT="1"/>
      <dgm:spPr/>
      <dgm:t>
        <a:bodyPr/>
        <a:lstStyle/>
        <a:p>
          <a:r>
            <a:rPr lang="en-US" sz="2400" dirty="0" smtClean="0"/>
            <a:t>Engagement</a:t>
          </a:r>
          <a:endParaRPr lang="en-US" sz="2400" dirty="0"/>
        </a:p>
      </dgm:t>
    </dgm:pt>
    <dgm:pt modelId="{1B162211-502A-4935-BEFD-FC8C412166DD}" type="parTrans" cxnId="{BB577354-73C7-4F9B-975D-749A678CFB6A}">
      <dgm:prSet/>
      <dgm:spPr/>
      <dgm:t>
        <a:bodyPr/>
        <a:lstStyle/>
        <a:p>
          <a:endParaRPr lang="en-US"/>
        </a:p>
      </dgm:t>
    </dgm:pt>
    <dgm:pt modelId="{B9E9E92E-1289-4F11-A81C-216582A033D8}" type="sibTrans" cxnId="{BB577354-73C7-4F9B-975D-749A678CFB6A}">
      <dgm:prSet/>
      <dgm:spPr/>
      <dgm:t>
        <a:bodyPr/>
        <a:lstStyle/>
        <a:p>
          <a:endParaRPr lang="en-US"/>
        </a:p>
      </dgm:t>
    </dgm:pt>
    <dgm:pt modelId="{BD8D05ED-2969-4D83-B7FA-6D7D3604BA62}">
      <dgm:prSet phldrT="[Text]" custT="1"/>
      <dgm:spPr/>
      <dgm:t>
        <a:bodyPr/>
        <a:lstStyle/>
        <a:p>
          <a:r>
            <a:rPr lang="en-US" sz="1800" dirty="0" smtClean="0"/>
            <a:t>Term Limits</a:t>
          </a:r>
          <a:endParaRPr lang="en-US" sz="1800" dirty="0"/>
        </a:p>
      </dgm:t>
    </dgm:pt>
    <dgm:pt modelId="{582AB1F4-E565-495C-834B-1475EF8F23E8}" type="parTrans" cxnId="{BAFC7893-320F-4599-B43D-1D8EED75A5C6}">
      <dgm:prSet/>
      <dgm:spPr/>
      <dgm:t>
        <a:bodyPr/>
        <a:lstStyle/>
        <a:p>
          <a:endParaRPr lang="en-US"/>
        </a:p>
      </dgm:t>
    </dgm:pt>
    <dgm:pt modelId="{C7465E29-1FF0-4FD5-9D4D-EC1562F08AA5}" type="sibTrans" cxnId="{BAFC7893-320F-4599-B43D-1D8EED75A5C6}">
      <dgm:prSet/>
      <dgm:spPr/>
      <dgm:t>
        <a:bodyPr/>
        <a:lstStyle/>
        <a:p>
          <a:endParaRPr lang="en-US"/>
        </a:p>
      </dgm:t>
    </dgm:pt>
    <dgm:pt modelId="{A9D82529-6E26-4675-97D9-93C8246B6EEF}">
      <dgm:prSet phldrT="[Text]" custT="1"/>
      <dgm:spPr/>
      <dgm:t>
        <a:bodyPr/>
        <a:lstStyle/>
        <a:p>
          <a:r>
            <a:rPr lang="en-US" sz="1800" dirty="0" smtClean="0"/>
            <a:t>Clarity on Role</a:t>
          </a:r>
          <a:endParaRPr lang="en-US" sz="1800" dirty="0"/>
        </a:p>
      </dgm:t>
    </dgm:pt>
    <dgm:pt modelId="{DB84C940-73C2-44EC-A927-6ADB11C5D471}" type="parTrans" cxnId="{3FEEC3CA-C822-4DB7-AE6A-85816C36F1D3}">
      <dgm:prSet/>
      <dgm:spPr/>
      <dgm:t>
        <a:bodyPr/>
        <a:lstStyle/>
        <a:p>
          <a:endParaRPr lang="en-US"/>
        </a:p>
      </dgm:t>
    </dgm:pt>
    <dgm:pt modelId="{87DD1831-1D9C-4288-B2A3-F036E9BD132C}" type="sibTrans" cxnId="{3FEEC3CA-C822-4DB7-AE6A-85816C36F1D3}">
      <dgm:prSet/>
      <dgm:spPr/>
      <dgm:t>
        <a:bodyPr/>
        <a:lstStyle/>
        <a:p>
          <a:endParaRPr lang="en-US"/>
        </a:p>
      </dgm:t>
    </dgm:pt>
    <dgm:pt modelId="{01FEEED1-11E2-4FDD-BCEE-5F6C8BAB7577}">
      <dgm:prSet phldrT="[Text]" custT="1"/>
      <dgm:spPr/>
      <dgm:t>
        <a:bodyPr/>
        <a:lstStyle/>
        <a:p>
          <a:r>
            <a:rPr lang="en-US" sz="1800" dirty="0" smtClean="0"/>
            <a:t>Public Recognition</a:t>
          </a:r>
          <a:endParaRPr lang="en-US" sz="1800" dirty="0"/>
        </a:p>
      </dgm:t>
    </dgm:pt>
    <dgm:pt modelId="{E6065929-CE89-4E99-8A57-81E9B243C220}" type="parTrans" cxnId="{D457E220-1C89-4D4C-AF1A-6006E7192B75}">
      <dgm:prSet/>
      <dgm:spPr/>
      <dgm:t>
        <a:bodyPr/>
        <a:lstStyle/>
        <a:p>
          <a:endParaRPr lang="en-US"/>
        </a:p>
      </dgm:t>
    </dgm:pt>
    <dgm:pt modelId="{78238D5F-5EED-4688-9BCA-DC52F1940FCC}" type="sibTrans" cxnId="{D457E220-1C89-4D4C-AF1A-6006E7192B75}">
      <dgm:prSet/>
      <dgm:spPr/>
      <dgm:t>
        <a:bodyPr/>
        <a:lstStyle/>
        <a:p>
          <a:endParaRPr lang="en-US"/>
        </a:p>
      </dgm:t>
    </dgm:pt>
    <dgm:pt modelId="{DCF64B28-4AB1-4845-B6FE-E51E6DE69417}">
      <dgm:prSet custT="1"/>
      <dgm:spPr/>
      <dgm:t>
        <a:bodyPr/>
        <a:lstStyle/>
        <a:p>
          <a:r>
            <a:rPr lang="en-US" sz="1800" dirty="0" smtClean="0"/>
            <a:t>Sense of Shared Values</a:t>
          </a:r>
          <a:endParaRPr lang="en-US" sz="1800" dirty="0"/>
        </a:p>
      </dgm:t>
    </dgm:pt>
    <dgm:pt modelId="{1DAFF879-D3E2-4B0A-BE02-1ED0986EE189}" type="parTrans" cxnId="{990D1B58-DC63-4673-BE0B-5736B0260F9B}">
      <dgm:prSet/>
      <dgm:spPr/>
      <dgm:t>
        <a:bodyPr/>
        <a:lstStyle/>
        <a:p>
          <a:endParaRPr lang="en-US"/>
        </a:p>
      </dgm:t>
    </dgm:pt>
    <dgm:pt modelId="{09773AF0-6E4A-4834-B5A8-AC847266DAAD}" type="sibTrans" cxnId="{990D1B58-DC63-4673-BE0B-5736B0260F9B}">
      <dgm:prSet/>
      <dgm:spPr/>
      <dgm:t>
        <a:bodyPr/>
        <a:lstStyle/>
        <a:p>
          <a:endParaRPr lang="en-US"/>
        </a:p>
      </dgm:t>
    </dgm:pt>
    <dgm:pt modelId="{69CD03BA-3D32-4998-895F-E4B916C48C25}">
      <dgm:prSet custT="1"/>
      <dgm:spPr/>
      <dgm:t>
        <a:bodyPr/>
        <a:lstStyle/>
        <a:p>
          <a:r>
            <a:rPr lang="en-US" sz="1800" dirty="0" smtClean="0"/>
            <a:t>Clarity on Mission /Vision</a:t>
          </a:r>
          <a:endParaRPr lang="en-US" sz="1800" dirty="0"/>
        </a:p>
      </dgm:t>
    </dgm:pt>
    <dgm:pt modelId="{4DF66EFB-5FBD-4277-8B8D-96C39396C9DB}" type="parTrans" cxnId="{B1E7A614-E93F-49A4-8A83-F79219F2DD08}">
      <dgm:prSet/>
      <dgm:spPr/>
      <dgm:t>
        <a:bodyPr/>
        <a:lstStyle/>
        <a:p>
          <a:endParaRPr lang="en-US"/>
        </a:p>
      </dgm:t>
    </dgm:pt>
    <dgm:pt modelId="{29F0B61D-E68F-4EB3-BBD0-43A9A45673B1}" type="sibTrans" cxnId="{B1E7A614-E93F-49A4-8A83-F79219F2DD08}">
      <dgm:prSet/>
      <dgm:spPr/>
      <dgm:t>
        <a:bodyPr/>
        <a:lstStyle/>
        <a:p>
          <a:endParaRPr lang="en-US"/>
        </a:p>
      </dgm:t>
    </dgm:pt>
    <dgm:pt modelId="{D3B45CD3-3E83-45C1-A380-A2490D0E84C7}">
      <dgm:prSet custT="1"/>
      <dgm:spPr/>
      <dgm:t>
        <a:bodyPr/>
        <a:lstStyle/>
        <a:p>
          <a:r>
            <a:rPr lang="en-US" sz="2500" dirty="0" smtClean="0"/>
            <a:t>Board Leadership</a:t>
          </a:r>
          <a:endParaRPr lang="en-US" sz="2500" dirty="0"/>
        </a:p>
      </dgm:t>
    </dgm:pt>
    <dgm:pt modelId="{F58AA783-97E8-4982-8E57-0F1076A2E4E4}" type="parTrans" cxnId="{0F091018-808A-48F0-970C-E6700FA2D15F}">
      <dgm:prSet/>
      <dgm:spPr/>
      <dgm:t>
        <a:bodyPr/>
        <a:lstStyle/>
        <a:p>
          <a:endParaRPr lang="en-US"/>
        </a:p>
      </dgm:t>
    </dgm:pt>
    <dgm:pt modelId="{EACF917A-FAC2-4D4D-9D58-3EA34D577951}" type="sibTrans" cxnId="{0F091018-808A-48F0-970C-E6700FA2D15F}">
      <dgm:prSet/>
      <dgm:spPr/>
      <dgm:t>
        <a:bodyPr/>
        <a:lstStyle/>
        <a:p>
          <a:endParaRPr lang="en-US"/>
        </a:p>
      </dgm:t>
    </dgm:pt>
    <dgm:pt modelId="{8240F0E2-B615-4F3E-8A22-CD3C4F9C09E8}">
      <dgm:prSet custT="1"/>
      <dgm:spPr/>
      <dgm:t>
        <a:bodyPr/>
        <a:lstStyle/>
        <a:p>
          <a:r>
            <a:rPr lang="en-US" sz="1800" dirty="0" smtClean="0"/>
            <a:t>Size of Board</a:t>
          </a:r>
          <a:endParaRPr lang="en-US" sz="1800" dirty="0"/>
        </a:p>
      </dgm:t>
    </dgm:pt>
    <dgm:pt modelId="{ECE41C63-B920-412B-A0F4-48BABED70927}" type="parTrans" cxnId="{FD44BB97-9BFE-493A-84CB-0936EDBD4F0E}">
      <dgm:prSet/>
      <dgm:spPr/>
      <dgm:t>
        <a:bodyPr/>
        <a:lstStyle/>
        <a:p>
          <a:endParaRPr lang="en-US"/>
        </a:p>
      </dgm:t>
    </dgm:pt>
    <dgm:pt modelId="{6A7067F1-7C23-4396-8756-1B31F99420C9}" type="sibTrans" cxnId="{FD44BB97-9BFE-493A-84CB-0936EDBD4F0E}">
      <dgm:prSet/>
      <dgm:spPr/>
      <dgm:t>
        <a:bodyPr/>
        <a:lstStyle/>
        <a:p>
          <a:endParaRPr lang="en-US"/>
        </a:p>
      </dgm:t>
    </dgm:pt>
    <dgm:pt modelId="{8F3A6DA6-FF4B-4ADF-B8BC-2E95BFEA23FB}">
      <dgm:prSet phldrT="[Text]" custT="1"/>
      <dgm:spPr/>
      <dgm:t>
        <a:bodyPr/>
        <a:lstStyle/>
        <a:p>
          <a:r>
            <a:rPr lang="en-US" sz="1800" dirty="0" smtClean="0"/>
            <a:t>Board Diversity</a:t>
          </a:r>
          <a:endParaRPr lang="en-US" sz="1800" dirty="0"/>
        </a:p>
      </dgm:t>
    </dgm:pt>
    <dgm:pt modelId="{6618D078-D261-4320-9B3D-ADE9F8586B69}" type="parTrans" cxnId="{85A6E8BE-64A2-4AC7-B2BC-28E5F2B6B8D2}">
      <dgm:prSet/>
      <dgm:spPr/>
      <dgm:t>
        <a:bodyPr/>
        <a:lstStyle/>
        <a:p>
          <a:endParaRPr lang="en-US"/>
        </a:p>
      </dgm:t>
    </dgm:pt>
    <dgm:pt modelId="{E1FEA39B-2E3F-4367-80BA-375F3B70CA3E}" type="sibTrans" cxnId="{85A6E8BE-64A2-4AC7-B2BC-28E5F2B6B8D2}">
      <dgm:prSet/>
      <dgm:spPr/>
      <dgm:t>
        <a:bodyPr/>
        <a:lstStyle/>
        <a:p>
          <a:endParaRPr lang="en-US"/>
        </a:p>
      </dgm:t>
    </dgm:pt>
    <dgm:pt modelId="{1CCDCE5D-2E52-43D4-BD41-33133E9EB9AD}">
      <dgm:prSet custT="1"/>
      <dgm:spPr/>
      <dgm:t>
        <a:bodyPr/>
        <a:lstStyle/>
        <a:p>
          <a:r>
            <a:rPr lang="en-US" sz="1800" dirty="0" smtClean="0"/>
            <a:t>Time Required</a:t>
          </a:r>
          <a:endParaRPr lang="en-US" sz="1800" dirty="0"/>
        </a:p>
      </dgm:t>
    </dgm:pt>
    <dgm:pt modelId="{81C32720-5F31-4FEC-A3A9-A2A0479C6318}" type="parTrans" cxnId="{DB46F7C7-0C64-44BC-BACB-87C640032C6D}">
      <dgm:prSet/>
      <dgm:spPr/>
      <dgm:t>
        <a:bodyPr/>
        <a:lstStyle/>
        <a:p>
          <a:endParaRPr lang="en-US"/>
        </a:p>
      </dgm:t>
    </dgm:pt>
    <dgm:pt modelId="{4901AEEF-45AA-42A6-AFD3-1E6DF470D52C}" type="sibTrans" cxnId="{DB46F7C7-0C64-44BC-BACB-87C640032C6D}">
      <dgm:prSet/>
      <dgm:spPr/>
      <dgm:t>
        <a:bodyPr/>
        <a:lstStyle/>
        <a:p>
          <a:endParaRPr lang="en-US"/>
        </a:p>
      </dgm:t>
    </dgm:pt>
    <dgm:pt modelId="{CECE7BC9-5EB0-4274-9934-21148F32AC75}">
      <dgm:prSet custT="1"/>
      <dgm:spPr/>
      <dgm:t>
        <a:bodyPr/>
        <a:lstStyle/>
        <a:p>
          <a:r>
            <a:rPr lang="en-US" sz="1800" dirty="0" smtClean="0"/>
            <a:t>Sense of Commitment</a:t>
          </a:r>
          <a:endParaRPr lang="en-US" sz="1800" dirty="0"/>
        </a:p>
      </dgm:t>
    </dgm:pt>
    <dgm:pt modelId="{90095D03-3D4A-4FA7-9EF3-CE2301E782FE}" type="parTrans" cxnId="{A173B18F-73BC-482E-8EC2-406A95F9B8B7}">
      <dgm:prSet/>
      <dgm:spPr/>
      <dgm:t>
        <a:bodyPr/>
        <a:lstStyle/>
        <a:p>
          <a:endParaRPr lang="en-US"/>
        </a:p>
      </dgm:t>
    </dgm:pt>
    <dgm:pt modelId="{4E29558B-A62B-43AA-98EA-24FA5FB8427F}" type="sibTrans" cxnId="{A173B18F-73BC-482E-8EC2-406A95F9B8B7}">
      <dgm:prSet/>
      <dgm:spPr/>
      <dgm:t>
        <a:bodyPr/>
        <a:lstStyle/>
        <a:p>
          <a:endParaRPr lang="en-US"/>
        </a:p>
      </dgm:t>
    </dgm:pt>
    <dgm:pt modelId="{A3C9449B-6FCD-4F97-BA8D-4B5D6086D42A}">
      <dgm:prSet custT="1"/>
      <dgm:spPr/>
      <dgm:t>
        <a:bodyPr/>
        <a:lstStyle/>
        <a:p>
          <a:r>
            <a:rPr lang="en-US" sz="1800" dirty="0" smtClean="0"/>
            <a:t>Recruiting/ Orientation</a:t>
          </a:r>
          <a:endParaRPr lang="en-US" sz="1800" dirty="0"/>
        </a:p>
      </dgm:t>
    </dgm:pt>
    <dgm:pt modelId="{5D967F4B-FB1A-4CAF-B5FF-97218B5877F0}" type="parTrans" cxnId="{77C53DDE-D04C-4EEE-BDD4-CD6427D9DA16}">
      <dgm:prSet/>
      <dgm:spPr/>
      <dgm:t>
        <a:bodyPr/>
        <a:lstStyle/>
        <a:p>
          <a:endParaRPr lang="en-US"/>
        </a:p>
      </dgm:t>
    </dgm:pt>
    <dgm:pt modelId="{E753F290-169A-459A-84ED-0FEF00675CF8}" type="sibTrans" cxnId="{77C53DDE-D04C-4EEE-BDD4-CD6427D9DA16}">
      <dgm:prSet/>
      <dgm:spPr/>
      <dgm:t>
        <a:bodyPr/>
        <a:lstStyle/>
        <a:p>
          <a:endParaRPr lang="en-US"/>
        </a:p>
      </dgm:t>
    </dgm:pt>
    <dgm:pt modelId="{4AC3806F-6E8E-419E-942A-F66C55BBB1B1}">
      <dgm:prSet custT="1"/>
      <dgm:spPr/>
      <dgm:t>
        <a:bodyPr/>
        <a:lstStyle/>
        <a:p>
          <a:r>
            <a:rPr lang="en-US" sz="1800" dirty="0" smtClean="0"/>
            <a:t>Meeting Structure</a:t>
          </a:r>
          <a:endParaRPr lang="en-US" sz="1800" dirty="0"/>
        </a:p>
      </dgm:t>
    </dgm:pt>
    <dgm:pt modelId="{E1B871C7-171D-487C-B32E-F29F76ADBD92}" type="parTrans" cxnId="{11965CB2-8830-4751-89D6-1BFD80FC631F}">
      <dgm:prSet/>
      <dgm:spPr/>
      <dgm:t>
        <a:bodyPr/>
        <a:lstStyle/>
        <a:p>
          <a:endParaRPr lang="en-US"/>
        </a:p>
      </dgm:t>
    </dgm:pt>
    <dgm:pt modelId="{0E08A613-BD4E-46FA-8796-E7E8534CFE2E}" type="sibTrans" cxnId="{11965CB2-8830-4751-89D6-1BFD80FC631F}">
      <dgm:prSet/>
      <dgm:spPr/>
      <dgm:t>
        <a:bodyPr/>
        <a:lstStyle/>
        <a:p>
          <a:endParaRPr lang="en-US"/>
        </a:p>
      </dgm:t>
    </dgm:pt>
    <dgm:pt modelId="{5026A665-557A-47E5-8785-DBEAF0B44BE5}">
      <dgm:prSet custT="1"/>
      <dgm:spPr/>
      <dgm:t>
        <a:bodyPr/>
        <a:lstStyle/>
        <a:p>
          <a:r>
            <a:rPr lang="en-US" sz="1800" dirty="0" smtClean="0"/>
            <a:t>Networking Opportunities</a:t>
          </a:r>
          <a:endParaRPr lang="en-US" sz="1800" dirty="0"/>
        </a:p>
      </dgm:t>
    </dgm:pt>
    <dgm:pt modelId="{2BF1452F-07BB-4A6A-96F5-EC6EA19A6CBC}" type="parTrans" cxnId="{A46CCD48-1316-422D-889C-73172105D120}">
      <dgm:prSet/>
      <dgm:spPr/>
      <dgm:t>
        <a:bodyPr/>
        <a:lstStyle/>
        <a:p>
          <a:endParaRPr lang="en-US"/>
        </a:p>
      </dgm:t>
    </dgm:pt>
    <dgm:pt modelId="{207302BA-2D8A-4C3C-8BE9-A7F568A5ED94}" type="sibTrans" cxnId="{A46CCD48-1316-422D-889C-73172105D120}">
      <dgm:prSet/>
      <dgm:spPr/>
      <dgm:t>
        <a:bodyPr/>
        <a:lstStyle/>
        <a:p>
          <a:endParaRPr lang="en-US"/>
        </a:p>
      </dgm:t>
    </dgm:pt>
    <dgm:pt modelId="{ED02FB52-9B78-4F63-AA72-15DB7787631E}" type="pres">
      <dgm:prSet presAssocID="{31F54974-FC44-4BF1-9913-F5EA4A18C570}" presName="cycle" presStyleCnt="0">
        <dgm:presLayoutVars>
          <dgm:chMax val="1"/>
          <dgm:dir/>
          <dgm:animLvl val="ctr"/>
          <dgm:resizeHandles val="exact"/>
        </dgm:presLayoutVars>
      </dgm:prSet>
      <dgm:spPr/>
      <dgm:t>
        <a:bodyPr/>
        <a:lstStyle/>
        <a:p>
          <a:endParaRPr lang="en-US"/>
        </a:p>
      </dgm:t>
    </dgm:pt>
    <dgm:pt modelId="{E4595178-8846-4B64-A1F6-4D1C94DD4BF7}" type="pres">
      <dgm:prSet presAssocID="{9BF57EB2-1671-4F13-AA16-F210131AE64A}" presName="centerShape" presStyleLbl="node0" presStyleIdx="0" presStyleCnt="1" custScaleX="267167" custScaleY="236751" custLinFactNeighborY="-9913"/>
      <dgm:spPr/>
      <dgm:t>
        <a:bodyPr/>
        <a:lstStyle/>
        <a:p>
          <a:endParaRPr lang="en-US"/>
        </a:p>
      </dgm:t>
    </dgm:pt>
    <dgm:pt modelId="{8324E32B-3359-456A-92B8-57817222F217}" type="pres">
      <dgm:prSet presAssocID="{81C32720-5F31-4FEC-A3A9-A2A0479C6318}" presName="parTrans" presStyleLbl="bgSibTrans2D1" presStyleIdx="0" presStyleCnt="13"/>
      <dgm:spPr/>
      <dgm:t>
        <a:bodyPr/>
        <a:lstStyle/>
        <a:p>
          <a:endParaRPr lang="en-US"/>
        </a:p>
      </dgm:t>
    </dgm:pt>
    <dgm:pt modelId="{17035C4D-053F-4EFF-972F-67E1A9532458}" type="pres">
      <dgm:prSet presAssocID="{1CCDCE5D-2E52-43D4-BD41-33133E9EB9AD}" presName="node" presStyleLbl="node1" presStyleIdx="0" presStyleCnt="13" custScaleX="240186" custScaleY="105082" custRadScaleRad="85647" custRadScaleInc="-62942">
        <dgm:presLayoutVars>
          <dgm:bulletEnabled val="1"/>
        </dgm:presLayoutVars>
      </dgm:prSet>
      <dgm:spPr/>
      <dgm:t>
        <a:bodyPr/>
        <a:lstStyle/>
        <a:p>
          <a:endParaRPr lang="en-US"/>
        </a:p>
      </dgm:t>
    </dgm:pt>
    <dgm:pt modelId="{C9BA7449-BBD6-41BF-B753-B9753660A513}" type="pres">
      <dgm:prSet presAssocID="{ECE41C63-B920-412B-A0F4-48BABED70927}" presName="parTrans" presStyleLbl="bgSibTrans2D1" presStyleIdx="1" presStyleCnt="13"/>
      <dgm:spPr/>
      <dgm:t>
        <a:bodyPr/>
        <a:lstStyle/>
        <a:p>
          <a:endParaRPr lang="en-US"/>
        </a:p>
      </dgm:t>
    </dgm:pt>
    <dgm:pt modelId="{269120B7-7DDF-4509-BAB1-81254E7C05EA}" type="pres">
      <dgm:prSet presAssocID="{8240F0E2-B615-4F3E-8A22-CD3C4F9C09E8}" presName="node" presStyleLbl="node1" presStyleIdx="1" presStyleCnt="13" custScaleX="240186" custScaleY="105082" custRadScaleRad="84948" custRadScaleInc="-74166">
        <dgm:presLayoutVars>
          <dgm:bulletEnabled val="1"/>
        </dgm:presLayoutVars>
      </dgm:prSet>
      <dgm:spPr/>
      <dgm:t>
        <a:bodyPr/>
        <a:lstStyle/>
        <a:p>
          <a:endParaRPr lang="en-US"/>
        </a:p>
      </dgm:t>
    </dgm:pt>
    <dgm:pt modelId="{4F3C5CAD-1CBF-4D99-BFF6-34A4DC01C546}" type="pres">
      <dgm:prSet presAssocID="{6618D078-D261-4320-9B3D-ADE9F8586B69}" presName="parTrans" presStyleLbl="bgSibTrans2D1" presStyleIdx="2" presStyleCnt="13"/>
      <dgm:spPr/>
      <dgm:t>
        <a:bodyPr/>
        <a:lstStyle/>
        <a:p>
          <a:endParaRPr lang="en-US"/>
        </a:p>
      </dgm:t>
    </dgm:pt>
    <dgm:pt modelId="{83AE03D2-FB16-4947-945E-8A4E4D0D9225}" type="pres">
      <dgm:prSet presAssocID="{8F3A6DA6-FF4B-4ADF-B8BC-2E95BFEA23FB}" presName="node" presStyleLbl="node1" presStyleIdx="2" presStyleCnt="13" custScaleX="240186" custScaleY="105082" custRadScaleRad="88583" custRadScaleInc="-92007">
        <dgm:presLayoutVars>
          <dgm:bulletEnabled val="1"/>
        </dgm:presLayoutVars>
      </dgm:prSet>
      <dgm:spPr/>
      <dgm:t>
        <a:bodyPr/>
        <a:lstStyle/>
        <a:p>
          <a:endParaRPr lang="en-US"/>
        </a:p>
      </dgm:t>
    </dgm:pt>
    <dgm:pt modelId="{D2CBB1CC-0A5A-49F4-BB2F-339ABC19BF4C}" type="pres">
      <dgm:prSet presAssocID="{582AB1F4-E565-495C-834B-1475EF8F23E8}" presName="parTrans" presStyleLbl="bgSibTrans2D1" presStyleIdx="3" presStyleCnt="13"/>
      <dgm:spPr/>
      <dgm:t>
        <a:bodyPr/>
        <a:lstStyle/>
        <a:p>
          <a:endParaRPr lang="en-US"/>
        </a:p>
      </dgm:t>
    </dgm:pt>
    <dgm:pt modelId="{006B74AD-D722-41E1-9689-834CBCBC470F}" type="pres">
      <dgm:prSet presAssocID="{BD8D05ED-2969-4D83-B7FA-6D7D3604BA62}" presName="node" presStyleLbl="node1" presStyleIdx="3" presStyleCnt="13" custScaleX="240186" custScaleY="105082" custRadScaleRad="96157" custRadScaleInc="-120699">
        <dgm:presLayoutVars>
          <dgm:bulletEnabled val="1"/>
        </dgm:presLayoutVars>
      </dgm:prSet>
      <dgm:spPr/>
      <dgm:t>
        <a:bodyPr/>
        <a:lstStyle/>
        <a:p>
          <a:endParaRPr lang="en-US"/>
        </a:p>
      </dgm:t>
    </dgm:pt>
    <dgm:pt modelId="{90A85897-200A-4F57-9BBA-0BBBE2F909B1}" type="pres">
      <dgm:prSet presAssocID="{5D967F4B-FB1A-4CAF-B5FF-97218B5877F0}" presName="parTrans" presStyleLbl="bgSibTrans2D1" presStyleIdx="4" presStyleCnt="13"/>
      <dgm:spPr/>
      <dgm:t>
        <a:bodyPr/>
        <a:lstStyle/>
        <a:p>
          <a:endParaRPr lang="en-US"/>
        </a:p>
      </dgm:t>
    </dgm:pt>
    <dgm:pt modelId="{682B21FA-108A-41D2-A36F-6014609F4B3B}" type="pres">
      <dgm:prSet presAssocID="{A3C9449B-6FCD-4F97-BA8D-4B5D6086D42A}" presName="node" presStyleLbl="node1" presStyleIdx="4" presStyleCnt="13" custScaleX="240186" custScaleY="105082" custRadScaleRad="95179" custRadScaleInc="-120536">
        <dgm:presLayoutVars>
          <dgm:bulletEnabled val="1"/>
        </dgm:presLayoutVars>
      </dgm:prSet>
      <dgm:spPr/>
      <dgm:t>
        <a:bodyPr/>
        <a:lstStyle/>
        <a:p>
          <a:endParaRPr lang="en-US"/>
        </a:p>
      </dgm:t>
    </dgm:pt>
    <dgm:pt modelId="{31DB5762-9262-49DC-87B3-EA1F2220EF53}" type="pres">
      <dgm:prSet presAssocID="{E1B871C7-171D-487C-B32E-F29F76ADBD92}" presName="parTrans" presStyleLbl="bgSibTrans2D1" presStyleIdx="5" presStyleCnt="13"/>
      <dgm:spPr/>
      <dgm:t>
        <a:bodyPr/>
        <a:lstStyle/>
        <a:p>
          <a:endParaRPr lang="en-US"/>
        </a:p>
      </dgm:t>
    </dgm:pt>
    <dgm:pt modelId="{2C218063-057E-4AA0-AE5E-4EF4B8086BDA}" type="pres">
      <dgm:prSet presAssocID="{4AC3806F-6E8E-419E-942A-F66C55BBB1B1}" presName="node" presStyleLbl="node1" presStyleIdx="5" presStyleCnt="13" custScaleX="240186" custScaleY="105082" custRadScaleRad="99806" custRadScaleInc="-118535">
        <dgm:presLayoutVars>
          <dgm:bulletEnabled val="1"/>
        </dgm:presLayoutVars>
      </dgm:prSet>
      <dgm:spPr/>
      <dgm:t>
        <a:bodyPr/>
        <a:lstStyle/>
        <a:p>
          <a:endParaRPr lang="en-US"/>
        </a:p>
      </dgm:t>
    </dgm:pt>
    <dgm:pt modelId="{B349599B-2C08-4E7C-8F0C-C4A8EBB5BA36}" type="pres">
      <dgm:prSet presAssocID="{F58AA783-97E8-4982-8E57-0F1076A2E4E4}" presName="parTrans" presStyleLbl="bgSibTrans2D1" presStyleIdx="6" presStyleCnt="13"/>
      <dgm:spPr/>
      <dgm:t>
        <a:bodyPr/>
        <a:lstStyle/>
        <a:p>
          <a:endParaRPr lang="en-US"/>
        </a:p>
      </dgm:t>
    </dgm:pt>
    <dgm:pt modelId="{4F38DE0E-9D3D-4869-A46D-ED1994EC3DCF}" type="pres">
      <dgm:prSet presAssocID="{D3B45CD3-3E83-45C1-A380-A2490D0E84C7}" presName="node" presStyleLbl="node1" presStyleIdx="6" presStyleCnt="13" custScaleX="300233" custScaleY="120093" custRadScaleRad="102327" custRadScaleInc="-97">
        <dgm:presLayoutVars>
          <dgm:bulletEnabled val="1"/>
        </dgm:presLayoutVars>
      </dgm:prSet>
      <dgm:spPr/>
      <dgm:t>
        <a:bodyPr/>
        <a:lstStyle/>
        <a:p>
          <a:endParaRPr lang="en-US"/>
        </a:p>
      </dgm:t>
    </dgm:pt>
    <dgm:pt modelId="{584227D8-6F9E-4908-BEC6-FFC9DA2B323F}" type="pres">
      <dgm:prSet presAssocID="{4DF66EFB-5FBD-4277-8B8D-96C39396C9DB}" presName="parTrans" presStyleLbl="bgSibTrans2D1" presStyleIdx="7" presStyleCnt="13"/>
      <dgm:spPr/>
      <dgm:t>
        <a:bodyPr/>
        <a:lstStyle/>
        <a:p>
          <a:endParaRPr lang="en-US"/>
        </a:p>
      </dgm:t>
    </dgm:pt>
    <dgm:pt modelId="{BE0C53F0-B4BD-41F1-BE6D-A7CEFED0033A}" type="pres">
      <dgm:prSet presAssocID="{69CD03BA-3D32-4998-895F-E4B916C48C25}" presName="node" presStyleLbl="node1" presStyleIdx="7" presStyleCnt="13" custScaleX="240186" custScaleY="105082" custRadScaleRad="99628" custRadScaleInc="119258">
        <dgm:presLayoutVars>
          <dgm:bulletEnabled val="1"/>
        </dgm:presLayoutVars>
      </dgm:prSet>
      <dgm:spPr/>
      <dgm:t>
        <a:bodyPr/>
        <a:lstStyle/>
        <a:p>
          <a:endParaRPr lang="en-US"/>
        </a:p>
      </dgm:t>
    </dgm:pt>
    <dgm:pt modelId="{C58D72BA-9039-4DF9-A0DF-729C327AE0B2}" type="pres">
      <dgm:prSet presAssocID="{1DAFF879-D3E2-4B0A-BE02-1ED0986EE189}" presName="parTrans" presStyleLbl="bgSibTrans2D1" presStyleIdx="8" presStyleCnt="13"/>
      <dgm:spPr/>
      <dgm:t>
        <a:bodyPr/>
        <a:lstStyle/>
        <a:p>
          <a:endParaRPr lang="en-US"/>
        </a:p>
      </dgm:t>
    </dgm:pt>
    <dgm:pt modelId="{BD16A411-A223-4495-B102-82C8B8C88CB2}" type="pres">
      <dgm:prSet presAssocID="{DCF64B28-4AB1-4845-B6FE-E51E6DE69417}" presName="node" presStyleLbl="node1" presStyleIdx="8" presStyleCnt="13" custScaleX="240186" custScaleY="105082" custRadScaleRad="94966" custRadScaleInc="120285">
        <dgm:presLayoutVars>
          <dgm:bulletEnabled val="1"/>
        </dgm:presLayoutVars>
      </dgm:prSet>
      <dgm:spPr/>
      <dgm:t>
        <a:bodyPr/>
        <a:lstStyle/>
        <a:p>
          <a:endParaRPr lang="en-US"/>
        </a:p>
      </dgm:t>
    </dgm:pt>
    <dgm:pt modelId="{B06C011F-51FD-4E80-A2E1-4C61DBA7C797}" type="pres">
      <dgm:prSet presAssocID="{DB84C940-73C2-44EC-A927-6ADB11C5D471}" presName="parTrans" presStyleLbl="bgSibTrans2D1" presStyleIdx="9" presStyleCnt="13"/>
      <dgm:spPr/>
      <dgm:t>
        <a:bodyPr/>
        <a:lstStyle/>
        <a:p>
          <a:endParaRPr lang="en-US"/>
        </a:p>
      </dgm:t>
    </dgm:pt>
    <dgm:pt modelId="{3FCF6E4C-E7B8-441A-8305-C5C5B7829BF1}" type="pres">
      <dgm:prSet presAssocID="{A9D82529-6E26-4675-97D9-93C8246B6EEF}" presName="node" presStyleLbl="node1" presStyleIdx="9" presStyleCnt="13" custScaleX="240186" custScaleY="105082" custRadScaleRad="96100" custRadScaleInc="120567">
        <dgm:presLayoutVars>
          <dgm:bulletEnabled val="1"/>
        </dgm:presLayoutVars>
      </dgm:prSet>
      <dgm:spPr/>
      <dgm:t>
        <a:bodyPr/>
        <a:lstStyle/>
        <a:p>
          <a:endParaRPr lang="en-US"/>
        </a:p>
      </dgm:t>
    </dgm:pt>
    <dgm:pt modelId="{86B72017-6EFE-4903-8AF1-4889989285C0}" type="pres">
      <dgm:prSet presAssocID="{90095D03-3D4A-4FA7-9EF3-CE2301E782FE}" presName="parTrans" presStyleLbl="bgSibTrans2D1" presStyleIdx="10" presStyleCnt="13"/>
      <dgm:spPr/>
      <dgm:t>
        <a:bodyPr/>
        <a:lstStyle/>
        <a:p>
          <a:endParaRPr lang="en-US"/>
        </a:p>
      </dgm:t>
    </dgm:pt>
    <dgm:pt modelId="{434AE408-7426-4F79-A969-B4CF8F5B947D}" type="pres">
      <dgm:prSet presAssocID="{CECE7BC9-5EB0-4274-9934-21148F32AC75}" presName="node" presStyleLbl="node1" presStyleIdx="10" presStyleCnt="13" custScaleX="240186" custScaleY="105082" custRadScaleRad="88460" custRadScaleInc="91897">
        <dgm:presLayoutVars>
          <dgm:bulletEnabled val="1"/>
        </dgm:presLayoutVars>
      </dgm:prSet>
      <dgm:spPr/>
      <dgm:t>
        <a:bodyPr/>
        <a:lstStyle/>
        <a:p>
          <a:endParaRPr lang="en-US"/>
        </a:p>
      </dgm:t>
    </dgm:pt>
    <dgm:pt modelId="{93D9EA61-F87F-4D5A-BF80-7E92D3168E2B}" type="pres">
      <dgm:prSet presAssocID="{E6065929-CE89-4E99-8A57-81E9B243C220}" presName="parTrans" presStyleLbl="bgSibTrans2D1" presStyleIdx="11" presStyleCnt="13"/>
      <dgm:spPr/>
      <dgm:t>
        <a:bodyPr/>
        <a:lstStyle/>
        <a:p>
          <a:endParaRPr lang="en-US"/>
        </a:p>
      </dgm:t>
    </dgm:pt>
    <dgm:pt modelId="{B8F273AE-06A8-478D-A1F9-07A5C566FA86}" type="pres">
      <dgm:prSet presAssocID="{01FEEED1-11E2-4FDD-BCEE-5F6C8BAB7577}" presName="node" presStyleLbl="node1" presStyleIdx="11" presStyleCnt="13" custScaleX="240186" custScaleY="105082" custRadScaleRad="84737" custRadScaleInc="75392">
        <dgm:presLayoutVars>
          <dgm:bulletEnabled val="1"/>
        </dgm:presLayoutVars>
      </dgm:prSet>
      <dgm:spPr/>
      <dgm:t>
        <a:bodyPr/>
        <a:lstStyle/>
        <a:p>
          <a:endParaRPr lang="en-US"/>
        </a:p>
      </dgm:t>
    </dgm:pt>
    <dgm:pt modelId="{E7568FE5-65BC-4751-8C70-D17555335ED4}" type="pres">
      <dgm:prSet presAssocID="{2BF1452F-07BB-4A6A-96F5-EC6EA19A6CBC}" presName="parTrans" presStyleLbl="bgSibTrans2D1" presStyleIdx="12" presStyleCnt="13"/>
      <dgm:spPr/>
      <dgm:t>
        <a:bodyPr/>
        <a:lstStyle/>
        <a:p>
          <a:endParaRPr lang="en-US"/>
        </a:p>
      </dgm:t>
    </dgm:pt>
    <dgm:pt modelId="{4A6AD7C1-68C6-421D-B497-0BDC7FF335A1}" type="pres">
      <dgm:prSet presAssocID="{5026A665-557A-47E5-8785-DBEAF0B44BE5}" presName="node" presStyleLbl="node1" presStyleIdx="12" presStyleCnt="13" custScaleX="240186" custScaleY="105082" custRadScaleRad="85437" custRadScaleInc="62355">
        <dgm:presLayoutVars>
          <dgm:bulletEnabled val="1"/>
        </dgm:presLayoutVars>
      </dgm:prSet>
      <dgm:spPr/>
      <dgm:t>
        <a:bodyPr/>
        <a:lstStyle/>
        <a:p>
          <a:endParaRPr lang="en-US"/>
        </a:p>
      </dgm:t>
    </dgm:pt>
  </dgm:ptLst>
  <dgm:cxnLst>
    <dgm:cxn modelId="{3FEEC3CA-C822-4DB7-AE6A-85816C36F1D3}" srcId="{9BF57EB2-1671-4F13-AA16-F210131AE64A}" destId="{A9D82529-6E26-4675-97D9-93C8246B6EEF}" srcOrd="9" destOrd="0" parTransId="{DB84C940-73C2-44EC-A927-6ADB11C5D471}" sibTransId="{87DD1831-1D9C-4288-B2A3-F036E9BD132C}"/>
    <dgm:cxn modelId="{0F091018-808A-48F0-970C-E6700FA2D15F}" srcId="{9BF57EB2-1671-4F13-AA16-F210131AE64A}" destId="{D3B45CD3-3E83-45C1-A380-A2490D0E84C7}" srcOrd="6" destOrd="0" parTransId="{F58AA783-97E8-4982-8E57-0F1076A2E4E4}" sibTransId="{EACF917A-FAC2-4D4D-9D58-3EA34D577951}"/>
    <dgm:cxn modelId="{A46CCD48-1316-422D-889C-73172105D120}" srcId="{9BF57EB2-1671-4F13-AA16-F210131AE64A}" destId="{5026A665-557A-47E5-8785-DBEAF0B44BE5}" srcOrd="12" destOrd="0" parTransId="{2BF1452F-07BB-4A6A-96F5-EC6EA19A6CBC}" sibTransId="{207302BA-2D8A-4C3C-8BE9-A7F568A5ED94}"/>
    <dgm:cxn modelId="{BB577354-73C7-4F9B-975D-749A678CFB6A}" srcId="{31F54974-FC44-4BF1-9913-F5EA4A18C570}" destId="{9BF57EB2-1671-4F13-AA16-F210131AE64A}" srcOrd="0" destOrd="0" parTransId="{1B162211-502A-4935-BEFD-FC8C412166DD}" sibTransId="{B9E9E92E-1289-4F11-A81C-216582A033D8}"/>
    <dgm:cxn modelId="{8E03B517-F0DE-4A6B-9078-13A83C8AA6EB}" type="presOf" srcId="{A3C9449B-6FCD-4F97-BA8D-4B5D6086D42A}" destId="{682B21FA-108A-41D2-A36F-6014609F4B3B}" srcOrd="0" destOrd="0" presId="urn:microsoft.com/office/officeart/2005/8/layout/radial4"/>
    <dgm:cxn modelId="{B9452493-09EB-4526-BBFE-CA3786054ADD}" type="presOf" srcId="{1CCDCE5D-2E52-43D4-BD41-33133E9EB9AD}" destId="{17035C4D-053F-4EFF-972F-67E1A9532458}" srcOrd="0" destOrd="0" presId="urn:microsoft.com/office/officeart/2005/8/layout/radial4"/>
    <dgm:cxn modelId="{AE480BF4-6AAB-4629-B81A-8BD0F8FD002C}" type="presOf" srcId="{DB84C940-73C2-44EC-A927-6ADB11C5D471}" destId="{B06C011F-51FD-4E80-A2E1-4C61DBA7C797}" srcOrd="0" destOrd="0" presId="urn:microsoft.com/office/officeart/2005/8/layout/radial4"/>
    <dgm:cxn modelId="{425699EC-1AF3-48D6-B6B0-F084307F85A8}" type="presOf" srcId="{1DAFF879-D3E2-4B0A-BE02-1ED0986EE189}" destId="{C58D72BA-9039-4DF9-A0DF-729C327AE0B2}" srcOrd="0" destOrd="0" presId="urn:microsoft.com/office/officeart/2005/8/layout/radial4"/>
    <dgm:cxn modelId="{8751723E-D5FE-4F50-A64C-409D9FBDAC10}" type="presOf" srcId="{90095D03-3D4A-4FA7-9EF3-CE2301E782FE}" destId="{86B72017-6EFE-4903-8AF1-4889989285C0}" srcOrd="0" destOrd="0" presId="urn:microsoft.com/office/officeart/2005/8/layout/radial4"/>
    <dgm:cxn modelId="{85A6E8BE-64A2-4AC7-B2BC-28E5F2B6B8D2}" srcId="{9BF57EB2-1671-4F13-AA16-F210131AE64A}" destId="{8F3A6DA6-FF4B-4ADF-B8BC-2E95BFEA23FB}" srcOrd="2" destOrd="0" parTransId="{6618D078-D261-4320-9B3D-ADE9F8586B69}" sibTransId="{E1FEA39B-2E3F-4367-80BA-375F3B70CA3E}"/>
    <dgm:cxn modelId="{32256C1F-93F6-4883-9B7B-C7AC501C71DF}" type="presOf" srcId="{81C32720-5F31-4FEC-A3A9-A2A0479C6318}" destId="{8324E32B-3359-456A-92B8-57817222F217}" srcOrd="0" destOrd="0" presId="urn:microsoft.com/office/officeart/2005/8/layout/radial4"/>
    <dgm:cxn modelId="{985B53CF-C1B0-4435-A1A6-751D4C8D7821}" type="presOf" srcId="{31F54974-FC44-4BF1-9913-F5EA4A18C570}" destId="{ED02FB52-9B78-4F63-AA72-15DB7787631E}" srcOrd="0" destOrd="0" presId="urn:microsoft.com/office/officeart/2005/8/layout/radial4"/>
    <dgm:cxn modelId="{F1ED0935-33BB-4663-9BB9-720BBFDB6FFA}" type="presOf" srcId="{E1B871C7-171D-487C-B32E-F29F76ADBD92}" destId="{31DB5762-9262-49DC-87B3-EA1F2220EF53}" srcOrd="0" destOrd="0" presId="urn:microsoft.com/office/officeart/2005/8/layout/radial4"/>
    <dgm:cxn modelId="{863464B4-418A-4236-876E-70BD3E26BE08}" type="presOf" srcId="{9BF57EB2-1671-4F13-AA16-F210131AE64A}" destId="{E4595178-8846-4B64-A1F6-4D1C94DD4BF7}" srcOrd="0" destOrd="0" presId="urn:microsoft.com/office/officeart/2005/8/layout/radial4"/>
    <dgm:cxn modelId="{FE603E61-F59A-4AE7-BA7D-8ABE9D8D04F1}" type="presOf" srcId="{2BF1452F-07BB-4A6A-96F5-EC6EA19A6CBC}" destId="{E7568FE5-65BC-4751-8C70-D17555335ED4}" srcOrd="0" destOrd="0" presId="urn:microsoft.com/office/officeart/2005/8/layout/radial4"/>
    <dgm:cxn modelId="{288C43AB-1665-4F48-9151-2440B6FFC3DD}" type="presOf" srcId="{69CD03BA-3D32-4998-895F-E4B916C48C25}" destId="{BE0C53F0-B4BD-41F1-BE6D-A7CEFED0033A}" srcOrd="0" destOrd="0" presId="urn:microsoft.com/office/officeart/2005/8/layout/radial4"/>
    <dgm:cxn modelId="{B1E7A614-E93F-49A4-8A83-F79219F2DD08}" srcId="{9BF57EB2-1671-4F13-AA16-F210131AE64A}" destId="{69CD03BA-3D32-4998-895F-E4B916C48C25}" srcOrd="7" destOrd="0" parTransId="{4DF66EFB-5FBD-4277-8B8D-96C39396C9DB}" sibTransId="{29F0B61D-E68F-4EB3-BBD0-43A9A45673B1}"/>
    <dgm:cxn modelId="{302A38F4-0619-4DFC-A65D-FA5AD75302C8}" type="presOf" srcId="{DCF64B28-4AB1-4845-B6FE-E51E6DE69417}" destId="{BD16A411-A223-4495-B102-82C8B8C88CB2}" srcOrd="0" destOrd="0" presId="urn:microsoft.com/office/officeart/2005/8/layout/radial4"/>
    <dgm:cxn modelId="{C0F77C51-2D0D-4E84-816D-54AAD36C58DF}" type="presOf" srcId="{4AC3806F-6E8E-419E-942A-F66C55BBB1B1}" destId="{2C218063-057E-4AA0-AE5E-4EF4B8086BDA}" srcOrd="0" destOrd="0" presId="urn:microsoft.com/office/officeart/2005/8/layout/radial4"/>
    <dgm:cxn modelId="{C2B94043-93BB-4F41-803F-4C247627D139}" type="presOf" srcId="{8F3A6DA6-FF4B-4ADF-B8BC-2E95BFEA23FB}" destId="{83AE03D2-FB16-4947-945E-8A4E4D0D9225}" srcOrd="0" destOrd="0" presId="urn:microsoft.com/office/officeart/2005/8/layout/radial4"/>
    <dgm:cxn modelId="{BAFC7893-320F-4599-B43D-1D8EED75A5C6}" srcId="{9BF57EB2-1671-4F13-AA16-F210131AE64A}" destId="{BD8D05ED-2969-4D83-B7FA-6D7D3604BA62}" srcOrd="3" destOrd="0" parTransId="{582AB1F4-E565-495C-834B-1475EF8F23E8}" sibTransId="{C7465E29-1FF0-4FD5-9D4D-EC1562F08AA5}"/>
    <dgm:cxn modelId="{D457E220-1C89-4D4C-AF1A-6006E7192B75}" srcId="{9BF57EB2-1671-4F13-AA16-F210131AE64A}" destId="{01FEEED1-11E2-4FDD-BCEE-5F6C8BAB7577}" srcOrd="11" destOrd="0" parTransId="{E6065929-CE89-4E99-8A57-81E9B243C220}" sibTransId="{78238D5F-5EED-4688-9BCA-DC52F1940FCC}"/>
    <dgm:cxn modelId="{E90D92E0-96F9-4A34-A7A3-BDDC6D31CA4E}" type="presOf" srcId="{A9D82529-6E26-4675-97D9-93C8246B6EEF}" destId="{3FCF6E4C-E7B8-441A-8305-C5C5B7829BF1}" srcOrd="0" destOrd="0" presId="urn:microsoft.com/office/officeart/2005/8/layout/radial4"/>
    <dgm:cxn modelId="{ED54395F-BDC7-423C-9C20-B281DC5E1DE6}" type="presOf" srcId="{4DF66EFB-5FBD-4277-8B8D-96C39396C9DB}" destId="{584227D8-6F9E-4908-BEC6-FFC9DA2B323F}" srcOrd="0" destOrd="0" presId="urn:microsoft.com/office/officeart/2005/8/layout/radial4"/>
    <dgm:cxn modelId="{4695A4D6-2D85-482F-8A75-679703F82C67}" type="presOf" srcId="{E6065929-CE89-4E99-8A57-81E9B243C220}" destId="{93D9EA61-F87F-4D5A-BF80-7E92D3168E2B}" srcOrd="0" destOrd="0" presId="urn:microsoft.com/office/officeart/2005/8/layout/radial4"/>
    <dgm:cxn modelId="{93057A5B-23D6-4492-87C5-C416D186E123}" type="presOf" srcId="{5D967F4B-FB1A-4CAF-B5FF-97218B5877F0}" destId="{90A85897-200A-4F57-9BBA-0BBBE2F909B1}" srcOrd="0" destOrd="0" presId="urn:microsoft.com/office/officeart/2005/8/layout/radial4"/>
    <dgm:cxn modelId="{FEB67843-1DBC-4AC3-869D-B4F7F01B63BA}" type="presOf" srcId="{D3B45CD3-3E83-45C1-A380-A2490D0E84C7}" destId="{4F38DE0E-9D3D-4869-A46D-ED1994EC3DCF}" srcOrd="0" destOrd="0" presId="urn:microsoft.com/office/officeart/2005/8/layout/radial4"/>
    <dgm:cxn modelId="{990D1B58-DC63-4673-BE0B-5736B0260F9B}" srcId="{9BF57EB2-1671-4F13-AA16-F210131AE64A}" destId="{DCF64B28-4AB1-4845-B6FE-E51E6DE69417}" srcOrd="8" destOrd="0" parTransId="{1DAFF879-D3E2-4B0A-BE02-1ED0986EE189}" sibTransId="{09773AF0-6E4A-4834-B5A8-AC847266DAAD}"/>
    <dgm:cxn modelId="{11965CB2-8830-4751-89D6-1BFD80FC631F}" srcId="{9BF57EB2-1671-4F13-AA16-F210131AE64A}" destId="{4AC3806F-6E8E-419E-942A-F66C55BBB1B1}" srcOrd="5" destOrd="0" parTransId="{E1B871C7-171D-487C-B32E-F29F76ADBD92}" sibTransId="{0E08A613-BD4E-46FA-8796-E7E8534CFE2E}"/>
    <dgm:cxn modelId="{77C53DDE-D04C-4EEE-BDD4-CD6427D9DA16}" srcId="{9BF57EB2-1671-4F13-AA16-F210131AE64A}" destId="{A3C9449B-6FCD-4F97-BA8D-4B5D6086D42A}" srcOrd="4" destOrd="0" parTransId="{5D967F4B-FB1A-4CAF-B5FF-97218B5877F0}" sibTransId="{E753F290-169A-459A-84ED-0FEF00675CF8}"/>
    <dgm:cxn modelId="{D255394A-BCFB-4E35-9F5E-144458133196}" type="presOf" srcId="{ECE41C63-B920-412B-A0F4-48BABED70927}" destId="{C9BA7449-BBD6-41BF-B753-B9753660A513}" srcOrd="0" destOrd="0" presId="urn:microsoft.com/office/officeart/2005/8/layout/radial4"/>
    <dgm:cxn modelId="{B168205C-31CF-4EDD-A087-A867E545F1EC}" type="presOf" srcId="{5026A665-557A-47E5-8785-DBEAF0B44BE5}" destId="{4A6AD7C1-68C6-421D-B497-0BDC7FF335A1}" srcOrd="0" destOrd="0" presId="urn:microsoft.com/office/officeart/2005/8/layout/radial4"/>
    <dgm:cxn modelId="{5A22D6EE-1B69-4572-8F39-C53929BD3F3F}" type="presOf" srcId="{6618D078-D261-4320-9B3D-ADE9F8586B69}" destId="{4F3C5CAD-1CBF-4D99-BFF6-34A4DC01C546}" srcOrd="0" destOrd="0" presId="urn:microsoft.com/office/officeart/2005/8/layout/radial4"/>
    <dgm:cxn modelId="{C501D9E4-D3AE-40E4-A326-32E96BB2696B}" type="presOf" srcId="{CECE7BC9-5EB0-4274-9934-21148F32AC75}" destId="{434AE408-7426-4F79-A969-B4CF8F5B947D}" srcOrd="0" destOrd="0" presId="urn:microsoft.com/office/officeart/2005/8/layout/radial4"/>
    <dgm:cxn modelId="{F65A65F3-24AA-4DC6-A24A-B51AA0407EF6}" type="presOf" srcId="{F58AA783-97E8-4982-8E57-0F1076A2E4E4}" destId="{B349599B-2C08-4E7C-8F0C-C4A8EBB5BA36}" srcOrd="0" destOrd="0" presId="urn:microsoft.com/office/officeart/2005/8/layout/radial4"/>
    <dgm:cxn modelId="{4792D8C9-2498-4DD7-8E7B-561CA47DB5E6}" type="presOf" srcId="{BD8D05ED-2969-4D83-B7FA-6D7D3604BA62}" destId="{006B74AD-D722-41E1-9689-834CBCBC470F}" srcOrd="0" destOrd="0" presId="urn:microsoft.com/office/officeart/2005/8/layout/radial4"/>
    <dgm:cxn modelId="{80FF0CA9-5CD6-4CDC-AC96-6DD59E07C433}" type="presOf" srcId="{01FEEED1-11E2-4FDD-BCEE-5F6C8BAB7577}" destId="{B8F273AE-06A8-478D-A1F9-07A5C566FA86}" srcOrd="0" destOrd="0" presId="urn:microsoft.com/office/officeart/2005/8/layout/radial4"/>
    <dgm:cxn modelId="{DB46F7C7-0C64-44BC-BACB-87C640032C6D}" srcId="{9BF57EB2-1671-4F13-AA16-F210131AE64A}" destId="{1CCDCE5D-2E52-43D4-BD41-33133E9EB9AD}" srcOrd="0" destOrd="0" parTransId="{81C32720-5F31-4FEC-A3A9-A2A0479C6318}" sibTransId="{4901AEEF-45AA-42A6-AFD3-1E6DF470D52C}"/>
    <dgm:cxn modelId="{4ACAF437-7458-4BB3-B75F-5CBA0B09CE6D}" type="presOf" srcId="{582AB1F4-E565-495C-834B-1475EF8F23E8}" destId="{D2CBB1CC-0A5A-49F4-BB2F-339ABC19BF4C}" srcOrd="0" destOrd="0" presId="urn:microsoft.com/office/officeart/2005/8/layout/radial4"/>
    <dgm:cxn modelId="{FD44BB97-9BFE-493A-84CB-0936EDBD4F0E}" srcId="{9BF57EB2-1671-4F13-AA16-F210131AE64A}" destId="{8240F0E2-B615-4F3E-8A22-CD3C4F9C09E8}" srcOrd="1" destOrd="0" parTransId="{ECE41C63-B920-412B-A0F4-48BABED70927}" sibTransId="{6A7067F1-7C23-4396-8756-1B31F99420C9}"/>
    <dgm:cxn modelId="{A173B18F-73BC-482E-8EC2-406A95F9B8B7}" srcId="{9BF57EB2-1671-4F13-AA16-F210131AE64A}" destId="{CECE7BC9-5EB0-4274-9934-21148F32AC75}" srcOrd="10" destOrd="0" parTransId="{90095D03-3D4A-4FA7-9EF3-CE2301E782FE}" sibTransId="{4E29558B-A62B-43AA-98EA-24FA5FB8427F}"/>
    <dgm:cxn modelId="{F76AE069-0B16-47DE-91F6-485870122CD8}" type="presOf" srcId="{8240F0E2-B615-4F3E-8A22-CD3C4F9C09E8}" destId="{269120B7-7DDF-4509-BAB1-81254E7C05EA}" srcOrd="0" destOrd="0" presId="urn:microsoft.com/office/officeart/2005/8/layout/radial4"/>
    <dgm:cxn modelId="{CBF97E3A-DB76-4EC1-BA4F-08491EF146E4}" type="presParOf" srcId="{ED02FB52-9B78-4F63-AA72-15DB7787631E}" destId="{E4595178-8846-4B64-A1F6-4D1C94DD4BF7}" srcOrd="0" destOrd="0" presId="urn:microsoft.com/office/officeart/2005/8/layout/radial4"/>
    <dgm:cxn modelId="{BA595F65-FC21-4A8C-8938-2F13B97AA919}" type="presParOf" srcId="{ED02FB52-9B78-4F63-AA72-15DB7787631E}" destId="{8324E32B-3359-456A-92B8-57817222F217}" srcOrd="1" destOrd="0" presId="urn:microsoft.com/office/officeart/2005/8/layout/radial4"/>
    <dgm:cxn modelId="{27AA60E4-A348-4613-821C-850F84752472}" type="presParOf" srcId="{ED02FB52-9B78-4F63-AA72-15DB7787631E}" destId="{17035C4D-053F-4EFF-972F-67E1A9532458}" srcOrd="2" destOrd="0" presId="urn:microsoft.com/office/officeart/2005/8/layout/radial4"/>
    <dgm:cxn modelId="{ECED7EE6-803D-4BEA-BE4F-D5263E1DADE2}" type="presParOf" srcId="{ED02FB52-9B78-4F63-AA72-15DB7787631E}" destId="{C9BA7449-BBD6-41BF-B753-B9753660A513}" srcOrd="3" destOrd="0" presId="urn:microsoft.com/office/officeart/2005/8/layout/radial4"/>
    <dgm:cxn modelId="{09A88A07-6BF5-43C2-B34E-984AEFA66106}" type="presParOf" srcId="{ED02FB52-9B78-4F63-AA72-15DB7787631E}" destId="{269120B7-7DDF-4509-BAB1-81254E7C05EA}" srcOrd="4" destOrd="0" presId="urn:microsoft.com/office/officeart/2005/8/layout/radial4"/>
    <dgm:cxn modelId="{75A48321-FDDD-4D4D-ABDF-F98BC4072148}" type="presParOf" srcId="{ED02FB52-9B78-4F63-AA72-15DB7787631E}" destId="{4F3C5CAD-1CBF-4D99-BFF6-34A4DC01C546}" srcOrd="5" destOrd="0" presId="urn:microsoft.com/office/officeart/2005/8/layout/radial4"/>
    <dgm:cxn modelId="{FDDE70D9-7D17-4757-A95E-E140197A249C}" type="presParOf" srcId="{ED02FB52-9B78-4F63-AA72-15DB7787631E}" destId="{83AE03D2-FB16-4947-945E-8A4E4D0D9225}" srcOrd="6" destOrd="0" presId="urn:microsoft.com/office/officeart/2005/8/layout/radial4"/>
    <dgm:cxn modelId="{83B5E473-74F6-4B35-AAB9-A18E4F8BB151}" type="presParOf" srcId="{ED02FB52-9B78-4F63-AA72-15DB7787631E}" destId="{D2CBB1CC-0A5A-49F4-BB2F-339ABC19BF4C}" srcOrd="7" destOrd="0" presId="urn:microsoft.com/office/officeart/2005/8/layout/radial4"/>
    <dgm:cxn modelId="{A9172342-E99C-428A-8065-F2E25C05469E}" type="presParOf" srcId="{ED02FB52-9B78-4F63-AA72-15DB7787631E}" destId="{006B74AD-D722-41E1-9689-834CBCBC470F}" srcOrd="8" destOrd="0" presId="urn:microsoft.com/office/officeart/2005/8/layout/radial4"/>
    <dgm:cxn modelId="{941D56A4-E094-4337-8AC8-8FC188A9A721}" type="presParOf" srcId="{ED02FB52-9B78-4F63-AA72-15DB7787631E}" destId="{90A85897-200A-4F57-9BBA-0BBBE2F909B1}" srcOrd="9" destOrd="0" presId="urn:microsoft.com/office/officeart/2005/8/layout/radial4"/>
    <dgm:cxn modelId="{796F5C6B-8242-407D-9EB8-AFAE2AAD1A30}" type="presParOf" srcId="{ED02FB52-9B78-4F63-AA72-15DB7787631E}" destId="{682B21FA-108A-41D2-A36F-6014609F4B3B}" srcOrd="10" destOrd="0" presId="urn:microsoft.com/office/officeart/2005/8/layout/radial4"/>
    <dgm:cxn modelId="{F2B557C2-DFA6-4F1C-B135-73F733E33D51}" type="presParOf" srcId="{ED02FB52-9B78-4F63-AA72-15DB7787631E}" destId="{31DB5762-9262-49DC-87B3-EA1F2220EF53}" srcOrd="11" destOrd="0" presId="urn:microsoft.com/office/officeart/2005/8/layout/radial4"/>
    <dgm:cxn modelId="{8FF39CA8-1C0F-44C5-B682-5365058293CB}" type="presParOf" srcId="{ED02FB52-9B78-4F63-AA72-15DB7787631E}" destId="{2C218063-057E-4AA0-AE5E-4EF4B8086BDA}" srcOrd="12" destOrd="0" presId="urn:microsoft.com/office/officeart/2005/8/layout/radial4"/>
    <dgm:cxn modelId="{C7CA897C-5644-4960-9E6A-00A0F332F3E6}" type="presParOf" srcId="{ED02FB52-9B78-4F63-AA72-15DB7787631E}" destId="{B349599B-2C08-4E7C-8F0C-C4A8EBB5BA36}" srcOrd="13" destOrd="0" presId="urn:microsoft.com/office/officeart/2005/8/layout/radial4"/>
    <dgm:cxn modelId="{9D3B27D5-D2BB-4A3B-9671-F9DA1AEEABC0}" type="presParOf" srcId="{ED02FB52-9B78-4F63-AA72-15DB7787631E}" destId="{4F38DE0E-9D3D-4869-A46D-ED1994EC3DCF}" srcOrd="14" destOrd="0" presId="urn:microsoft.com/office/officeart/2005/8/layout/radial4"/>
    <dgm:cxn modelId="{4A1EB998-BD1A-4E18-826D-0381317BA53F}" type="presParOf" srcId="{ED02FB52-9B78-4F63-AA72-15DB7787631E}" destId="{584227D8-6F9E-4908-BEC6-FFC9DA2B323F}" srcOrd="15" destOrd="0" presId="urn:microsoft.com/office/officeart/2005/8/layout/radial4"/>
    <dgm:cxn modelId="{F4ECEBB1-CEC2-4056-88BD-6686F17E535E}" type="presParOf" srcId="{ED02FB52-9B78-4F63-AA72-15DB7787631E}" destId="{BE0C53F0-B4BD-41F1-BE6D-A7CEFED0033A}" srcOrd="16" destOrd="0" presId="urn:microsoft.com/office/officeart/2005/8/layout/radial4"/>
    <dgm:cxn modelId="{C0CB42C0-BD2D-40B5-B28F-7F035A7BDCCA}" type="presParOf" srcId="{ED02FB52-9B78-4F63-AA72-15DB7787631E}" destId="{C58D72BA-9039-4DF9-A0DF-729C327AE0B2}" srcOrd="17" destOrd="0" presId="urn:microsoft.com/office/officeart/2005/8/layout/radial4"/>
    <dgm:cxn modelId="{8EEF9B90-7EF4-445B-9A49-B9E20DE66AEE}" type="presParOf" srcId="{ED02FB52-9B78-4F63-AA72-15DB7787631E}" destId="{BD16A411-A223-4495-B102-82C8B8C88CB2}" srcOrd="18" destOrd="0" presId="urn:microsoft.com/office/officeart/2005/8/layout/radial4"/>
    <dgm:cxn modelId="{A4F9E5BF-5F7B-4312-A596-207F3F4C39F1}" type="presParOf" srcId="{ED02FB52-9B78-4F63-AA72-15DB7787631E}" destId="{B06C011F-51FD-4E80-A2E1-4C61DBA7C797}" srcOrd="19" destOrd="0" presId="urn:microsoft.com/office/officeart/2005/8/layout/radial4"/>
    <dgm:cxn modelId="{D9C860A0-0219-432F-94A4-31CF820600F6}" type="presParOf" srcId="{ED02FB52-9B78-4F63-AA72-15DB7787631E}" destId="{3FCF6E4C-E7B8-441A-8305-C5C5B7829BF1}" srcOrd="20" destOrd="0" presId="urn:microsoft.com/office/officeart/2005/8/layout/radial4"/>
    <dgm:cxn modelId="{0F682641-B75C-4337-A13B-BDE8028BE20C}" type="presParOf" srcId="{ED02FB52-9B78-4F63-AA72-15DB7787631E}" destId="{86B72017-6EFE-4903-8AF1-4889989285C0}" srcOrd="21" destOrd="0" presId="urn:microsoft.com/office/officeart/2005/8/layout/radial4"/>
    <dgm:cxn modelId="{49D343F2-4842-446C-B4EE-B1559821C3A8}" type="presParOf" srcId="{ED02FB52-9B78-4F63-AA72-15DB7787631E}" destId="{434AE408-7426-4F79-A969-B4CF8F5B947D}" srcOrd="22" destOrd="0" presId="urn:microsoft.com/office/officeart/2005/8/layout/radial4"/>
    <dgm:cxn modelId="{93383569-33C4-4758-B644-6427534C37D4}" type="presParOf" srcId="{ED02FB52-9B78-4F63-AA72-15DB7787631E}" destId="{93D9EA61-F87F-4D5A-BF80-7E92D3168E2B}" srcOrd="23" destOrd="0" presId="urn:microsoft.com/office/officeart/2005/8/layout/radial4"/>
    <dgm:cxn modelId="{1715752D-0C00-4ABC-9A59-C68A849548F0}" type="presParOf" srcId="{ED02FB52-9B78-4F63-AA72-15DB7787631E}" destId="{B8F273AE-06A8-478D-A1F9-07A5C566FA86}" srcOrd="24" destOrd="0" presId="urn:microsoft.com/office/officeart/2005/8/layout/radial4"/>
    <dgm:cxn modelId="{21876190-CB42-471A-8769-F06D97781BBD}" type="presParOf" srcId="{ED02FB52-9B78-4F63-AA72-15DB7787631E}" destId="{E7568FE5-65BC-4751-8C70-D17555335ED4}" srcOrd="25" destOrd="0" presId="urn:microsoft.com/office/officeart/2005/8/layout/radial4"/>
    <dgm:cxn modelId="{074E3A6B-484D-42AC-AE7B-CA7B3BC707D9}" type="presParOf" srcId="{ED02FB52-9B78-4F63-AA72-15DB7787631E}" destId="{4A6AD7C1-68C6-421D-B497-0BDC7FF335A1}" srcOrd="2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2BD9420-12D6-4297-BCD1-54E6B7FD06C1}" type="doc">
      <dgm:prSet loTypeId="urn:microsoft.com/office/officeart/2005/8/layout/pyramid2" loCatId="pyramid" qsTypeId="urn:microsoft.com/office/officeart/2005/8/quickstyle/simple3" qsCatId="simple" csTypeId="urn:microsoft.com/office/officeart/2005/8/colors/accent1_5" csCatId="accent1" phldr="1"/>
      <dgm:spPr/>
      <dgm:t>
        <a:bodyPr/>
        <a:lstStyle/>
        <a:p>
          <a:endParaRPr lang="en-US"/>
        </a:p>
      </dgm:t>
    </dgm:pt>
    <dgm:pt modelId="{C5F38878-FB93-4055-93C0-A430F311ACEC}">
      <dgm:prSet phldrT="[Text]" custT="1"/>
      <dgm:spPr>
        <a:solidFill>
          <a:schemeClr val="tx2">
            <a:lumMod val="40000"/>
            <a:lumOff val="60000"/>
            <a:alpha val="90000"/>
          </a:schemeClr>
        </a:solidFill>
      </dgm:spPr>
      <dgm:t>
        <a:bodyPr anchor="ctr"/>
        <a:lstStyle/>
        <a:p>
          <a:pPr algn="ctr"/>
          <a:r>
            <a:rPr lang="en-US" sz="2400" dirty="0" smtClean="0"/>
            <a:t>4. Connect Board to Each Other, to Staff &amp; to Clients</a:t>
          </a:r>
          <a:endParaRPr lang="en-US" sz="2400" dirty="0"/>
        </a:p>
      </dgm:t>
    </dgm:pt>
    <dgm:pt modelId="{B97CF7C1-5FF1-43D2-B0EE-C35353BD2D1B}" type="parTrans" cxnId="{936889C6-892E-4FD6-A1EB-79848064351A}">
      <dgm:prSet/>
      <dgm:spPr/>
      <dgm:t>
        <a:bodyPr/>
        <a:lstStyle/>
        <a:p>
          <a:endParaRPr lang="en-US"/>
        </a:p>
      </dgm:t>
    </dgm:pt>
    <dgm:pt modelId="{EA550F2F-5482-4F03-8737-999F768C665C}" type="sibTrans" cxnId="{936889C6-892E-4FD6-A1EB-79848064351A}">
      <dgm:prSet/>
      <dgm:spPr/>
      <dgm:t>
        <a:bodyPr/>
        <a:lstStyle/>
        <a:p>
          <a:endParaRPr lang="en-US"/>
        </a:p>
      </dgm:t>
    </dgm:pt>
    <dgm:pt modelId="{4D92DA32-BA2D-448E-90FA-A136A2685024}">
      <dgm:prSet phldrT="[Text]" custT="1"/>
      <dgm:spPr>
        <a:solidFill>
          <a:schemeClr val="tx2">
            <a:lumMod val="40000"/>
            <a:lumOff val="60000"/>
            <a:alpha val="90000"/>
          </a:schemeClr>
        </a:solidFill>
      </dgm:spPr>
      <dgm:t>
        <a:bodyPr/>
        <a:lstStyle/>
        <a:p>
          <a:r>
            <a:rPr lang="en-US" sz="2400" dirty="0" smtClean="0"/>
            <a:t>3. Share Your Stories</a:t>
          </a:r>
          <a:endParaRPr lang="en-US" sz="2400" dirty="0"/>
        </a:p>
      </dgm:t>
    </dgm:pt>
    <dgm:pt modelId="{8032EDB9-E482-4EED-A46A-D3ECA7B79432}" type="parTrans" cxnId="{B0760DE7-5216-4A07-891C-6ED2CAEB1347}">
      <dgm:prSet/>
      <dgm:spPr/>
      <dgm:t>
        <a:bodyPr/>
        <a:lstStyle/>
        <a:p>
          <a:endParaRPr lang="en-US"/>
        </a:p>
      </dgm:t>
    </dgm:pt>
    <dgm:pt modelId="{3065AFD1-3677-40C3-B83C-8DDD749DA61B}" type="sibTrans" cxnId="{B0760DE7-5216-4A07-891C-6ED2CAEB1347}">
      <dgm:prSet/>
      <dgm:spPr/>
      <dgm:t>
        <a:bodyPr/>
        <a:lstStyle/>
        <a:p>
          <a:endParaRPr lang="en-US"/>
        </a:p>
      </dgm:t>
    </dgm:pt>
    <dgm:pt modelId="{79AA1945-876B-406E-8784-FFA2CF76989E}">
      <dgm:prSet phldrT="[Text]" custT="1"/>
      <dgm:spPr>
        <a:solidFill>
          <a:schemeClr val="tx2">
            <a:lumMod val="40000"/>
            <a:lumOff val="60000"/>
            <a:alpha val="90000"/>
          </a:schemeClr>
        </a:solidFill>
      </dgm:spPr>
      <dgm:t>
        <a:bodyPr/>
        <a:lstStyle/>
        <a:p>
          <a:pPr algn="ctr">
            <a:lnSpc>
              <a:spcPct val="100000"/>
            </a:lnSpc>
            <a:spcAft>
              <a:spcPts val="0"/>
            </a:spcAft>
          </a:pPr>
          <a:r>
            <a:rPr lang="en-US" sz="2400" dirty="0" smtClean="0"/>
            <a:t>1. Debate Your Mission </a:t>
          </a:r>
          <a:endParaRPr lang="en-US" sz="2400" dirty="0"/>
        </a:p>
      </dgm:t>
    </dgm:pt>
    <dgm:pt modelId="{236D17B2-6DFE-42E2-BEBD-5C6705D8727C}" type="parTrans" cxnId="{DCDD00D9-05B3-44EE-8811-A33CF91AC583}">
      <dgm:prSet/>
      <dgm:spPr/>
      <dgm:t>
        <a:bodyPr/>
        <a:lstStyle/>
        <a:p>
          <a:endParaRPr lang="en-US"/>
        </a:p>
      </dgm:t>
    </dgm:pt>
    <dgm:pt modelId="{27331C69-D8F4-4B37-B3BC-924952787FD8}" type="sibTrans" cxnId="{DCDD00D9-05B3-44EE-8811-A33CF91AC583}">
      <dgm:prSet/>
      <dgm:spPr/>
      <dgm:t>
        <a:bodyPr/>
        <a:lstStyle/>
        <a:p>
          <a:endParaRPr lang="en-US"/>
        </a:p>
      </dgm:t>
    </dgm:pt>
    <dgm:pt modelId="{08D3CAEA-08E0-4B21-8C46-E2B1352B285F}">
      <dgm:prSet phldrT="[Text]" custT="1"/>
      <dgm:spPr>
        <a:solidFill>
          <a:schemeClr val="tx2">
            <a:lumMod val="40000"/>
            <a:lumOff val="60000"/>
            <a:alpha val="90000"/>
          </a:schemeClr>
        </a:solidFill>
      </dgm:spPr>
      <dgm:t>
        <a:bodyPr/>
        <a:lstStyle/>
        <a:p>
          <a:r>
            <a:rPr lang="en-US" sz="2400" dirty="0" smtClean="0"/>
            <a:t>2. Define Your Values</a:t>
          </a:r>
          <a:endParaRPr lang="en-US" sz="2400" dirty="0"/>
        </a:p>
      </dgm:t>
    </dgm:pt>
    <dgm:pt modelId="{A3820819-F573-43A3-B4D7-C40C14FDE5CC}" type="parTrans" cxnId="{1A0FDC91-F531-40E2-AEC4-792089D6E3AA}">
      <dgm:prSet/>
      <dgm:spPr/>
      <dgm:t>
        <a:bodyPr/>
        <a:lstStyle/>
        <a:p>
          <a:endParaRPr lang="en-US"/>
        </a:p>
      </dgm:t>
    </dgm:pt>
    <dgm:pt modelId="{B2879339-FA35-4F2A-88AB-4256933E969F}" type="sibTrans" cxnId="{1A0FDC91-F531-40E2-AEC4-792089D6E3AA}">
      <dgm:prSet/>
      <dgm:spPr/>
      <dgm:t>
        <a:bodyPr/>
        <a:lstStyle/>
        <a:p>
          <a:endParaRPr lang="en-US"/>
        </a:p>
      </dgm:t>
    </dgm:pt>
    <dgm:pt modelId="{09D2AFFD-B542-4B8D-BA40-F5D78AA69735}">
      <dgm:prSet/>
      <dgm:spPr>
        <a:solidFill>
          <a:schemeClr val="tx2">
            <a:lumMod val="40000"/>
            <a:lumOff val="60000"/>
            <a:alpha val="90000"/>
          </a:schemeClr>
        </a:solidFill>
      </dgm:spPr>
      <dgm:t>
        <a:bodyPr/>
        <a:lstStyle/>
        <a:p>
          <a:r>
            <a:rPr lang="en-US" dirty="0" smtClean="0"/>
            <a:t>5. Accomplish Mission</a:t>
          </a:r>
          <a:endParaRPr lang="en-US" dirty="0"/>
        </a:p>
      </dgm:t>
    </dgm:pt>
    <dgm:pt modelId="{225B55DB-268E-43F3-A301-7356AD3A0C17}" type="parTrans" cxnId="{024F4392-2A03-4D4B-9DDA-0170E6D10629}">
      <dgm:prSet/>
      <dgm:spPr/>
      <dgm:t>
        <a:bodyPr/>
        <a:lstStyle/>
        <a:p>
          <a:endParaRPr lang="en-US"/>
        </a:p>
      </dgm:t>
    </dgm:pt>
    <dgm:pt modelId="{BDCF9E97-FAB0-45D2-B974-0729FCFB8B40}" type="sibTrans" cxnId="{024F4392-2A03-4D4B-9DDA-0170E6D10629}">
      <dgm:prSet/>
      <dgm:spPr/>
      <dgm:t>
        <a:bodyPr/>
        <a:lstStyle/>
        <a:p>
          <a:endParaRPr lang="en-US"/>
        </a:p>
      </dgm:t>
    </dgm:pt>
    <dgm:pt modelId="{817F64F1-A9C6-4692-924F-DA2ACEB0BDDE}" type="pres">
      <dgm:prSet presAssocID="{22BD9420-12D6-4297-BCD1-54E6B7FD06C1}" presName="compositeShape" presStyleCnt="0">
        <dgm:presLayoutVars>
          <dgm:dir/>
          <dgm:resizeHandles/>
        </dgm:presLayoutVars>
      </dgm:prSet>
      <dgm:spPr/>
      <dgm:t>
        <a:bodyPr/>
        <a:lstStyle/>
        <a:p>
          <a:endParaRPr lang="en-US"/>
        </a:p>
      </dgm:t>
    </dgm:pt>
    <dgm:pt modelId="{7EBA6E9B-BB8E-4AD3-8AD8-968F42CE9F9D}" type="pres">
      <dgm:prSet presAssocID="{22BD9420-12D6-4297-BCD1-54E6B7FD06C1}" presName="pyramid" presStyleLbl="node1" presStyleIdx="0" presStyleCnt="1"/>
      <dgm:spPr/>
    </dgm:pt>
    <dgm:pt modelId="{024126F0-4E9B-4C43-87A1-FDDE6D9D2DAF}" type="pres">
      <dgm:prSet presAssocID="{22BD9420-12D6-4297-BCD1-54E6B7FD06C1}" presName="theList" presStyleCnt="0"/>
      <dgm:spPr/>
    </dgm:pt>
    <dgm:pt modelId="{F20F4E98-9EEF-4C85-B7DE-E5CDA77E3A40}" type="pres">
      <dgm:prSet presAssocID="{09D2AFFD-B542-4B8D-BA40-F5D78AA69735}" presName="aNode" presStyleLbl="fgAcc1" presStyleIdx="0" presStyleCnt="5" custScaleX="108746" custLinFactY="-34314" custLinFactNeighborX="-682" custLinFactNeighborY="-100000">
        <dgm:presLayoutVars>
          <dgm:bulletEnabled val="1"/>
        </dgm:presLayoutVars>
      </dgm:prSet>
      <dgm:spPr/>
      <dgm:t>
        <a:bodyPr/>
        <a:lstStyle/>
        <a:p>
          <a:endParaRPr lang="en-US"/>
        </a:p>
      </dgm:t>
    </dgm:pt>
    <dgm:pt modelId="{7E95D368-56EE-49D9-B305-B2213E2D45E8}" type="pres">
      <dgm:prSet presAssocID="{09D2AFFD-B542-4B8D-BA40-F5D78AA69735}" presName="aSpace" presStyleCnt="0"/>
      <dgm:spPr/>
    </dgm:pt>
    <dgm:pt modelId="{3D577508-A3B1-4032-9A4E-806E9DEE75CE}" type="pres">
      <dgm:prSet presAssocID="{C5F38878-FB93-4055-93C0-A430F311ACEC}" presName="aNode" presStyleLbl="fgAcc1" presStyleIdx="1" presStyleCnt="5" custScaleX="109352" custScaleY="223660" custLinFactY="-5115" custLinFactNeighborY="-100000">
        <dgm:presLayoutVars>
          <dgm:bulletEnabled val="1"/>
        </dgm:presLayoutVars>
      </dgm:prSet>
      <dgm:spPr/>
      <dgm:t>
        <a:bodyPr/>
        <a:lstStyle/>
        <a:p>
          <a:endParaRPr lang="en-US"/>
        </a:p>
      </dgm:t>
    </dgm:pt>
    <dgm:pt modelId="{A81E1F27-9160-466C-B17B-6BFEC8D371FE}" type="pres">
      <dgm:prSet presAssocID="{C5F38878-FB93-4055-93C0-A430F311ACEC}" presName="aSpace" presStyleCnt="0"/>
      <dgm:spPr/>
    </dgm:pt>
    <dgm:pt modelId="{78162B70-3728-40AA-9F7A-40CFFD8CCB48}" type="pres">
      <dgm:prSet presAssocID="{4D92DA32-BA2D-448E-90FA-A136A2685024}" presName="aNode" presStyleLbl="fgAcc1" presStyleIdx="2" presStyleCnt="5" custScaleX="109352" custScaleY="133923" custLinFactY="368" custLinFactNeighborY="100000">
        <dgm:presLayoutVars>
          <dgm:bulletEnabled val="1"/>
        </dgm:presLayoutVars>
      </dgm:prSet>
      <dgm:spPr/>
      <dgm:t>
        <a:bodyPr/>
        <a:lstStyle/>
        <a:p>
          <a:endParaRPr lang="en-US"/>
        </a:p>
      </dgm:t>
    </dgm:pt>
    <dgm:pt modelId="{C0433265-A3A6-4C05-A7B3-53CD6F4213BC}" type="pres">
      <dgm:prSet presAssocID="{4D92DA32-BA2D-448E-90FA-A136A2685024}" presName="aSpace" presStyleCnt="0"/>
      <dgm:spPr/>
    </dgm:pt>
    <dgm:pt modelId="{58CF7DBE-FF03-4C73-A9AB-AC89C2A1AAED}" type="pres">
      <dgm:prSet presAssocID="{08D3CAEA-08E0-4B21-8C46-E2B1352B285F}" presName="aNode" presStyleLbl="fgAcc1" presStyleIdx="3" presStyleCnt="5" custScaleX="109352" custScaleY="133923" custLinFactY="24047" custLinFactNeighborY="100000">
        <dgm:presLayoutVars>
          <dgm:bulletEnabled val="1"/>
        </dgm:presLayoutVars>
      </dgm:prSet>
      <dgm:spPr/>
      <dgm:t>
        <a:bodyPr/>
        <a:lstStyle/>
        <a:p>
          <a:endParaRPr lang="en-US"/>
        </a:p>
      </dgm:t>
    </dgm:pt>
    <dgm:pt modelId="{6F04A54B-E61F-42B2-A750-44031CD3DF01}" type="pres">
      <dgm:prSet presAssocID="{08D3CAEA-08E0-4B21-8C46-E2B1352B285F}" presName="aSpace" presStyleCnt="0"/>
      <dgm:spPr/>
    </dgm:pt>
    <dgm:pt modelId="{89BA64BD-A230-46C4-BD88-92CA9623609D}" type="pres">
      <dgm:prSet presAssocID="{79AA1945-876B-406E-8784-FFA2CF76989E}" presName="aNode" presStyleLbl="fgAcc1" presStyleIdx="4" presStyleCnt="5" custScaleX="109352" custScaleY="133923" custLinFactY="47725" custLinFactNeighborY="100000">
        <dgm:presLayoutVars>
          <dgm:bulletEnabled val="1"/>
        </dgm:presLayoutVars>
      </dgm:prSet>
      <dgm:spPr/>
      <dgm:t>
        <a:bodyPr/>
        <a:lstStyle/>
        <a:p>
          <a:endParaRPr lang="en-US"/>
        </a:p>
      </dgm:t>
    </dgm:pt>
    <dgm:pt modelId="{A2522695-A941-44C9-BF56-23EC48DB7179}" type="pres">
      <dgm:prSet presAssocID="{79AA1945-876B-406E-8784-FFA2CF76989E}" presName="aSpace" presStyleCnt="0"/>
      <dgm:spPr/>
    </dgm:pt>
  </dgm:ptLst>
  <dgm:cxnLst>
    <dgm:cxn modelId="{B0760DE7-5216-4A07-891C-6ED2CAEB1347}" srcId="{22BD9420-12D6-4297-BCD1-54E6B7FD06C1}" destId="{4D92DA32-BA2D-448E-90FA-A136A2685024}" srcOrd="2" destOrd="0" parTransId="{8032EDB9-E482-4EED-A46A-D3ECA7B79432}" sibTransId="{3065AFD1-3677-40C3-B83C-8DDD749DA61B}"/>
    <dgm:cxn modelId="{0BE0777E-34ED-4D16-BE0D-46C6108A96BF}" type="presOf" srcId="{22BD9420-12D6-4297-BCD1-54E6B7FD06C1}" destId="{817F64F1-A9C6-4692-924F-DA2ACEB0BDDE}" srcOrd="0" destOrd="0" presId="urn:microsoft.com/office/officeart/2005/8/layout/pyramid2"/>
    <dgm:cxn modelId="{024F4392-2A03-4D4B-9DDA-0170E6D10629}" srcId="{22BD9420-12D6-4297-BCD1-54E6B7FD06C1}" destId="{09D2AFFD-B542-4B8D-BA40-F5D78AA69735}" srcOrd="0" destOrd="0" parTransId="{225B55DB-268E-43F3-A301-7356AD3A0C17}" sibTransId="{BDCF9E97-FAB0-45D2-B974-0729FCFB8B40}"/>
    <dgm:cxn modelId="{C215F248-FA7C-4033-8C4E-44F0E21F5801}" type="presOf" srcId="{79AA1945-876B-406E-8784-FFA2CF76989E}" destId="{89BA64BD-A230-46C4-BD88-92CA9623609D}" srcOrd="0" destOrd="0" presId="urn:microsoft.com/office/officeart/2005/8/layout/pyramid2"/>
    <dgm:cxn modelId="{21748B0A-CD8D-4A6D-8BA1-06BFA2EDB386}" type="presOf" srcId="{C5F38878-FB93-4055-93C0-A430F311ACEC}" destId="{3D577508-A3B1-4032-9A4E-806E9DEE75CE}" srcOrd="0" destOrd="0" presId="urn:microsoft.com/office/officeart/2005/8/layout/pyramid2"/>
    <dgm:cxn modelId="{936889C6-892E-4FD6-A1EB-79848064351A}" srcId="{22BD9420-12D6-4297-BCD1-54E6B7FD06C1}" destId="{C5F38878-FB93-4055-93C0-A430F311ACEC}" srcOrd="1" destOrd="0" parTransId="{B97CF7C1-5FF1-43D2-B0EE-C35353BD2D1B}" sibTransId="{EA550F2F-5482-4F03-8737-999F768C665C}"/>
    <dgm:cxn modelId="{DCDD00D9-05B3-44EE-8811-A33CF91AC583}" srcId="{22BD9420-12D6-4297-BCD1-54E6B7FD06C1}" destId="{79AA1945-876B-406E-8784-FFA2CF76989E}" srcOrd="4" destOrd="0" parTransId="{236D17B2-6DFE-42E2-BEBD-5C6705D8727C}" sibTransId="{27331C69-D8F4-4B37-B3BC-924952787FD8}"/>
    <dgm:cxn modelId="{1A0FDC91-F531-40E2-AEC4-792089D6E3AA}" srcId="{22BD9420-12D6-4297-BCD1-54E6B7FD06C1}" destId="{08D3CAEA-08E0-4B21-8C46-E2B1352B285F}" srcOrd="3" destOrd="0" parTransId="{A3820819-F573-43A3-B4D7-C40C14FDE5CC}" sibTransId="{B2879339-FA35-4F2A-88AB-4256933E969F}"/>
    <dgm:cxn modelId="{263C4417-2213-4510-B890-EFA178C13279}" type="presOf" srcId="{09D2AFFD-B542-4B8D-BA40-F5D78AA69735}" destId="{F20F4E98-9EEF-4C85-B7DE-E5CDA77E3A40}" srcOrd="0" destOrd="0" presId="urn:microsoft.com/office/officeart/2005/8/layout/pyramid2"/>
    <dgm:cxn modelId="{64605974-CAF2-4211-BC3D-0F84392857BA}" type="presOf" srcId="{08D3CAEA-08E0-4B21-8C46-E2B1352B285F}" destId="{58CF7DBE-FF03-4C73-A9AB-AC89C2A1AAED}" srcOrd="0" destOrd="0" presId="urn:microsoft.com/office/officeart/2005/8/layout/pyramid2"/>
    <dgm:cxn modelId="{F3C7BF96-1F7A-4929-932A-829A64973D22}" type="presOf" srcId="{4D92DA32-BA2D-448E-90FA-A136A2685024}" destId="{78162B70-3728-40AA-9F7A-40CFFD8CCB48}" srcOrd="0" destOrd="0" presId="urn:microsoft.com/office/officeart/2005/8/layout/pyramid2"/>
    <dgm:cxn modelId="{BDC47F3F-5AAC-49A4-A24C-F54662B1190D}" type="presParOf" srcId="{817F64F1-A9C6-4692-924F-DA2ACEB0BDDE}" destId="{7EBA6E9B-BB8E-4AD3-8AD8-968F42CE9F9D}" srcOrd="0" destOrd="0" presId="urn:microsoft.com/office/officeart/2005/8/layout/pyramid2"/>
    <dgm:cxn modelId="{8972CAC1-C453-4D12-B757-009AEC5561DF}" type="presParOf" srcId="{817F64F1-A9C6-4692-924F-DA2ACEB0BDDE}" destId="{024126F0-4E9B-4C43-87A1-FDDE6D9D2DAF}" srcOrd="1" destOrd="0" presId="urn:microsoft.com/office/officeart/2005/8/layout/pyramid2"/>
    <dgm:cxn modelId="{9F8C5B18-C527-4788-BFB2-3E149DD2B4B4}" type="presParOf" srcId="{024126F0-4E9B-4C43-87A1-FDDE6D9D2DAF}" destId="{F20F4E98-9EEF-4C85-B7DE-E5CDA77E3A40}" srcOrd="0" destOrd="0" presId="urn:microsoft.com/office/officeart/2005/8/layout/pyramid2"/>
    <dgm:cxn modelId="{24B8DD01-80A7-4750-BBF9-D60BC2782605}" type="presParOf" srcId="{024126F0-4E9B-4C43-87A1-FDDE6D9D2DAF}" destId="{7E95D368-56EE-49D9-B305-B2213E2D45E8}" srcOrd="1" destOrd="0" presId="urn:microsoft.com/office/officeart/2005/8/layout/pyramid2"/>
    <dgm:cxn modelId="{487DBC29-C429-4E94-8A99-2E9014E2BCFA}" type="presParOf" srcId="{024126F0-4E9B-4C43-87A1-FDDE6D9D2DAF}" destId="{3D577508-A3B1-4032-9A4E-806E9DEE75CE}" srcOrd="2" destOrd="0" presId="urn:microsoft.com/office/officeart/2005/8/layout/pyramid2"/>
    <dgm:cxn modelId="{0F9ED208-DB9D-4625-8848-13FF22D18EC5}" type="presParOf" srcId="{024126F0-4E9B-4C43-87A1-FDDE6D9D2DAF}" destId="{A81E1F27-9160-466C-B17B-6BFEC8D371FE}" srcOrd="3" destOrd="0" presId="urn:microsoft.com/office/officeart/2005/8/layout/pyramid2"/>
    <dgm:cxn modelId="{2C2F5580-B59E-442D-90E7-F21C1B48EBC2}" type="presParOf" srcId="{024126F0-4E9B-4C43-87A1-FDDE6D9D2DAF}" destId="{78162B70-3728-40AA-9F7A-40CFFD8CCB48}" srcOrd="4" destOrd="0" presId="urn:microsoft.com/office/officeart/2005/8/layout/pyramid2"/>
    <dgm:cxn modelId="{3231A032-E05B-477B-BBA9-C3790C108122}" type="presParOf" srcId="{024126F0-4E9B-4C43-87A1-FDDE6D9D2DAF}" destId="{C0433265-A3A6-4C05-A7B3-53CD6F4213BC}" srcOrd="5" destOrd="0" presId="urn:microsoft.com/office/officeart/2005/8/layout/pyramid2"/>
    <dgm:cxn modelId="{A4933E3A-3FDF-4B40-B896-67839F3628F4}" type="presParOf" srcId="{024126F0-4E9B-4C43-87A1-FDDE6D9D2DAF}" destId="{58CF7DBE-FF03-4C73-A9AB-AC89C2A1AAED}" srcOrd="6" destOrd="0" presId="urn:microsoft.com/office/officeart/2005/8/layout/pyramid2"/>
    <dgm:cxn modelId="{CA53FD66-106F-4A0A-AAF2-2768A0CE85EA}" type="presParOf" srcId="{024126F0-4E9B-4C43-87A1-FDDE6D9D2DAF}" destId="{6F04A54B-E61F-42B2-A750-44031CD3DF01}" srcOrd="7" destOrd="0" presId="urn:microsoft.com/office/officeart/2005/8/layout/pyramid2"/>
    <dgm:cxn modelId="{703052EC-F839-4BD6-B985-CF48C545B803}" type="presParOf" srcId="{024126F0-4E9B-4C43-87A1-FDDE6D9D2DAF}" destId="{89BA64BD-A230-46C4-BD88-92CA9623609D}" srcOrd="8" destOrd="0" presId="urn:microsoft.com/office/officeart/2005/8/layout/pyramid2"/>
    <dgm:cxn modelId="{38AFC3B6-5834-4FEC-9428-D971D433C733}" type="presParOf" srcId="{024126F0-4E9B-4C43-87A1-FDDE6D9D2DAF}" destId="{A2522695-A941-44C9-BF56-23EC48DB7179}" srcOrd="9"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1F54974-FC44-4BF1-9913-F5EA4A18C570}"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9BF57EB2-1671-4F13-AA16-F210131AE64A}">
      <dgm:prSet phldrT="[Text]" custT="1"/>
      <dgm:spPr/>
      <dgm:t>
        <a:bodyPr/>
        <a:lstStyle/>
        <a:p>
          <a:r>
            <a:rPr lang="en-US" sz="2400" dirty="0" smtClean="0"/>
            <a:t>Engagement</a:t>
          </a:r>
          <a:endParaRPr lang="en-US" sz="2400" dirty="0"/>
        </a:p>
      </dgm:t>
    </dgm:pt>
    <dgm:pt modelId="{1B162211-502A-4935-BEFD-FC8C412166DD}" type="parTrans" cxnId="{BB577354-73C7-4F9B-975D-749A678CFB6A}">
      <dgm:prSet/>
      <dgm:spPr/>
      <dgm:t>
        <a:bodyPr/>
        <a:lstStyle/>
        <a:p>
          <a:endParaRPr lang="en-US"/>
        </a:p>
      </dgm:t>
    </dgm:pt>
    <dgm:pt modelId="{B9E9E92E-1289-4F11-A81C-216582A033D8}" type="sibTrans" cxnId="{BB577354-73C7-4F9B-975D-749A678CFB6A}">
      <dgm:prSet/>
      <dgm:spPr/>
      <dgm:t>
        <a:bodyPr/>
        <a:lstStyle/>
        <a:p>
          <a:endParaRPr lang="en-US"/>
        </a:p>
      </dgm:t>
    </dgm:pt>
    <dgm:pt modelId="{BD8D05ED-2969-4D83-B7FA-6D7D3604BA62}">
      <dgm:prSet phldrT="[Text]" custT="1"/>
      <dgm:spPr/>
      <dgm:t>
        <a:bodyPr/>
        <a:lstStyle/>
        <a:p>
          <a:r>
            <a:rPr lang="en-US" sz="1800" dirty="0" smtClean="0"/>
            <a:t>Term Limits</a:t>
          </a:r>
          <a:endParaRPr lang="en-US" sz="1800" dirty="0"/>
        </a:p>
      </dgm:t>
    </dgm:pt>
    <dgm:pt modelId="{582AB1F4-E565-495C-834B-1475EF8F23E8}" type="parTrans" cxnId="{BAFC7893-320F-4599-B43D-1D8EED75A5C6}">
      <dgm:prSet/>
      <dgm:spPr/>
      <dgm:t>
        <a:bodyPr/>
        <a:lstStyle/>
        <a:p>
          <a:endParaRPr lang="en-US"/>
        </a:p>
      </dgm:t>
    </dgm:pt>
    <dgm:pt modelId="{C7465E29-1FF0-4FD5-9D4D-EC1562F08AA5}" type="sibTrans" cxnId="{BAFC7893-320F-4599-B43D-1D8EED75A5C6}">
      <dgm:prSet/>
      <dgm:spPr/>
      <dgm:t>
        <a:bodyPr/>
        <a:lstStyle/>
        <a:p>
          <a:endParaRPr lang="en-US"/>
        </a:p>
      </dgm:t>
    </dgm:pt>
    <dgm:pt modelId="{A9D82529-6E26-4675-97D9-93C8246B6EEF}">
      <dgm:prSet phldrT="[Text]" custT="1"/>
      <dgm:spPr/>
      <dgm:t>
        <a:bodyPr/>
        <a:lstStyle/>
        <a:p>
          <a:r>
            <a:rPr lang="en-US" sz="1800" dirty="0" smtClean="0"/>
            <a:t>Clarity on Role</a:t>
          </a:r>
          <a:endParaRPr lang="en-US" sz="1800" dirty="0"/>
        </a:p>
      </dgm:t>
    </dgm:pt>
    <dgm:pt modelId="{DB84C940-73C2-44EC-A927-6ADB11C5D471}" type="parTrans" cxnId="{3FEEC3CA-C822-4DB7-AE6A-85816C36F1D3}">
      <dgm:prSet/>
      <dgm:spPr/>
      <dgm:t>
        <a:bodyPr/>
        <a:lstStyle/>
        <a:p>
          <a:endParaRPr lang="en-US"/>
        </a:p>
      </dgm:t>
    </dgm:pt>
    <dgm:pt modelId="{87DD1831-1D9C-4288-B2A3-F036E9BD132C}" type="sibTrans" cxnId="{3FEEC3CA-C822-4DB7-AE6A-85816C36F1D3}">
      <dgm:prSet/>
      <dgm:spPr/>
      <dgm:t>
        <a:bodyPr/>
        <a:lstStyle/>
        <a:p>
          <a:endParaRPr lang="en-US"/>
        </a:p>
      </dgm:t>
    </dgm:pt>
    <dgm:pt modelId="{01FEEED1-11E2-4FDD-BCEE-5F6C8BAB7577}">
      <dgm:prSet phldrT="[Text]" custT="1"/>
      <dgm:spPr/>
      <dgm:t>
        <a:bodyPr/>
        <a:lstStyle/>
        <a:p>
          <a:r>
            <a:rPr lang="en-US" sz="1800" dirty="0" smtClean="0"/>
            <a:t>Public Recognition</a:t>
          </a:r>
          <a:endParaRPr lang="en-US" sz="1800" dirty="0"/>
        </a:p>
      </dgm:t>
    </dgm:pt>
    <dgm:pt modelId="{E6065929-CE89-4E99-8A57-81E9B243C220}" type="parTrans" cxnId="{D457E220-1C89-4D4C-AF1A-6006E7192B75}">
      <dgm:prSet/>
      <dgm:spPr/>
      <dgm:t>
        <a:bodyPr/>
        <a:lstStyle/>
        <a:p>
          <a:endParaRPr lang="en-US"/>
        </a:p>
      </dgm:t>
    </dgm:pt>
    <dgm:pt modelId="{78238D5F-5EED-4688-9BCA-DC52F1940FCC}" type="sibTrans" cxnId="{D457E220-1C89-4D4C-AF1A-6006E7192B75}">
      <dgm:prSet/>
      <dgm:spPr/>
      <dgm:t>
        <a:bodyPr/>
        <a:lstStyle/>
        <a:p>
          <a:endParaRPr lang="en-US"/>
        </a:p>
      </dgm:t>
    </dgm:pt>
    <dgm:pt modelId="{DCF64B28-4AB1-4845-B6FE-E51E6DE69417}">
      <dgm:prSet custT="1"/>
      <dgm:spPr/>
      <dgm:t>
        <a:bodyPr/>
        <a:lstStyle/>
        <a:p>
          <a:r>
            <a:rPr lang="en-US" sz="1800" dirty="0" smtClean="0"/>
            <a:t>Sense of Shared Values</a:t>
          </a:r>
          <a:endParaRPr lang="en-US" sz="1800" dirty="0"/>
        </a:p>
      </dgm:t>
    </dgm:pt>
    <dgm:pt modelId="{1DAFF879-D3E2-4B0A-BE02-1ED0986EE189}" type="parTrans" cxnId="{990D1B58-DC63-4673-BE0B-5736B0260F9B}">
      <dgm:prSet/>
      <dgm:spPr/>
      <dgm:t>
        <a:bodyPr/>
        <a:lstStyle/>
        <a:p>
          <a:endParaRPr lang="en-US"/>
        </a:p>
      </dgm:t>
    </dgm:pt>
    <dgm:pt modelId="{09773AF0-6E4A-4834-B5A8-AC847266DAAD}" type="sibTrans" cxnId="{990D1B58-DC63-4673-BE0B-5736B0260F9B}">
      <dgm:prSet/>
      <dgm:spPr/>
      <dgm:t>
        <a:bodyPr/>
        <a:lstStyle/>
        <a:p>
          <a:endParaRPr lang="en-US"/>
        </a:p>
      </dgm:t>
    </dgm:pt>
    <dgm:pt modelId="{69CD03BA-3D32-4998-895F-E4B916C48C25}">
      <dgm:prSet custT="1"/>
      <dgm:spPr/>
      <dgm:t>
        <a:bodyPr/>
        <a:lstStyle/>
        <a:p>
          <a:r>
            <a:rPr lang="en-US" sz="1800" dirty="0" smtClean="0"/>
            <a:t>Clarity on Mission /Vision</a:t>
          </a:r>
          <a:endParaRPr lang="en-US" sz="1800" dirty="0"/>
        </a:p>
      </dgm:t>
    </dgm:pt>
    <dgm:pt modelId="{4DF66EFB-5FBD-4277-8B8D-96C39396C9DB}" type="parTrans" cxnId="{B1E7A614-E93F-49A4-8A83-F79219F2DD08}">
      <dgm:prSet/>
      <dgm:spPr/>
      <dgm:t>
        <a:bodyPr/>
        <a:lstStyle/>
        <a:p>
          <a:endParaRPr lang="en-US"/>
        </a:p>
      </dgm:t>
    </dgm:pt>
    <dgm:pt modelId="{29F0B61D-E68F-4EB3-BBD0-43A9A45673B1}" type="sibTrans" cxnId="{B1E7A614-E93F-49A4-8A83-F79219F2DD08}">
      <dgm:prSet/>
      <dgm:spPr/>
      <dgm:t>
        <a:bodyPr/>
        <a:lstStyle/>
        <a:p>
          <a:endParaRPr lang="en-US"/>
        </a:p>
      </dgm:t>
    </dgm:pt>
    <dgm:pt modelId="{D3B45CD3-3E83-45C1-A380-A2490D0E84C7}">
      <dgm:prSet custT="1"/>
      <dgm:spPr/>
      <dgm:t>
        <a:bodyPr/>
        <a:lstStyle/>
        <a:p>
          <a:r>
            <a:rPr lang="en-US" sz="2500" dirty="0" smtClean="0"/>
            <a:t>Board Leadership</a:t>
          </a:r>
          <a:endParaRPr lang="en-US" sz="2500" dirty="0"/>
        </a:p>
      </dgm:t>
    </dgm:pt>
    <dgm:pt modelId="{F58AA783-97E8-4982-8E57-0F1076A2E4E4}" type="parTrans" cxnId="{0F091018-808A-48F0-970C-E6700FA2D15F}">
      <dgm:prSet/>
      <dgm:spPr/>
      <dgm:t>
        <a:bodyPr/>
        <a:lstStyle/>
        <a:p>
          <a:endParaRPr lang="en-US"/>
        </a:p>
      </dgm:t>
    </dgm:pt>
    <dgm:pt modelId="{EACF917A-FAC2-4D4D-9D58-3EA34D577951}" type="sibTrans" cxnId="{0F091018-808A-48F0-970C-E6700FA2D15F}">
      <dgm:prSet/>
      <dgm:spPr/>
      <dgm:t>
        <a:bodyPr/>
        <a:lstStyle/>
        <a:p>
          <a:endParaRPr lang="en-US"/>
        </a:p>
      </dgm:t>
    </dgm:pt>
    <dgm:pt modelId="{8240F0E2-B615-4F3E-8A22-CD3C4F9C09E8}">
      <dgm:prSet custT="1"/>
      <dgm:spPr/>
      <dgm:t>
        <a:bodyPr/>
        <a:lstStyle/>
        <a:p>
          <a:r>
            <a:rPr lang="en-US" sz="1800" dirty="0" smtClean="0"/>
            <a:t>Size of Board</a:t>
          </a:r>
          <a:endParaRPr lang="en-US" sz="1800" dirty="0"/>
        </a:p>
      </dgm:t>
    </dgm:pt>
    <dgm:pt modelId="{ECE41C63-B920-412B-A0F4-48BABED70927}" type="parTrans" cxnId="{FD44BB97-9BFE-493A-84CB-0936EDBD4F0E}">
      <dgm:prSet/>
      <dgm:spPr/>
      <dgm:t>
        <a:bodyPr/>
        <a:lstStyle/>
        <a:p>
          <a:endParaRPr lang="en-US"/>
        </a:p>
      </dgm:t>
    </dgm:pt>
    <dgm:pt modelId="{6A7067F1-7C23-4396-8756-1B31F99420C9}" type="sibTrans" cxnId="{FD44BB97-9BFE-493A-84CB-0936EDBD4F0E}">
      <dgm:prSet/>
      <dgm:spPr/>
      <dgm:t>
        <a:bodyPr/>
        <a:lstStyle/>
        <a:p>
          <a:endParaRPr lang="en-US"/>
        </a:p>
      </dgm:t>
    </dgm:pt>
    <dgm:pt modelId="{8F3A6DA6-FF4B-4ADF-B8BC-2E95BFEA23FB}">
      <dgm:prSet phldrT="[Text]" custT="1"/>
      <dgm:spPr/>
      <dgm:t>
        <a:bodyPr/>
        <a:lstStyle/>
        <a:p>
          <a:r>
            <a:rPr lang="en-US" sz="1800" dirty="0" smtClean="0"/>
            <a:t>Board Diversity</a:t>
          </a:r>
          <a:endParaRPr lang="en-US" sz="1800" dirty="0"/>
        </a:p>
      </dgm:t>
    </dgm:pt>
    <dgm:pt modelId="{6618D078-D261-4320-9B3D-ADE9F8586B69}" type="parTrans" cxnId="{85A6E8BE-64A2-4AC7-B2BC-28E5F2B6B8D2}">
      <dgm:prSet/>
      <dgm:spPr/>
      <dgm:t>
        <a:bodyPr/>
        <a:lstStyle/>
        <a:p>
          <a:endParaRPr lang="en-US"/>
        </a:p>
      </dgm:t>
    </dgm:pt>
    <dgm:pt modelId="{E1FEA39B-2E3F-4367-80BA-375F3B70CA3E}" type="sibTrans" cxnId="{85A6E8BE-64A2-4AC7-B2BC-28E5F2B6B8D2}">
      <dgm:prSet/>
      <dgm:spPr/>
      <dgm:t>
        <a:bodyPr/>
        <a:lstStyle/>
        <a:p>
          <a:endParaRPr lang="en-US"/>
        </a:p>
      </dgm:t>
    </dgm:pt>
    <dgm:pt modelId="{1CCDCE5D-2E52-43D4-BD41-33133E9EB9AD}">
      <dgm:prSet custT="1"/>
      <dgm:spPr/>
      <dgm:t>
        <a:bodyPr/>
        <a:lstStyle/>
        <a:p>
          <a:r>
            <a:rPr lang="en-US" sz="1800" dirty="0" smtClean="0"/>
            <a:t>Time Required</a:t>
          </a:r>
          <a:endParaRPr lang="en-US" sz="1800" dirty="0"/>
        </a:p>
      </dgm:t>
    </dgm:pt>
    <dgm:pt modelId="{81C32720-5F31-4FEC-A3A9-A2A0479C6318}" type="parTrans" cxnId="{DB46F7C7-0C64-44BC-BACB-87C640032C6D}">
      <dgm:prSet/>
      <dgm:spPr/>
      <dgm:t>
        <a:bodyPr/>
        <a:lstStyle/>
        <a:p>
          <a:endParaRPr lang="en-US"/>
        </a:p>
      </dgm:t>
    </dgm:pt>
    <dgm:pt modelId="{4901AEEF-45AA-42A6-AFD3-1E6DF470D52C}" type="sibTrans" cxnId="{DB46F7C7-0C64-44BC-BACB-87C640032C6D}">
      <dgm:prSet/>
      <dgm:spPr/>
      <dgm:t>
        <a:bodyPr/>
        <a:lstStyle/>
        <a:p>
          <a:endParaRPr lang="en-US"/>
        </a:p>
      </dgm:t>
    </dgm:pt>
    <dgm:pt modelId="{CECE7BC9-5EB0-4274-9934-21148F32AC75}">
      <dgm:prSet custT="1"/>
      <dgm:spPr/>
      <dgm:t>
        <a:bodyPr/>
        <a:lstStyle/>
        <a:p>
          <a:r>
            <a:rPr lang="en-US" sz="1800" dirty="0" smtClean="0"/>
            <a:t>Sense of Commitment</a:t>
          </a:r>
          <a:endParaRPr lang="en-US" sz="1800" dirty="0"/>
        </a:p>
      </dgm:t>
    </dgm:pt>
    <dgm:pt modelId="{90095D03-3D4A-4FA7-9EF3-CE2301E782FE}" type="parTrans" cxnId="{A173B18F-73BC-482E-8EC2-406A95F9B8B7}">
      <dgm:prSet/>
      <dgm:spPr/>
      <dgm:t>
        <a:bodyPr/>
        <a:lstStyle/>
        <a:p>
          <a:endParaRPr lang="en-US"/>
        </a:p>
      </dgm:t>
    </dgm:pt>
    <dgm:pt modelId="{4E29558B-A62B-43AA-98EA-24FA5FB8427F}" type="sibTrans" cxnId="{A173B18F-73BC-482E-8EC2-406A95F9B8B7}">
      <dgm:prSet/>
      <dgm:spPr/>
      <dgm:t>
        <a:bodyPr/>
        <a:lstStyle/>
        <a:p>
          <a:endParaRPr lang="en-US"/>
        </a:p>
      </dgm:t>
    </dgm:pt>
    <dgm:pt modelId="{A3C9449B-6FCD-4F97-BA8D-4B5D6086D42A}">
      <dgm:prSet custT="1"/>
      <dgm:spPr/>
      <dgm:t>
        <a:bodyPr/>
        <a:lstStyle/>
        <a:p>
          <a:r>
            <a:rPr lang="en-US" sz="1800" dirty="0" smtClean="0"/>
            <a:t>Recruiting/ Orientation</a:t>
          </a:r>
          <a:endParaRPr lang="en-US" sz="1800" dirty="0"/>
        </a:p>
      </dgm:t>
    </dgm:pt>
    <dgm:pt modelId="{5D967F4B-FB1A-4CAF-B5FF-97218B5877F0}" type="parTrans" cxnId="{77C53DDE-D04C-4EEE-BDD4-CD6427D9DA16}">
      <dgm:prSet/>
      <dgm:spPr/>
      <dgm:t>
        <a:bodyPr/>
        <a:lstStyle/>
        <a:p>
          <a:endParaRPr lang="en-US"/>
        </a:p>
      </dgm:t>
    </dgm:pt>
    <dgm:pt modelId="{E753F290-169A-459A-84ED-0FEF00675CF8}" type="sibTrans" cxnId="{77C53DDE-D04C-4EEE-BDD4-CD6427D9DA16}">
      <dgm:prSet/>
      <dgm:spPr/>
      <dgm:t>
        <a:bodyPr/>
        <a:lstStyle/>
        <a:p>
          <a:endParaRPr lang="en-US"/>
        </a:p>
      </dgm:t>
    </dgm:pt>
    <dgm:pt modelId="{4AC3806F-6E8E-419E-942A-F66C55BBB1B1}">
      <dgm:prSet custT="1"/>
      <dgm:spPr/>
      <dgm:t>
        <a:bodyPr/>
        <a:lstStyle/>
        <a:p>
          <a:r>
            <a:rPr lang="en-US" sz="1800" dirty="0" smtClean="0"/>
            <a:t>Meeting Structure</a:t>
          </a:r>
          <a:endParaRPr lang="en-US" sz="1800" dirty="0"/>
        </a:p>
      </dgm:t>
    </dgm:pt>
    <dgm:pt modelId="{E1B871C7-171D-487C-B32E-F29F76ADBD92}" type="parTrans" cxnId="{11965CB2-8830-4751-89D6-1BFD80FC631F}">
      <dgm:prSet/>
      <dgm:spPr/>
      <dgm:t>
        <a:bodyPr/>
        <a:lstStyle/>
        <a:p>
          <a:endParaRPr lang="en-US"/>
        </a:p>
      </dgm:t>
    </dgm:pt>
    <dgm:pt modelId="{0E08A613-BD4E-46FA-8796-E7E8534CFE2E}" type="sibTrans" cxnId="{11965CB2-8830-4751-89D6-1BFD80FC631F}">
      <dgm:prSet/>
      <dgm:spPr/>
      <dgm:t>
        <a:bodyPr/>
        <a:lstStyle/>
        <a:p>
          <a:endParaRPr lang="en-US"/>
        </a:p>
      </dgm:t>
    </dgm:pt>
    <dgm:pt modelId="{5026A665-557A-47E5-8785-DBEAF0B44BE5}">
      <dgm:prSet custT="1"/>
      <dgm:spPr/>
      <dgm:t>
        <a:bodyPr/>
        <a:lstStyle/>
        <a:p>
          <a:r>
            <a:rPr lang="en-US" sz="1800" dirty="0" smtClean="0"/>
            <a:t>Networking Opportunities</a:t>
          </a:r>
          <a:endParaRPr lang="en-US" sz="1800" dirty="0"/>
        </a:p>
      </dgm:t>
    </dgm:pt>
    <dgm:pt modelId="{2BF1452F-07BB-4A6A-96F5-EC6EA19A6CBC}" type="parTrans" cxnId="{A46CCD48-1316-422D-889C-73172105D120}">
      <dgm:prSet/>
      <dgm:spPr/>
      <dgm:t>
        <a:bodyPr/>
        <a:lstStyle/>
        <a:p>
          <a:endParaRPr lang="en-US"/>
        </a:p>
      </dgm:t>
    </dgm:pt>
    <dgm:pt modelId="{207302BA-2D8A-4C3C-8BE9-A7F568A5ED94}" type="sibTrans" cxnId="{A46CCD48-1316-422D-889C-73172105D120}">
      <dgm:prSet/>
      <dgm:spPr/>
      <dgm:t>
        <a:bodyPr/>
        <a:lstStyle/>
        <a:p>
          <a:endParaRPr lang="en-US"/>
        </a:p>
      </dgm:t>
    </dgm:pt>
    <dgm:pt modelId="{ED02FB52-9B78-4F63-AA72-15DB7787631E}" type="pres">
      <dgm:prSet presAssocID="{31F54974-FC44-4BF1-9913-F5EA4A18C570}" presName="cycle" presStyleCnt="0">
        <dgm:presLayoutVars>
          <dgm:chMax val="1"/>
          <dgm:dir/>
          <dgm:animLvl val="ctr"/>
          <dgm:resizeHandles val="exact"/>
        </dgm:presLayoutVars>
      </dgm:prSet>
      <dgm:spPr/>
      <dgm:t>
        <a:bodyPr/>
        <a:lstStyle/>
        <a:p>
          <a:endParaRPr lang="en-US"/>
        </a:p>
      </dgm:t>
    </dgm:pt>
    <dgm:pt modelId="{E4595178-8846-4B64-A1F6-4D1C94DD4BF7}" type="pres">
      <dgm:prSet presAssocID="{9BF57EB2-1671-4F13-AA16-F210131AE64A}" presName="centerShape" presStyleLbl="node0" presStyleIdx="0" presStyleCnt="1" custScaleX="267167" custScaleY="236751" custLinFactNeighborY="-9913"/>
      <dgm:spPr/>
      <dgm:t>
        <a:bodyPr/>
        <a:lstStyle/>
        <a:p>
          <a:endParaRPr lang="en-US"/>
        </a:p>
      </dgm:t>
    </dgm:pt>
    <dgm:pt modelId="{8324E32B-3359-456A-92B8-57817222F217}" type="pres">
      <dgm:prSet presAssocID="{81C32720-5F31-4FEC-A3A9-A2A0479C6318}" presName="parTrans" presStyleLbl="bgSibTrans2D1" presStyleIdx="0" presStyleCnt="13"/>
      <dgm:spPr/>
      <dgm:t>
        <a:bodyPr/>
        <a:lstStyle/>
        <a:p>
          <a:endParaRPr lang="en-US"/>
        </a:p>
      </dgm:t>
    </dgm:pt>
    <dgm:pt modelId="{17035C4D-053F-4EFF-972F-67E1A9532458}" type="pres">
      <dgm:prSet presAssocID="{1CCDCE5D-2E52-43D4-BD41-33133E9EB9AD}" presName="node" presStyleLbl="node1" presStyleIdx="0" presStyleCnt="13" custScaleX="240186" custScaleY="105082" custRadScaleRad="85647" custRadScaleInc="-62942">
        <dgm:presLayoutVars>
          <dgm:bulletEnabled val="1"/>
        </dgm:presLayoutVars>
      </dgm:prSet>
      <dgm:spPr/>
      <dgm:t>
        <a:bodyPr/>
        <a:lstStyle/>
        <a:p>
          <a:endParaRPr lang="en-US"/>
        </a:p>
      </dgm:t>
    </dgm:pt>
    <dgm:pt modelId="{C9BA7449-BBD6-41BF-B753-B9753660A513}" type="pres">
      <dgm:prSet presAssocID="{ECE41C63-B920-412B-A0F4-48BABED70927}" presName="parTrans" presStyleLbl="bgSibTrans2D1" presStyleIdx="1" presStyleCnt="13"/>
      <dgm:spPr/>
      <dgm:t>
        <a:bodyPr/>
        <a:lstStyle/>
        <a:p>
          <a:endParaRPr lang="en-US"/>
        </a:p>
      </dgm:t>
    </dgm:pt>
    <dgm:pt modelId="{269120B7-7DDF-4509-BAB1-81254E7C05EA}" type="pres">
      <dgm:prSet presAssocID="{8240F0E2-B615-4F3E-8A22-CD3C4F9C09E8}" presName="node" presStyleLbl="node1" presStyleIdx="1" presStyleCnt="13" custScaleX="240186" custScaleY="105082" custRadScaleRad="84948" custRadScaleInc="-74166">
        <dgm:presLayoutVars>
          <dgm:bulletEnabled val="1"/>
        </dgm:presLayoutVars>
      </dgm:prSet>
      <dgm:spPr/>
      <dgm:t>
        <a:bodyPr/>
        <a:lstStyle/>
        <a:p>
          <a:endParaRPr lang="en-US"/>
        </a:p>
      </dgm:t>
    </dgm:pt>
    <dgm:pt modelId="{4F3C5CAD-1CBF-4D99-BFF6-34A4DC01C546}" type="pres">
      <dgm:prSet presAssocID="{6618D078-D261-4320-9B3D-ADE9F8586B69}" presName="parTrans" presStyleLbl="bgSibTrans2D1" presStyleIdx="2" presStyleCnt="13"/>
      <dgm:spPr/>
      <dgm:t>
        <a:bodyPr/>
        <a:lstStyle/>
        <a:p>
          <a:endParaRPr lang="en-US"/>
        </a:p>
      </dgm:t>
    </dgm:pt>
    <dgm:pt modelId="{83AE03D2-FB16-4947-945E-8A4E4D0D9225}" type="pres">
      <dgm:prSet presAssocID="{8F3A6DA6-FF4B-4ADF-B8BC-2E95BFEA23FB}" presName="node" presStyleLbl="node1" presStyleIdx="2" presStyleCnt="13" custScaleX="240186" custScaleY="105082" custRadScaleRad="88583" custRadScaleInc="-92007">
        <dgm:presLayoutVars>
          <dgm:bulletEnabled val="1"/>
        </dgm:presLayoutVars>
      </dgm:prSet>
      <dgm:spPr/>
      <dgm:t>
        <a:bodyPr/>
        <a:lstStyle/>
        <a:p>
          <a:endParaRPr lang="en-US"/>
        </a:p>
      </dgm:t>
    </dgm:pt>
    <dgm:pt modelId="{D2CBB1CC-0A5A-49F4-BB2F-339ABC19BF4C}" type="pres">
      <dgm:prSet presAssocID="{582AB1F4-E565-495C-834B-1475EF8F23E8}" presName="parTrans" presStyleLbl="bgSibTrans2D1" presStyleIdx="3" presStyleCnt="13"/>
      <dgm:spPr/>
      <dgm:t>
        <a:bodyPr/>
        <a:lstStyle/>
        <a:p>
          <a:endParaRPr lang="en-US"/>
        </a:p>
      </dgm:t>
    </dgm:pt>
    <dgm:pt modelId="{006B74AD-D722-41E1-9689-834CBCBC470F}" type="pres">
      <dgm:prSet presAssocID="{BD8D05ED-2969-4D83-B7FA-6D7D3604BA62}" presName="node" presStyleLbl="node1" presStyleIdx="3" presStyleCnt="13" custScaleX="240186" custScaleY="105082" custRadScaleRad="96157" custRadScaleInc="-120699">
        <dgm:presLayoutVars>
          <dgm:bulletEnabled val="1"/>
        </dgm:presLayoutVars>
      </dgm:prSet>
      <dgm:spPr/>
      <dgm:t>
        <a:bodyPr/>
        <a:lstStyle/>
        <a:p>
          <a:endParaRPr lang="en-US"/>
        </a:p>
      </dgm:t>
    </dgm:pt>
    <dgm:pt modelId="{90A85897-200A-4F57-9BBA-0BBBE2F909B1}" type="pres">
      <dgm:prSet presAssocID="{5D967F4B-FB1A-4CAF-B5FF-97218B5877F0}" presName="parTrans" presStyleLbl="bgSibTrans2D1" presStyleIdx="4" presStyleCnt="13"/>
      <dgm:spPr/>
      <dgm:t>
        <a:bodyPr/>
        <a:lstStyle/>
        <a:p>
          <a:endParaRPr lang="en-US"/>
        </a:p>
      </dgm:t>
    </dgm:pt>
    <dgm:pt modelId="{682B21FA-108A-41D2-A36F-6014609F4B3B}" type="pres">
      <dgm:prSet presAssocID="{A3C9449B-6FCD-4F97-BA8D-4B5D6086D42A}" presName="node" presStyleLbl="node1" presStyleIdx="4" presStyleCnt="13" custScaleX="240186" custScaleY="105082" custRadScaleRad="95179" custRadScaleInc="-120536">
        <dgm:presLayoutVars>
          <dgm:bulletEnabled val="1"/>
        </dgm:presLayoutVars>
      </dgm:prSet>
      <dgm:spPr/>
      <dgm:t>
        <a:bodyPr/>
        <a:lstStyle/>
        <a:p>
          <a:endParaRPr lang="en-US"/>
        </a:p>
      </dgm:t>
    </dgm:pt>
    <dgm:pt modelId="{31DB5762-9262-49DC-87B3-EA1F2220EF53}" type="pres">
      <dgm:prSet presAssocID="{E1B871C7-171D-487C-B32E-F29F76ADBD92}" presName="parTrans" presStyleLbl="bgSibTrans2D1" presStyleIdx="5" presStyleCnt="13"/>
      <dgm:spPr/>
      <dgm:t>
        <a:bodyPr/>
        <a:lstStyle/>
        <a:p>
          <a:endParaRPr lang="en-US"/>
        </a:p>
      </dgm:t>
    </dgm:pt>
    <dgm:pt modelId="{2C218063-057E-4AA0-AE5E-4EF4B8086BDA}" type="pres">
      <dgm:prSet presAssocID="{4AC3806F-6E8E-419E-942A-F66C55BBB1B1}" presName="node" presStyleLbl="node1" presStyleIdx="5" presStyleCnt="13" custScaleX="240186" custScaleY="105082" custRadScaleRad="99806" custRadScaleInc="-118535">
        <dgm:presLayoutVars>
          <dgm:bulletEnabled val="1"/>
        </dgm:presLayoutVars>
      </dgm:prSet>
      <dgm:spPr/>
      <dgm:t>
        <a:bodyPr/>
        <a:lstStyle/>
        <a:p>
          <a:endParaRPr lang="en-US"/>
        </a:p>
      </dgm:t>
    </dgm:pt>
    <dgm:pt modelId="{B349599B-2C08-4E7C-8F0C-C4A8EBB5BA36}" type="pres">
      <dgm:prSet presAssocID="{F58AA783-97E8-4982-8E57-0F1076A2E4E4}" presName="parTrans" presStyleLbl="bgSibTrans2D1" presStyleIdx="6" presStyleCnt="13"/>
      <dgm:spPr/>
      <dgm:t>
        <a:bodyPr/>
        <a:lstStyle/>
        <a:p>
          <a:endParaRPr lang="en-US"/>
        </a:p>
      </dgm:t>
    </dgm:pt>
    <dgm:pt modelId="{4F38DE0E-9D3D-4869-A46D-ED1994EC3DCF}" type="pres">
      <dgm:prSet presAssocID="{D3B45CD3-3E83-45C1-A380-A2490D0E84C7}" presName="node" presStyleLbl="node1" presStyleIdx="6" presStyleCnt="13" custScaleX="300233" custScaleY="120093" custRadScaleRad="102327" custRadScaleInc="-97">
        <dgm:presLayoutVars>
          <dgm:bulletEnabled val="1"/>
        </dgm:presLayoutVars>
      </dgm:prSet>
      <dgm:spPr/>
      <dgm:t>
        <a:bodyPr/>
        <a:lstStyle/>
        <a:p>
          <a:endParaRPr lang="en-US"/>
        </a:p>
      </dgm:t>
    </dgm:pt>
    <dgm:pt modelId="{584227D8-6F9E-4908-BEC6-FFC9DA2B323F}" type="pres">
      <dgm:prSet presAssocID="{4DF66EFB-5FBD-4277-8B8D-96C39396C9DB}" presName="parTrans" presStyleLbl="bgSibTrans2D1" presStyleIdx="7" presStyleCnt="13"/>
      <dgm:spPr/>
      <dgm:t>
        <a:bodyPr/>
        <a:lstStyle/>
        <a:p>
          <a:endParaRPr lang="en-US"/>
        </a:p>
      </dgm:t>
    </dgm:pt>
    <dgm:pt modelId="{BE0C53F0-B4BD-41F1-BE6D-A7CEFED0033A}" type="pres">
      <dgm:prSet presAssocID="{69CD03BA-3D32-4998-895F-E4B916C48C25}" presName="node" presStyleLbl="node1" presStyleIdx="7" presStyleCnt="13" custScaleX="240186" custScaleY="105082" custRadScaleRad="99628" custRadScaleInc="119258">
        <dgm:presLayoutVars>
          <dgm:bulletEnabled val="1"/>
        </dgm:presLayoutVars>
      </dgm:prSet>
      <dgm:spPr/>
      <dgm:t>
        <a:bodyPr/>
        <a:lstStyle/>
        <a:p>
          <a:endParaRPr lang="en-US"/>
        </a:p>
      </dgm:t>
    </dgm:pt>
    <dgm:pt modelId="{C58D72BA-9039-4DF9-A0DF-729C327AE0B2}" type="pres">
      <dgm:prSet presAssocID="{1DAFF879-D3E2-4B0A-BE02-1ED0986EE189}" presName="parTrans" presStyleLbl="bgSibTrans2D1" presStyleIdx="8" presStyleCnt="13"/>
      <dgm:spPr/>
      <dgm:t>
        <a:bodyPr/>
        <a:lstStyle/>
        <a:p>
          <a:endParaRPr lang="en-US"/>
        </a:p>
      </dgm:t>
    </dgm:pt>
    <dgm:pt modelId="{BD16A411-A223-4495-B102-82C8B8C88CB2}" type="pres">
      <dgm:prSet presAssocID="{DCF64B28-4AB1-4845-B6FE-E51E6DE69417}" presName="node" presStyleLbl="node1" presStyleIdx="8" presStyleCnt="13" custScaleX="240186" custScaleY="105082" custRadScaleRad="94966" custRadScaleInc="120285">
        <dgm:presLayoutVars>
          <dgm:bulletEnabled val="1"/>
        </dgm:presLayoutVars>
      </dgm:prSet>
      <dgm:spPr/>
      <dgm:t>
        <a:bodyPr/>
        <a:lstStyle/>
        <a:p>
          <a:endParaRPr lang="en-US"/>
        </a:p>
      </dgm:t>
    </dgm:pt>
    <dgm:pt modelId="{B06C011F-51FD-4E80-A2E1-4C61DBA7C797}" type="pres">
      <dgm:prSet presAssocID="{DB84C940-73C2-44EC-A927-6ADB11C5D471}" presName="parTrans" presStyleLbl="bgSibTrans2D1" presStyleIdx="9" presStyleCnt="13"/>
      <dgm:spPr/>
      <dgm:t>
        <a:bodyPr/>
        <a:lstStyle/>
        <a:p>
          <a:endParaRPr lang="en-US"/>
        </a:p>
      </dgm:t>
    </dgm:pt>
    <dgm:pt modelId="{3FCF6E4C-E7B8-441A-8305-C5C5B7829BF1}" type="pres">
      <dgm:prSet presAssocID="{A9D82529-6E26-4675-97D9-93C8246B6EEF}" presName="node" presStyleLbl="node1" presStyleIdx="9" presStyleCnt="13" custScaleX="240186" custScaleY="105082" custRadScaleRad="96100" custRadScaleInc="120567">
        <dgm:presLayoutVars>
          <dgm:bulletEnabled val="1"/>
        </dgm:presLayoutVars>
      </dgm:prSet>
      <dgm:spPr/>
      <dgm:t>
        <a:bodyPr/>
        <a:lstStyle/>
        <a:p>
          <a:endParaRPr lang="en-US"/>
        </a:p>
      </dgm:t>
    </dgm:pt>
    <dgm:pt modelId="{86B72017-6EFE-4903-8AF1-4889989285C0}" type="pres">
      <dgm:prSet presAssocID="{90095D03-3D4A-4FA7-9EF3-CE2301E782FE}" presName="parTrans" presStyleLbl="bgSibTrans2D1" presStyleIdx="10" presStyleCnt="13"/>
      <dgm:spPr/>
      <dgm:t>
        <a:bodyPr/>
        <a:lstStyle/>
        <a:p>
          <a:endParaRPr lang="en-US"/>
        </a:p>
      </dgm:t>
    </dgm:pt>
    <dgm:pt modelId="{434AE408-7426-4F79-A969-B4CF8F5B947D}" type="pres">
      <dgm:prSet presAssocID="{CECE7BC9-5EB0-4274-9934-21148F32AC75}" presName="node" presStyleLbl="node1" presStyleIdx="10" presStyleCnt="13" custScaleX="240186" custScaleY="105082" custRadScaleRad="88460" custRadScaleInc="91897">
        <dgm:presLayoutVars>
          <dgm:bulletEnabled val="1"/>
        </dgm:presLayoutVars>
      </dgm:prSet>
      <dgm:spPr/>
      <dgm:t>
        <a:bodyPr/>
        <a:lstStyle/>
        <a:p>
          <a:endParaRPr lang="en-US"/>
        </a:p>
      </dgm:t>
    </dgm:pt>
    <dgm:pt modelId="{93D9EA61-F87F-4D5A-BF80-7E92D3168E2B}" type="pres">
      <dgm:prSet presAssocID="{E6065929-CE89-4E99-8A57-81E9B243C220}" presName="parTrans" presStyleLbl="bgSibTrans2D1" presStyleIdx="11" presStyleCnt="13"/>
      <dgm:spPr/>
      <dgm:t>
        <a:bodyPr/>
        <a:lstStyle/>
        <a:p>
          <a:endParaRPr lang="en-US"/>
        </a:p>
      </dgm:t>
    </dgm:pt>
    <dgm:pt modelId="{B8F273AE-06A8-478D-A1F9-07A5C566FA86}" type="pres">
      <dgm:prSet presAssocID="{01FEEED1-11E2-4FDD-BCEE-5F6C8BAB7577}" presName="node" presStyleLbl="node1" presStyleIdx="11" presStyleCnt="13" custScaleX="240186" custScaleY="105082" custRadScaleRad="84737" custRadScaleInc="75392">
        <dgm:presLayoutVars>
          <dgm:bulletEnabled val="1"/>
        </dgm:presLayoutVars>
      </dgm:prSet>
      <dgm:spPr/>
      <dgm:t>
        <a:bodyPr/>
        <a:lstStyle/>
        <a:p>
          <a:endParaRPr lang="en-US"/>
        </a:p>
      </dgm:t>
    </dgm:pt>
    <dgm:pt modelId="{E7568FE5-65BC-4751-8C70-D17555335ED4}" type="pres">
      <dgm:prSet presAssocID="{2BF1452F-07BB-4A6A-96F5-EC6EA19A6CBC}" presName="parTrans" presStyleLbl="bgSibTrans2D1" presStyleIdx="12" presStyleCnt="13"/>
      <dgm:spPr/>
      <dgm:t>
        <a:bodyPr/>
        <a:lstStyle/>
        <a:p>
          <a:endParaRPr lang="en-US"/>
        </a:p>
      </dgm:t>
    </dgm:pt>
    <dgm:pt modelId="{4A6AD7C1-68C6-421D-B497-0BDC7FF335A1}" type="pres">
      <dgm:prSet presAssocID="{5026A665-557A-47E5-8785-DBEAF0B44BE5}" presName="node" presStyleLbl="node1" presStyleIdx="12" presStyleCnt="13" custScaleX="240186" custScaleY="105082" custRadScaleRad="85437" custRadScaleInc="62355">
        <dgm:presLayoutVars>
          <dgm:bulletEnabled val="1"/>
        </dgm:presLayoutVars>
      </dgm:prSet>
      <dgm:spPr/>
      <dgm:t>
        <a:bodyPr/>
        <a:lstStyle/>
        <a:p>
          <a:endParaRPr lang="en-US"/>
        </a:p>
      </dgm:t>
    </dgm:pt>
  </dgm:ptLst>
  <dgm:cxnLst>
    <dgm:cxn modelId="{0D2428BC-E99E-4431-BD9F-081D3D8FFC7B}" type="presOf" srcId="{D3B45CD3-3E83-45C1-A380-A2490D0E84C7}" destId="{4F38DE0E-9D3D-4869-A46D-ED1994EC3DCF}" srcOrd="0" destOrd="0" presId="urn:microsoft.com/office/officeart/2005/8/layout/radial4"/>
    <dgm:cxn modelId="{D5E8CBEA-64AD-4842-BD6F-1156D6C542A8}" type="presOf" srcId="{582AB1F4-E565-495C-834B-1475EF8F23E8}" destId="{D2CBB1CC-0A5A-49F4-BB2F-339ABC19BF4C}" srcOrd="0" destOrd="0" presId="urn:microsoft.com/office/officeart/2005/8/layout/radial4"/>
    <dgm:cxn modelId="{990D1B58-DC63-4673-BE0B-5736B0260F9B}" srcId="{9BF57EB2-1671-4F13-AA16-F210131AE64A}" destId="{DCF64B28-4AB1-4845-B6FE-E51E6DE69417}" srcOrd="8" destOrd="0" parTransId="{1DAFF879-D3E2-4B0A-BE02-1ED0986EE189}" sibTransId="{09773AF0-6E4A-4834-B5A8-AC847266DAAD}"/>
    <dgm:cxn modelId="{D29529B0-33D9-45DA-BF15-70FA04F0C954}" type="presOf" srcId="{81C32720-5F31-4FEC-A3A9-A2A0479C6318}" destId="{8324E32B-3359-456A-92B8-57817222F217}" srcOrd="0" destOrd="0" presId="urn:microsoft.com/office/officeart/2005/8/layout/radial4"/>
    <dgm:cxn modelId="{B1E7A614-E93F-49A4-8A83-F79219F2DD08}" srcId="{9BF57EB2-1671-4F13-AA16-F210131AE64A}" destId="{69CD03BA-3D32-4998-895F-E4B916C48C25}" srcOrd="7" destOrd="0" parTransId="{4DF66EFB-5FBD-4277-8B8D-96C39396C9DB}" sibTransId="{29F0B61D-E68F-4EB3-BBD0-43A9A45673B1}"/>
    <dgm:cxn modelId="{D457E220-1C89-4D4C-AF1A-6006E7192B75}" srcId="{9BF57EB2-1671-4F13-AA16-F210131AE64A}" destId="{01FEEED1-11E2-4FDD-BCEE-5F6C8BAB7577}" srcOrd="11" destOrd="0" parTransId="{E6065929-CE89-4E99-8A57-81E9B243C220}" sibTransId="{78238D5F-5EED-4688-9BCA-DC52F1940FCC}"/>
    <dgm:cxn modelId="{E10F0BDD-0793-4EFD-B365-4F205CE2D3EE}" type="presOf" srcId="{1CCDCE5D-2E52-43D4-BD41-33133E9EB9AD}" destId="{17035C4D-053F-4EFF-972F-67E1A9532458}" srcOrd="0" destOrd="0" presId="urn:microsoft.com/office/officeart/2005/8/layout/radial4"/>
    <dgm:cxn modelId="{DB46F7C7-0C64-44BC-BACB-87C640032C6D}" srcId="{9BF57EB2-1671-4F13-AA16-F210131AE64A}" destId="{1CCDCE5D-2E52-43D4-BD41-33133E9EB9AD}" srcOrd="0" destOrd="0" parTransId="{81C32720-5F31-4FEC-A3A9-A2A0479C6318}" sibTransId="{4901AEEF-45AA-42A6-AFD3-1E6DF470D52C}"/>
    <dgm:cxn modelId="{BB577354-73C7-4F9B-975D-749A678CFB6A}" srcId="{31F54974-FC44-4BF1-9913-F5EA4A18C570}" destId="{9BF57EB2-1671-4F13-AA16-F210131AE64A}" srcOrd="0" destOrd="0" parTransId="{1B162211-502A-4935-BEFD-FC8C412166DD}" sibTransId="{B9E9E92E-1289-4F11-A81C-216582A033D8}"/>
    <dgm:cxn modelId="{E9ACD692-EC96-4447-8081-BE673B842C5D}" type="presOf" srcId="{90095D03-3D4A-4FA7-9EF3-CE2301E782FE}" destId="{86B72017-6EFE-4903-8AF1-4889989285C0}" srcOrd="0" destOrd="0" presId="urn:microsoft.com/office/officeart/2005/8/layout/radial4"/>
    <dgm:cxn modelId="{88755B0A-5814-48BB-AEE4-40C41B485026}" type="presOf" srcId="{F58AA783-97E8-4982-8E57-0F1076A2E4E4}" destId="{B349599B-2C08-4E7C-8F0C-C4A8EBB5BA36}" srcOrd="0" destOrd="0" presId="urn:microsoft.com/office/officeart/2005/8/layout/radial4"/>
    <dgm:cxn modelId="{C37CA72F-F0CA-4A59-91EE-3F74ED4F911D}" type="presOf" srcId="{4AC3806F-6E8E-419E-942A-F66C55BBB1B1}" destId="{2C218063-057E-4AA0-AE5E-4EF4B8086BDA}" srcOrd="0" destOrd="0" presId="urn:microsoft.com/office/officeart/2005/8/layout/radial4"/>
    <dgm:cxn modelId="{BAFC7893-320F-4599-B43D-1D8EED75A5C6}" srcId="{9BF57EB2-1671-4F13-AA16-F210131AE64A}" destId="{BD8D05ED-2969-4D83-B7FA-6D7D3604BA62}" srcOrd="3" destOrd="0" parTransId="{582AB1F4-E565-495C-834B-1475EF8F23E8}" sibTransId="{C7465E29-1FF0-4FD5-9D4D-EC1562F08AA5}"/>
    <dgm:cxn modelId="{3C0147A4-B54E-4F35-8073-89B26953BCBD}" type="presOf" srcId="{4DF66EFB-5FBD-4277-8B8D-96C39396C9DB}" destId="{584227D8-6F9E-4908-BEC6-FFC9DA2B323F}" srcOrd="0" destOrd="0" presId="urn:microsoft.com/office/officeart/2005/8/layout/radial4"/>
    <dgm:cxn modelId="{CE87900F-31B5-4DC0-BC6A-96FA9ABF4511}" type="presOf" srcId="{5D967F4B-FB1A-4CAF-B5FF-97218B5877F0}" destId="{90A85897-200A-4F57-9BBA-0BBBE2F909B1}" srcOrd="0" destOrd="0" presId="urn:microsoft.com/office/officeart/2005/8/layout/radial4"/>
    <dgm:cxn modelId="{9CD18838-8C1B-41F5-99C0-9F3B8092D139}" type="presOf" srcId="{DCF64B28-4AB1-4845-B6FE-E51E6DE69417}" destId="{BD16A411-A223-4495-B102-82C8B8C88CB2}" srcOrd="0" destOrd="0" presId="urn:microsoft.com/office/officeart/2005/8/layout/radial4"/>
    <dgm:cxn modelId="{AE0F14B6-1A4F-4356-94DB-B7565A4805E5}" type="presOf" srcId="{9BF57EB2-1671-4F13-AA16-F210131AE64A}" destId="{E4595178-8846-4B64-A1F6-4D1C94DD4BF7}" srcOrd="0" destOrd="0" presId="urn:microsoft.com/office/officeart/2005/8/layout/radial4"/>
    <dgm:cxn modelId="{11965CB2-8830-4751-89D6-1BFD80FC631F}" srcId="{9BF57EB2-1671-4F13-AA16-F210131AE64A}" destId="{4AC3806F-6E8E-419E-942A-F66C55BBB1B1}" srcOrd="5" destOrd="0" parTransId="{E1B871C7-171D-487C-B32E-F29F76ADBD92}" sibTransId="{0E08A613-BD4E-46FA-8796-E7E8534CFE2E}"/>
    <dgm:cxn modelId="{3FEEC3CA-C822-4DB7-AE6A-85816C36F1D3}" srcId="{9BF57EB2-1671-4F13-AA16-F210131AE64A}" destId="{A9D82529-6E26-4675-97D9-93C8246B6EEF}" srcOrd="9" destOrd="0" parTransId="{DB84C940-73C2-44EC-A927-6ADB11C5D471}" sibTransId="{87DD1831-1D9C-4288-B2A3-F036E9BD132C}"/>
    <dgm:cxn modelId="{4C53A3E1-B96F-4CAD-9B8B-C21682CB90C3}" type="presOf" srcId="{ECE41C63-B920-412B-A0F4-48BABED70927}" destId="{C9BA7449-BBD6-41BF-B753-B9753660A513}" srcOrd="0" destOrd="0" presId="urn:microsoft.com/office/officeart/2005/8/layout/radial4"/>
    <dgm:cxn modelId="{A3485393-08BC-4AAF-B2B8-294841D4DCB3}" type="presOf" srcId="{31F54974-FC44-4BF1-9913-F5EA4A18C570}" destId="{ED02FB52-9B78-4F63-AA72-15DB7787631E}" srcOrd="0" destOrd="0" presId="urn:microsoft.com/office/officeart/2005/8/layout/radial4"/>
    <dgm:cxn modelId="{CD295306-3C67-4119-803E-C7EF16F707A4}" type="presOf" srcId="{A9D82529-6E26-4675-97D9-93C8246B6EEF}" destId="{3FCF6E4C-E7B8-441A-8305-C5C5B7829BF1}" srcOrd="0" destOrd="0" presId="urn:microsoft.com/office/officeart/2005/8/layout/radial4"/>
    <dgm:cxn modelId="{F4865241-EB78-4F54-80DD-A0AE9D96C215}" type="presOf" srcId="{E6065929-CE89-4E99-8A57-81E9B243C220}" destId="{93D9EA61-F87F-4D5A-BF80-7E92D3168E2B}" srcOrd="0" destOrd="0" presId="urn:microsoft.com/office/officeart/2005/8/layout/radial4"/>
    <dgm:cxn modelId="{A173B18F-73BC-482E-8EC2-406A95F9B8B7}" srcId="{9BF57EB2-1671-4F13-AA16-F210131AE64A}" destId="{CECE7BC9-5EB0-4274-9934-21148F32AC75}" srcOrd="10" destOrd="0" parTransId="{90095D03-3D4A-4FA7-9EF3-CE2301E782FE}" sibTransId="{4E29558B-A62B-43AA-98EA-24FA5FB8427F}"/>
    <dgm:cxn modelId="{2A6A77C2-983B-47F4-AAD8-1146DEBFD0A5}" type="presOf" srcId="{CECE7BC9-5EB0-4274-9934-21148F32AC75}" destId="{434AE408-7426-4F79-A969-B4CF8F5B947D}" srcOrd="0" destOrd="0" presId="urn:microsoft.com/office/officeart/2005/8/layout/radial4"/>
    <dgm:cxn modelId="{77C53DDE-D04C-4EEE-BDD4-CD6427D9DA16}" srcId="{9BF57EB2-1671-4F13-AA16-F210131AE64A}" destId="{A3C9449B-6FCD-4F97-BA8D-4B5D6086D42A}" srcOrd="4" destOrd="0" parTransId="{5D967F4B-FB1A-4CAF-B5FF-97218B5877F0}" sibTransId="{E753F290-169A-459A-84ED-0FEF00675CF8}"/>
    <dgm:cxn modelId="{64215EB8-B907-4D64-969F-268C9E893978}" type="presOf" srcId="{DB84C940-73C2-44EC-A927-6ADB11C5D471}" destId="{B06C011F-51FD-4E80-A2E1-4C61DBA7C797}" srcOrd="0" destOrd="0" presId="urn:microsoft.com/office/officeart/2005/8/layout/radial4"/>
    <dgm:cxn modelId="{0F091018-808A-48F0-970C-E6700FA2D15F}" srcId="{9BF57EB2-1671-4F13-AA16-F210131AE64A}" destId="{D3B45CD3-3E83-45C1-A380-A2490D0E84C7}" srcOrd="6" destOrd="0" parTransId="{F58AA783-97E8-4982-8E57-0F1076A2E4E4}" sibTransId="{EACF917A-FAC2-4D4D-9D58-3EA34D577951}"/>
    <dgm:cxn modelId="{A46CCD48-1316-422D-889C-73172105D120}" srcId="{9BF57EB2-1671-4F13-AA16-F210131AE64A}" destId="{5026A665-557A-47E5-8785-DBEAF0B44BE5}" srcOrd="12" destOrd="0" parTransId="{2BF1452F-07BB-4A6A-96F5-EC6EA19A6CBC}" sibTransId="{207302BA-2D8A-4C3C-8BE9-A7F568A5ED94}"/>
    <dgm:cxn modelId="{C2C2CB4F-021B-4DA7-BB68-9360FAF38451}" type="presOf" srcId="{1DAFF879-D3E2-4B0A-BE02-1ED0986EE189}" destId="{C58D72BA-9039-4DF9-A0DF-729C327AE0B2}" srcOrd="0" destOrd="0" presId="urn:microsoft.com/office/officeart/2005/8/layout/radial4"/>
    <dgm:cxn modelId="{ECFC0E82-3AB7-4F2F-B748-AE833F642FB2}" type="presOf" srcId="{8F3A6DA6-FF4B-4ADF-B8BC-2E95BFEA23FB}" destId="{83AE03D2-FB16-4947-945E-8A4E4D0D9225}" srcOrd="0" destOrd="0" presId="urn:microsoft.com/office/officeart/2005/8/layout/radial4"/>
    <dgm:cxn modelId="{9D816B12-074F-44A9-8D4C-80BDF303E83E}" type="presOf" srcId="{BD8D05ED-2969-4D83-B7FA-6D7D3604BA62}" destId="{006B74AD-D722-41E1-9689-834CBCBC470F}" srcOrd="0" destOrd="0" presId="urn:microsoft.com/office/officeart/2005/8/layout/radial4"/>
    <dgm:cxn modelId="{C43E5B89-754E-4CBD-AC78-D7BD0D0ED55E}" type="presOf" srcId="{6618D078-D261-4320-9B3D-ADE9F8586B69}" destId="{4F3C5CAD-1CBF-4D99-BFF6-34A4DC01C546}" srcOrd="0" destOrd="0" presId="urn:microsoft.com/office/officeart/2005/8/layout/radial4"/>
    <dgm:cxn modelId="{32F9ACA1-AD43-4A26-AB80-BAE1516F5AA5}" type="presOf" srcId="{2BF1452F-07BB-4A6A-96F5-EC6EA19A6CBC}" destId="{E7568FE5-65BC-4751-8C70-D17555335ED4}" srcOrd="0" destOrd="0" presId="urn:microsoft.com/office/officeart/2005/8/layout/radial4"/>
    <dgm:cxn modelId="{28449B65-93AB-414A-92B2-10F5BD8F70B5}" type="presOf" srcId="{A3C9449B-6FCD-4F97-BA8D-4B5D6086D42A}" destId="{682B21FA-108A-41D2-A36F-6014609F4B3B}" srcOrd="0" destOrd="0" presId="urn:microsoft.com/office/officeart/2005/8/layout/radial4"/>
    <dgm:cxn modelId="{85A6E8BE-64A2-4AC7-B2BC-28E5F2B6B8D2}" srcId="{9BF57EB2-1671-4F13-AA16-F210131AE64A}" destId="{8F3A6DA6-FF4B-4ADF-B8BC-2E95BFEA23FB}" srcOrd="2" destOrd="0" parTransId="{6618D078-D261-4320-9B3D-ADE9F8586B69}" sibTransId="{E1FEA39B-2E3F-4367-80BA-375F3B70CA3E}"/>
    <dgm:cxn modelId="{64877E53-3BC7-4497-967F-241BE5B59B09}" type="presOf" srcId="{E1B871C7-171D-487C-B32E-F29F76ADBD92}" destId="{31DB5762-9262-49DC-87B3-EA1F2220EF53}" srcOrd="0" destOrd="0" presId="urn:microsoft.com/office/officeart/2005/8/layout/radial4"/>
    <dgm:cxn modelId="{7DC84DC1-87C1-48E2-B4C6-915F114DDD91}" type="presOf" srcId="{8240F0E2-B615-4F3E-8A22-CD3C4F9C09E8}" destId="{269120B7-7DDF-4509-BAB1-81254E7C05EA}" srcOrd="0" destOrd="0" presId="urn:microsoft.com/office/officeart/2005/8/layout/radial4"/>
    <dgm:cxn modelId="{DE5CC370-4C22-4785-8B81-294142F83F16}" type="presOf" srcId="{01FEEED1-11E2-4FDD-BCEE-5F6C8BAB7577}" destId="{B8F273AE-06A8-478D-A1F9-07A5C566FA86}" srcOrd="0" destOrd="0" presId="urn:microsoft.com/office/officeart/2005/8/layout/radial4"/>
    <dgm:cxn modelId="{0B4E4774-31F9-4977-98F3-6D3E23A7819F}" type="presOf" srcId="{69CD03BA-3D32-4998-895F-E4B916C48C25}" destId="{BE0C53F0-B4BD-41F1-BE6D-A7CEFED0033A}" srcOrd="0" destOrd="0" presId="urn:microsoft.com/office/officeart/2005/8/layout/radial4"/>
    <dgm:cxn modelId="{FD44BB97-9BFE-493A-84CB-0936EDBD4F0E}" srcId="{9BF57EB2-1671-4F13-AA16-F210131AE64A}" destId="{8240F0E2-B615-4F3E-8A22-CD3C4F9C09E8}" srcOrd="1" destOrd="0" parTransId="{ECE41C63-B920-412B-A0F4-48BABED70927}" sibTransId="{6A7067F1-7C23-4396-8756-1B31F99420C9}"/>
    <dgm:cxn modelId="{6D875F2F-F91F-4F7E-B657-7A7A9882829D}" type="presOf" srcId="{5026A665-557A-47E5-8785-DBEAF0B44BE5}" destId="{4A6AD7C1-68C6-421D-B497-0BDC7FF335A1}" srcOrd="0" destOrd="0" presId="urn:microsoft.com/office/officeart/2005/8/layout/radial4"/>
    <dgm:cxn modelId="{9F900CAE-FD53-49A5-8305-F19F1B7B5AE0}" type="presParOf" srcId="{ED02FB52-9B78-4F63-AA72-15DB7787631E}" destId="{E4595178-8846-4B64-A1F6-4D1C94DD4BF7}" srcOrd="0" destOrd="0" presId="urn:microsoft.com/office/officeart/2005/8/layout/radial4"/>
    <dgm:cxn modelId="{2F2EEEE8-A743-40B9-9EBB-64F52E778D46}" type="presParOf" srcId="{ED02FB52-9B78-4F63-AA72-15DB7787631E}" destId="{8324E32B-3359-456A-92B8-57817222F217}" srcOrd="1" destOrd="0" presId="urn:microsoft.com/office/officeart/2005/8/layout/radial4"/>
    <dgm:cxn modelId="{78235B7D-4AE7-414E-85AB-D5EE4B9382F7}" type="presParOf" srcId="{ED02FB52-9B78-4F63-AA72-15DB7787631E}" destId="{17035C4D-053F-4EFF-972F-67E1A9532458}" srcOrd="2" destOrd="0" presId="urn:microsoft.com/office/officeart/2005/8/layout/radial4"/>
    <dgm:cxn modelId="{A8DB3A9F-22E4-45AC-B028-4927E26F95C5}" type="presParOf" srcId="{ED02FB52-9B78-4F63-AA72-15DB7787631E}" destId="{C9BA7449-BBD6-41BF-B753-B9753660A513}" srcOrd="3" destOrd="0" presId="urn:microsoft.com/office/officeart/2005/8/layout/radial4"/>
    <dgm:cxn modelId="{2D0B91E0-7EB1-49D8-8286-B339B15CB6B1}" type="presParOf" srcId="{ED02FB52-9B78-4F63-AA72-15DB7787631E}" destId="{269120B7-7DDF-4509-BAB1-81254E7C05EA}" srcOrd="4" destOrd="0" presId="urn:microsoft.com/office/officeart/2005/8/layout/radial4"/>
    <dgm:cxn modelId="{7F06D400-2FC3-4815-A754-4021F796099D}" type="presParOf" srcId="{ED02FB52-9B78-4F63-AA72-15DB7787631E}" destId="{4F3C5CAD-1CBF-4D99-BFF6-34A4DC01C546}" srcOrd="5" destOrd="0" presId="urn:microsoft.com/office/officeart/2005/8/layout/radial4"/>
    <dgm:cxn modelId="{7AFC25C6-87D3-47F5-9D43-8DD57D8696F9}" type="presParOf" srcId="{ED02FB52-9B78-4F63-AA72-15DB7787631E}" destId="{83AE03D2-FB16-4947-945E-8A4E4D0D9225}" srcOrd="6" destOrd="0" presId="urn:microsoft.com/office/officeart/2005/8/layout/radial4"/>
    <dgm:cxn modelId="{5E1F3F9E-3666-4C54-B6DE-4E983D64032E}" type="presParOf" srcId="{ED02FB52-9B78-4F63-AA72-15DB7787631E}" destId="{D2CBB1CC-0A5A-49F4-BB2F-339ABC19BF4C}" srcOrd="7" destOrd="0" presId="urn:microsoft.com/office/officeart/2005/8/layout/radial4"/>
    <dgm:cxn modelId="{AAAB38EE-BF10-4F3C-8D0D-D621A556BD6E}" type="presParOf" srcId="{ED02FB52-9B78-4F63-AA72-15DB7787631E}" destId="{006B74AD-D722-41E1-9689-834CBCBC470F}" srcOrd="8" destOrd="0" presId="urn:microsoft.com/office/officeart/2005/8/layout/radial4"/>
    <dgm:cxn modelId="{5CC8BAE8-AB47-4DE1-9123-B775B24CEE5C}" type="presParOf" srcId="{ED02FB52-9B78-4F63-AA72-15DB7787631E}" destId="{90A85897-200A-4F57-9BBA-0BBBE2F909B1}" srcOrd="9" destOrd="0" presId="urn:microsoft.com/office/officeart/2005/8/layout/radial4"/>
    <dgm:cxn modelId="{E232960F-38B0-42F7-A71F-FFAACB181888}" type="presParOf" srcId="{ED02FB52-9B78-4F63-AA72-15DB7787631E}" destId="{682B21FA-108A-41D2-A36F-6014609F4B3B}" srcOrd="10" destOrd="0" presId="urn:microsoft.com/office/officeart/2005/8/layout/radial4"/>
    <dgm:cxn modelId="{3605AF3D-18D7-4C7D-AB46-05723BC64450}" type="presParOf" srcId="{ED02FB52-9B78-4F63-AA72-15DB7787631E}" destId="{31DB5762-9262-49DC-87B3-EA1F2220EF53}" srcOrd="11" destOrd="0" presId="urn:microsoft.com/office/officeart/2005/8/layout/radial4"/>
    <dgm:cxn modelId="{3308C704-E0A0-4C72-880E-C59E95FE96CC}" type="presParOf" srcId="{ED02FB52-9B78-4F63-AA72-15DB7787631E}" destId="{2C218063-057E-4AA0-AE5E-4EF4B8086BDA}" srcOrd="12" destOrd="0" presId="urn:microsoft.com/office/officeart/2005/8/layout/radial4"/>
    <dgm:cxn modelId="{F6E69FF1-0EB5-450D-8ABB-5B42E9C5E7C9}" type="presParOf" srcId="{ED02FB52-9B78-4F63-AA72-15DB7787631E}" destId="{B349599B-2C08-4E7C-8F0C-C4A8EBB5BA36}" srcOrd="13" destOrd="0" presId="urn:microsoft.com/office/officeart/2005/8/layout/radial4"/>
    <dgm:cxn modelId="{F65112B8-8B31-45B1-A7F7-A01FA09C8E77}" type="presParOf" srcId="{ED02FB52-9B78-4F63-AA72-15DB7787631E}" destId="{4F38DE0E-9D3D-4869-A46D-ED1994EC3DCF}" srcOrd="14" destOrd="0" presId="urn:microsoft.com/office/officeart/2005/8/layout/radial4"/>
    <dgm:cxn modelId="{3993816F-C639-432D-8670-1A4B33A625DC}" type="presParOf" srcId="{ED02FB52-9B78-4F63-AA72-15DB7787631E}" destId="{584227D8-6F9E-4908-BEC6-FFC9DA2B323F}" srcOrd="15" destOrd="0" presId="urn:microsoft.com/office/officeart/2005/8/layout/radial4"/>
    <dgm:cxn modelId="{4721794E-AD05-4F67-B224-21457D98497E}" type="presParOf" srcId="{ED02FB52-9B78-4F63-AA72-15DB7787631E}" destId="{BE0C53F0-B4BD-41F1-BE6D-A7CEFED0033A}" srcOrd="16" destOrd="0" presId="urn:microsoft.com/office/officeart/2005/8/layout/radial4"/>
    <dgm:cxn modelId="{91E8B770-51EE-4F49-B192-6006793D98EC}" type="presParOf" srcId="{ED02FB52-9B78-4F63-AA72-15DB7787631E}" destId="{C58D72BA-9039-4DF9-A0DF-729C327AE0B2}" srcOrd="17" destOrd="0" presId="urn:microsoft.com/office/officeart/2005/8/layout/radial4"/>
    <dgm:cxn modelId="{00DB9D00-4219-43BC-B5B9-ACAA9C10F9EB}" type="presParOf" srcId="{ED02FB52-9B78-4F63-AA72-15DB7787631E}" destId="{BD16A411-A223-4495-B102-82C8B8C88CB2}" srcOrd="18" destOrd="0" presId="urn:microsoft.com/office/officeart/2005/8/layout/radial4"/>
    <dgm:cxn modelId="{8109A550-E103-45B4-B0A7-5109F72B0C84}" type="presParOf" srcId="{ED02FB52-9B78-4F63-AA72-15DB7787631E}" destId="{B06C011F-51FD-4E80-A2E1-4C61DBA7C797}" srcOrd="19" destOrd="0" presId="urn:microsoft.com/office/officeart/2005/8/layout/radial4"/>
    <dgm:cxn modelId="{F0D38101-5A65-44FE-A8CC-4D43CB56A260}" type="presParOf" srcId="{ED02FB52-9B78-4F63-AA72-15DB7787631E}" destId="{3FCF6E4C-E7B8-441A-8305-C5C5B7829BF1}" srcOrd="20" destOrd="0" presId="urn:microsoft.com/office/officeart/2005/8/layout/radial4"/>
    <dgm:cxn modelId="{0CE8041E-0977-49F4-8EB4-F958C43BFFC1}" type="presParOf" srcId="{ED02FB52-9B78-4F63-AA72-15DB7787631E}" destId="{86B72017-6EFE-4903-8AF1-4889989285C0}" srcOrd="21" destOrd="0" presId="urn:microsoft.com/office/officeart/2005/8/layout/radial4"/>
    <dgm:cxn modelId="{DFE1B653-9FCE-4777-A177-C140002953A4}" type="presParOf" srcId="{ED02FB52-9B78-4F63-AA72-15DB7787631E}" destId="{434AE408-7426-4F79-A969-B4CF8F5B947D}" srcOrd="22" destOrd="0" presId="urn:microsoft.com/office/officeart/2005/8/layout/radial4"/>
    <dgm:cxn modelId="{5AB89F1F-2768-403A-A096-4523C891EBA9}" type="presParOf" srcId="{ED02FB52-9B78-4F63-AA72-15DB7787631E}" destId="{93D9EA61-F87F-4D5A-BF80-7E92D3168E2B}" srcOrd="23" destOrd="0" presId="urn:microsoft.com/office/officeart/2005/8/layout/radial4"/>
    <dgm:cxn modelId="{6BA89468-6A9C-4E44-8089-FB2E8A5CA4D6}" type="presParOf" srcId="{ED02FB52-9B78-4F63-AA72-15DB7787631E}" destId="{B8F273AE-06A8-478D-A1F9-07A5C566FA86}" srcOrd="24" destOrd="0" presId="urn:microsoft.com/office/officeart/2005/8/layout/radial4"/>
    <dgm:cxn modelId="{A8C2F1DE-212B-4197-8D70-7309C32F3098}" type="presParOf" srcId="{ED02FB52-9B78-4F63-AA72-15DB7787631E}" destId="{E7568FE5-65BC-4751-8C70-D17555335ED4}" srcOrd="25" destOrd="0" presId="urn:microsoft.com/office/officeart/2005/8/layout/radial4"/>
    <dgm:cxn modelId="{B80F0B0D-C866-4C93-8F5A-FD3B1F1E4947}" type="presParOf" srcId="{ED02FB52-9B78-4F63-AA72-15DB7787631E}" destId="{4A6AD7C1-68C6-421D-B497-0BDC7FF335A1}" srcOrd="2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8F8815-77B7-43AF-A0D4-17E9BD4D2DF8}">
      <dsp:nvSpPr>
        <dsp:cNvPr id="0" name=""/>
        <dsp:cNvSpPr/>
      </dsp:nvSpPr>
      <dsp:spPr>
        <a:xfrm>
          <a:off x="5405" y="440722"/>
          <a:ext cx="2772993" cy="1109197"/>
        </a:xfrm>
        <a:prstGeom prst="chevron">
          <a:avLst/>
        </a:prstGeom>
        <a:solidFill>
          <a:schemeClr val="accent6">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en-US" sz="2400" kern="1200" dirty="0" smtClean="0"/>
            <a:t>Care</a:t>
          </a:r>
          <a:endParaRPr lang="en-US" sz="2400" kern="1200" dirty="0"/>
        </a:p>
      </dsp:txBody>
      <dsp:txXfrm>
        <a:off x="560004" y="440722"/>
        <a:ext cx="1663796" cy="1109197"/>
      </dsp:txXfrm>
    </dsp:sp>
    <dsp:sp modelId="{B28E410F-84A7-4141-AF2F-CCE219576603}">
      <dsp:nvSpPr>
        <dsp:cNvPr id="0" name=""/>
        <dsp:cNvSpPr/>
      </dsp:nvSpPr>
      <dsp:spPr>
        <a:xfrm>
          <a:off x="2417909" y="535004"/>
          <a:ext cx="2301584" cy="920633"/>
        </a:xfrm>
        <a:prstGeom prst="chevron">
          <a:avLst/>
        </a:prstGeom>
        <a:solidFill>
          <a:schemeClr val="accent6">
            <a:alpha val="90000"/>
            <a:tint val="55000"/>
            <a:hueOff val="0"/>
            <a:satOff val="0"/>
            <a:lumOff val="0"/>
            <a:alphaOff val="0"/>
          </a:schemeClr>
        </a:solidFill>
        <a:ln w="25400" cap="flat" cmpd="sng" algn="ctr">
          <a:solidFill>
            <a:schemeClr val="accent6">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kern="1200" dirty="0" smtClean="0"/>
            <a:t>Good Faith</a:t>
          </a:r>
          <a:endParaRPr lang="en-US" sz="1600" kern="1200" dirty="0"/>
        </a:p>
      </dsp:txBody>
      <dsp:txXfrm>
        <a:off x="2878226" y="535004"/>
        <a:ext cx="1380951" cy="920633"/>
      </dsp:txXfrm>
    </dsp:sp>
    <dsp:sp modelId="{35858D61-DAC1-4675-9907-75F0E10CA40E}">
      <dsp:nvSpPr>
        <dsp:cNvPr id="0" name=""/>
        <dsp:cNvSpPr/>
      </dsp:nvSpPr>
      <dsp:spPr>
        <a:xfrm>
          <a:off x="4397272" y="535004"/>
          <a:ext cx="2301584" cy="920633"/>
        </a:xfrm>
        <a:prstGeom prst="chevron">
          <a:avLst/>
        </a:prstGeom>
        <a:solidFill>
          <a:schemeClr val="accent6">
            <a:alpha val="90000"/>
            <a:tint val="55000"/>
            <a:hueOff val="0"/>
            <a:satOff val="0"/>
            <a:lumOff val="0"/>
            <a:alphaOff val="0"/>
          </a:schemeClr>
        </a:solidFill>
        <a:ln w="25400" cap="flat" cmpd="sng" algn="ctr">
          <a:solidFill>
            <a:schemeClr val="accent6">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kern="1200" dirty="0" smtClean="0"/>
            <a:t>Business Judgment Rule</a:t>
          </a:r>
          <a:endParaRPr lang="en-US" sz="1600" kern="1200" dirty="0"/>
        </a:p>
      </dsp:txBody>
      <dsp:txXfrm>
        <a:off x="4857589" y="535004"/>
        <a:ext cx="1380951" cy="920633"/>
      </dsp:txXfrm>
    </dsp:sp>
    <dsp:sp modelId="{BA656C3F-EEE1-4F49-8AA5-A40114238C76}">
      <dsp:nvSpPr>
        <dsp:cNvPr id="0" name=""/>
        <dsp:cNvSpPr/>
      </dsp:nvSpPr>
      <dsp:spPr>
        <a:xfrm>
          <a:off x="6376635" y="535004"/>
          <a:ext cx="2301584" cy="920633"/>
        </a:xfrm>
        <a:prstGeom prst="chevron">
          <a:avLst/>
        </a:prstGeom>
        <a:solidFill>
          <a:schemeClr val="accent6">
            <a:alpha val="90000"/>
            <a:tint val="55000"/>
            <a:hueOff val="0"/>
            <a:satOff val="0"/>
            <a:lumOff val="0"/>
            <a:alphaOff val="0"/>
          </a:schemeClr>
        </a:solidFill>
        <a:ln w="25400" cap="flat" cmpd="sng" algn="ctr">
          <a:solidFill>
            <a:schemeClr val="accent6">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kern="1200" dirty="0" smtClean="0"/>
            <a:t>Pay Attention</a:t>
          </a:r>
          <a:endParaRPr lang="en-US" sz="1600" kern="1200" dirty="0"/>
        </a:p>
      </dsp:txBody>
      <dsp:txXfrm>
        <a:off x="6836952" y="535004"/>
        <a:ext cx="1380951" cy="920633"/>
      </dsp:txXfrm>
    </dsp:sp>
    <dsp:sp modelId="{E93DBF63-127F-4400-88F8-8AB26A21A430}">
      <dsp:nvSpPr>
        <dsp:cNvPr id="0" name=""/>
        <dsp:cNvSpPr/>
      </dsp:nvSpPr>
      <dsp:spPr>
        <a:xfrm>
          <a:off x="5405" y="1705207"/>
          <a:ext cx="2772993" cy="1109197"/>
        </a:xfrm>
        <a:prstGeom prst="chevron">
          <a:avLst/>
        </a:prstGeom>
        <a:solidFill>
          <a:schemeClr val="accent6">
            <a:shade val="50000"/>
            <a:hueOff val="176069"/>
            <a:satOff val="-8963"/>
            <a:lumOff val="2888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en-US" sz="2400" kern="1200" dirty="0" smtClean="0"/>
            <a:t>Loyalty</a:t>
          </a:r>
          <a:endParaRPr lang="en-US" sz="2400" kern="1200" dirty="0"/>
        </a:p>
      </dsp:txBody>
      <dsp:txXfrm>
        <a:off x="560004" y="1705207"/>
        <a:ext cx="1663796" cy="1109197"/>
      </dsp:txXfrm>
    </dsp:sp>
    <dsp:sp modelId="{341E324E-F724-4C52-B8B6-9E1AE71A1867}">
      <dsp:nvSpPr>
        <dsp:cNvPr id="0" name=""/>
        <dsp:cNvSpPr/>
      </dsp:nvSpPr>
      <dsp:spPr>
        <a:xfrm>
          <a:off x="2417909" y="1799489"/>
          <a:ext cx="2301584" cy="920633"/>
        </a:xfrm>
        <a:prstGeom prst="chevron">
          <a:avLst/>
        </a:prstGeom>
        <a:solidFill>
          <a:schemeClr val="accent6">
            <a:alpha val="90000"/>
            <a:tint val="55000"/>
            <a:hueOff val="0"/>
            <a:satOff val="0"/>
            <a:lumOff val="0"/>
            <a:alphaOff val="0"/>
          </a:schemeClr>
        </a:solidFill>
        <a:ln w="25400" cap="flat" cmpd="sng" algn="ctr">
          <a:solidFill>
            <a:schemeClr val="accent6">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kern="1200" dirty="0" smtClean="0"/>
            <a:t>No Harm</a:t>
          </a:r>
          <a:endParaRPr lang="en-US" sz="1600" kern="1200" dirty="0"/>
        </a:p>
      </dsp:txBody>
      <dsp:txXfrm>
        <a:off x="2878226" y="1799489"/>
        <a:ext cx="1380951" cy="920633"/>
      </dsp:txXfrm>
    </dsp:sp>
    <dsp:sp modelId="{DEA4F629-8472-449A-BF38-03C8DF3422EB}">
      <dsp:nvSpPr>
        <dsp:cNvPr id="0" name=""/>
        <dsp:cNvSpPr/>
      </dsp:nvSpPr>
      <dsp:spPr>
        <a:xfrm>
          <a:off x="4397272" y="1799489"/>
          <a:ext cx="2301584" cy="920633"/>
        </a:xfrm>
        <a:prstGeom prst="chevron">
          <a:avLst/>
        </a:prstGeom>
        <a:solidFill>
          <a:schemeClr val="accent6">
            <a:alpha val="90000"/>
            <a:tint val="55000"/>
            <a:hueOff val="0"/>
            <a:satOff val="0"/>
            <a:lumOff val="0"/>
            <a:alphaOff val="0"/>
          </a:schemeClr>
        </a:solidFill>
        <a:ln w="25400" cap="flat" cmpd="sng" algn="ctr">
          <a:solidFill>
            <a:schemeClr val="accent6">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kern="1200" dirty="0" smtClean="0"/>
            <a:t>No Personal Benefit </a:t>
          </a:r>
        </a:p>
      </dsp:txBody>
      <dsp:txXfrm>
        <a:off x="4857589" y="1799489"/>
        <a:ext cx="1380951" cy="920633"/>
      </dsp:txXfrm>
    </dsp:sp>
    <dsp:sp modelId="{66ABC2BE-2530-4ED8-B9F6-A9FEF0175FF9}">
      <dsp:nvSpPr>
        <dsp:cNvPr id="0" name=""/>
        <dsp:cNvSpPr/>
      </dsp:nvSpPr>
      <dsp:spPr>
        <a:xfrm>
          <a:off x="6376635" y="1799489"/>
          <a:ext cx="2301584" cy="920633"/>
        </a:xfrm>
        <a:prstGeom prst="chevron">
          <a:avLst/>
        </a:prstGeom>
        <a:solidFill>
          <a:schemeClr val="accent6">
            <a:alpha val="90000"/>
            <a:tint val="55000"/>
            <a:hueOff val="0"/>
            <a:satOff val="0"/>
            <a:lumOff val="0"/>
            <a:alphaOff val="0"/>
          </a:schemeClr>
        </a:solidFill>
        <a:ln w="25400" cap="flat" cmpd="sng" algn="ctr">
          <a:solidFill>
            <a:schemeClr val="accent6">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kern="1200" dirty="0" smtClean="0"/>
            <a:t>Interest of Organization First</a:t>
          </a:r>
        </a:p>
      </dsp:txBody>
      <dsp:txXfrm>
        <a:off x="6836952" y="1799489"/>
        <a:ext cx="1380951" cy="920633"/>
      </dsp:txXfrm>
    </dsp:sp>
    <dsp:sp modelId="{22342E79-820E-49C7-8402-473C7EAD2E96}">
      <dsp:nvSpPr>
        <dsp:cNvPr id="0" name=""/>
        <dsp:cNvSpPr/>
      </dsp:nvSpPr>
      <dsp:spPr>
        <a:xfrm>
          <a:off x="5405" y="2969692"/>
          <a:ext cx="2772993" cy="1109197"/>
        </a:xfrm>
        <a:prstGeom prst="chevron">
          <a:avLst/>
        </a:prstGeom>
        <a:solidFill>
          <a:schemeClr val="accent6">
            <a:shade val="50000"/>
            <a:hueOff val="176069"/>
            <a:satOff val="-8963"/>
            <a:lumOff val="2888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en-US" sz="2400" kern="1200" dirty="0" smtClean="0"/>
            <a:t>Obedience</a:t>
          </a:r>
          <a:endParaRPr lang="en-US" sz="2400" kern="1200" dirty="0"/>
        </a:p>
      </dsp:txBody>
      <dsp:txXfrm>
        <a:off x="560004" y="2969692"/>
        <a:ext cx="1663796" cy="1109197"/>
      </dsp:txXfrm>
    </dsp:sp>
    <dsp:sp modelId="{1EA0E59C-46F5-4ED2-BFE3-952136261C5B}">
      <dsp:nvSpPr>
        <dsp:cNvPr id="0" name=""/>
        <dsp:cNvSpPr/>
      </dsp:nvSpPr>
      <dsp:spPr>
        <a:xfrm>
          <a:off x="2417909" y="3063974"/>
          <a:ext cx="2301584" cy="920633"/>
        </a:xfrm>
        <a:prstGeom prst="chevron">
          <a:avLst/>
        </a:prstGeom>
        <a:solidFill>
          <a:schemeClr val="accent6">
            <a:alpha val="90000"/>
            <a:tint val="55000"/>
            <a:hueOff val="0"/>
            <a:satOff val="0"/>
            <a:lumOff val="0"/>
            <a:alphaOff val="0"/>
          </a:schemeClr>
        </a:solidFill>
        <a:ln w="25400" cap="flat" cmpd="sng" algn="ctr">
          <a:solidFill>
            <a:schemeClr val="accent6">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kern="1200" dirty="0" smtClean="0"/>
            <a:t>Follow Applicable Laws</a:t>
          </a:r>
        </a:p>
      </dsp:txBody>
      <dsp:txXfrm>
        <a:off x="2878226" y="3063974"/>
        <a:ext cx="1380951" cy="920633"/>
      </dsp:txXfrm>
    </dsp:sp>
    <dsp:sp modelId="{43070EE3-C89B-42AC-B721-FF3020741956}">
      <dsp:nvSpPr>
        <dsp:cNvPr id="0" name=""/>
        <dsp:cNvSpPr/>
      </dsp:nvSpPr>
      <dsp:spPr>
        <a:xfrm>
          <a:off x="4397272" y="3063974"/>
          <a:ext cx="2301584" cy="920633"/>
        </a:xfrm>
        <a:prstGeom prst="chevron">
          <a:avLst/>
        </a:prstGeom>
        <a:solidFill>
          <a:schemeClr val="accent6">
            <a:alpha val="90000"/>
            <a:tint val="55000"/>
            <a:hueOff val="0"/>
            <a:satOff val="0"/>
            <a:lumOff val="0"/>
            <a:alphaOff val="0"/>
          </a:schemeClr>
        </a:solidFill>
        <a:ln w="25400" cap="flat" cmpd="sng" algn="ctr">
          <a:solidFill>
            <a:schemeClr val="accent6">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kern="1200" dirty="0" smtClean="0"/>
            <a:t>Carryout Nonprofit Purpose</a:t>
          </a:r>
          <a:endParaRPr lang="en-US" sz="1600" kern="1200" dirty="0"/>
        </a:p>
      </dsp:txBody>
      <dsp:txXfrm>
        <a:off x="4857589" y="3063974"/>
        <a:ext cx="1380951" cy="920633"/>
      </dsp:txXfrm>
    </dsp:sp>
    <dsp:sp modelId="{9F93476E-9A8A-4942-BF1F-94D4502F38DA}">
      <dsp:nvSpPr>
        <dsp:cNvPr id="0" name=""/>
        <dsp:cNvSpPr/>
      </dsp:nvSpPr>
      <dsp:spPr>
        <a:xfrm>
          <a:off x="6376635" y="3063974"/>
          <a:ext cx="2301584" cy="920633"/>
        </a:xfrm>
        <a:prstGeom prst="chevron">
          <a:avLst/>
        </a:prstGeom>
        <a:solidFill>
          <a:schemeClr val="accent6">
            <a:alpha val="90000"/>
            <a:tint val="55000"/>
            <a:hueOff val="0"/>
            <a:satOff val="0"/>
            <a:lumOff val="0"/>
            <a:alphaOff val="0"/>
          </a:schemeClr>
        </a:solidFill>
        <a:ln w="25400" cap="flat" cmpd="sng" algn="ctr">
          <a:solidFill>
            <a:schemeClr val="accent6">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kern="1200" dirty="0" smtClean="0"/>
            <a:t>Don’t go Beyond Scope</a:t>
          </a:r>
          <a:endParaRPr lang="en-US" sz="1600" kern="1200" dirty="0"/>
        </a:p>
      </dsp:txBody>
      <dsp:txXfrm>
        <a:off x="6836952" y="3063974"/>
        <a:ext cx="1380951" cy="9206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595178-8846-4B64-A1F6-4D1C94DD4BF7}">
      <dsp:nvSpPr>
        <dsp:cNvPr id="0" name=""/>
        <dsp:cNvSpPr/>
      </dsp:nvSpPr>
      <dsp:spPr>
        <a:xfrm>
          <a:off x="2907762" y="2333100"/>
          <a:ext cx="2906045" cy="257520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Engagement</a:t>
          </a:r>
          <a:endParaRPr lang="en-US" sz="2400" kern="1200" dirty="0"/>
        </a:p>
      </dsp:txBody>
      <dsp:txXfrm>
        <a:off x="3333342" y="2710230"/>
        <a:ext cx="2054885" cy="1820942"/>
      </dsp:txXfrm>
    </dsp:sp>
    <dsp:sp modelId="{8324E32B-3359-456A-92B8-57817222F217}">
      <dsp:nvSpPr>
        <dsp:cNvPr id="0" name=""/>
        <dsp:cNvSpPr/>
      </dsp:nvSpPr>
      <dsp:spPr>
        <a:xfrm rot="9529181">
          <a:off x="925198" y="4397425"/>
          <a:ext cx="2062013" cy="3100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035C4D-053F-4EFF-972F-67E1A9532458}">
      <dsp:nvSpPr>
        <dsp:cNvPr id="0" name=""/>
        <dsp:cNvSpPr/>
      </dsp:nvSpPr>
      <dsp:spPr>
        <a:xfrm>
          <a:off x="80447" y="4604892"/>
          <a:ext cx="1828796" cy="6400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Time Required</a:t>
          </a:r>
          <a:endParaRPr lang="en-US" sz="1800" kern="1200" dirty="0"/>
        </a:p>
      </dsp:txBody>
      <dsp:txXfrm>
        <a:off x="99194" y="4623639"/>
        <a:ext cx="1791302" cy="602588"/>
      </dsp:txXfrm>
    </dsp:sp>
    <dsp:sp modelId="{C9BA7449-BBD6-41BF-B753-B9753660A513}">
      <dsp:nvSpPr>
        <dsp:cNvPr id="0" name=""/>
        <dsp:cNvSpPr/>
      </dsp:nvSpPr>
      <dsp:spPr>
        <a:xfrm rot="10283346">
          <a:off x="984410" y="3837051"/>
          <a:ext cx="1848176" cy="3100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69120B7-7DDF-4509-BAB1-81254E7C05EA}">
      <dsp:nvSpPr>
        <dsp:cNvPr id="0" name=""/>
        <dsp:cNvSpPr/>
      </dsp:nvSpPr>
      <dsp:spPr>
        <a:xfrm>
          <a:off x="80428" y="3810369"/>
          <a:ext cx="1828796" cy="6400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Size of Board</a:t>
          </a:r>
          <a:endParaRPr lang="en-US" sz="1800" kern="1200" dirty="0"/>
        </a:p>
      </dsp:txBody>
      <dsp:txXfrm>
        <a:off x="99175" y="3829116"/>
        <a:ext cx="1791302" cy="602588"/>
      </dsp:txXfrm>
    </dsp:sp>
    <dsp:sp modelId="{4F3C5CAD-1CBF-4D99-BFF6-34A4DC01C546}">
      <dsp:nvSpPr>
        <dsp:cNvPr id="0" name=""/>
        <dsp:cNvSpPr/>
      </dsp:nvSpPr>
      <dsp:spPr>
        <a:xfrm rot="11061940">
          <a:off x="994773" y="3278034"/>
          <a:ext cx="1815620" cy="3100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3AE03D2-FB16-4947-945E-8A4E4D0D9225}">
      <dsp:nvSpPr>
        <dsp:cNvPr id="0" name=""/>
        <dsp:cNvSpPr/>
      </dsp:nvSpPr>
      <dsp:spPr>
        <a:xfrm>
          <a:off x="83009" y="3043889"/>
          <a:ext cx="1828796" cy="6400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Board Diversity</a:t>
          </a:r>
          <a:endParaRPr lang="en-US" sz="1800" kern="1200" dirty="0"/>
        </a:p>
      </dsp:txBody>
      <dsp:txXfrm>
        <a:off x="101756" y="3062636"/>
        <a:ext cx="1791302" cy="602588"/>
      </dsp:txXfrm>
    </dsp:sp>
    <dsp:sp modelId="{D2CBB1CC-0A5A-49F4-BB2F-339ABC19BF4C}">
      <dsp:nvSpPr>
        <dsp:cNvPr id="0" name=""/>
        <dsp:cNvSpPr/>
      </dsp:nvSpPr>
      <dsp:spPr>
        <a:xfrm rot="11814634">
          <a:off x="951683" y="2728362"/>
          <a:ext cx="1967688" cy="3100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06B74AD-D722-41E1-9689-834CBCBC470F}">
      <dsp:nvSpPr>
        <dsp:cNvPr id="0" name=""/>
        <dsp:cNvSpPr/>
      </dsp:nvSpPr>
      <dsp:spPr>
        <a:xfrm>
          <a:off x="79826" y="2277142"/>
          <a:ext cx="1828796" cy="6400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Term Limits</a:t>
          </a:r>
          <a:endParaRPr lang="en-US" sz="1800" kern="1200" dirty="0"/>
        </a:p>
      </dsp:txBody>
      <dsp:txXfrm>
        <a:off x="98573" y="2295889"/>
        <a:ext cx="1791302" cy="602588"/>
      </dsp:txXfrm>
    </dsp:sp>
    <dsp:sp modelId="{90A85897-200A-4F57-9BBA-0BBBE2F909B1}">
      <dsp:nvSpPr>
        <dsp:cNvPr id="0" name=""/>
        <dsp:cNvSpPr/>
      </dsp:nvSpPr>
      <dsp:spPr>
        <a:xfrm rot="12796919">
          <a:off x="1460156" y="2150088"/>
          <a:ext cx="1792852" cy="3100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82B21FA-108A-41D2-A36F-6014609F4B3B}">
      <dsp:nvSpPr>
        <dsp:cNvPr id="0" name=""/>
        <dsp:cNvSpPr/>
      </dsp:nvSpPr>
      <dsp:spPr>
        <a:xfrm>
          <a:off x="692790" y="1493124"/>
          <a:ext cx="1828796" cy="6400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Recruiting/ Orientation</a:t>
          </a:r>
          <a:endParaRPr lang="en-US" sz="1800" kern="1200" dirty="0"/>
        </a:p>
      </dsp:txBody>
      <dsp:txXfrm>
        <a:off x="711537" y="1511871"/>
        <a:ext cx="1791302" cy="602588"/>
      </dsp:txXfrm>
    </dsp:sp>
    <dsp:sp modelId="{31DB5762-9262-49DC-87B3-EA1F2220EF53}">
      <dsp:nvSpPr>
        <dsp:cNvPr id="0" name=""/>
        <dsp:cNvSpPr/>
      </dsp:nvSpPr>
      <dsp:spPr>
        <a:xfrm rot="13888869">
          <a:off x="1940338" y="1597912"/>
          <a:ext cx="1867474" cy="3100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218063-057E-4AA0-AE5E-4EF4B8086BDA}">
      <dsp:nvSpPr>
        <dsp:cNvPr id="0" name=""/>
        <dsp:cNvSpPr/>
      </dsp:nvSpPr>
      <dsp:spPr>
        <a:xfrm>
          <a:off x="1378171" y="702313"/>
          <a:ext cx="1828796" cy="6400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Meeting Structure</a:t>
          </a:r>
          <a:endParaRPr lang="en-US" sz="1800" kern="1200" dirty="0"/>
        </a:p>
      </dsp:txBody>
      <dsp:txXfrm>
        <a:off x="1396918" y="721060"/>
        <a:ext cx="1791302" cy="602588"/>
      </dsp:txXfrm>
    </dsp:sp>
    <dsp:sp modelId="{B349599B-2C08-4E7C-8F0C-C4A8EBB5BA36}">
      <dsp:nvSpPr>
        <dsp:cNvPr id="0" name=""/>
        <dsp:cNvSpPr/>
      </dsp:nvSpPr>
      <dsp:spPr>
        <a:xfrm rot="16198993">
          <a:off x="3430534" y="1140327"/>
          <a:ext cx="1859137" cy="3100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F38DE0E-9D3D-4869-A46D-ED1994EC3DCF}">
      <dsp:nvSpPr>
        <dsp:cNvPr id="0" name=""/>
        <dsp:cNvSpPr/>
      </dsp:nvSpPr>
      <dsp:spPr>
        <a:xfrm>
          <a:off x="3216831" y="0"/>
          <a:ext cx="2285999" cy="7315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n-US" sz="2500" kern="1200" dirty="0" smtClean="0"/>
            <a:t>Board Leadership</a:t>
          </a:r>
          <a:endParaRPr lang="en-US" sz="2500" kern="1200" dirty="0"/>
        </a:p>
      </dsp:txBody>
      <dsp:txXfrm>
        <a:off x="3238256" y="21425"/>
        <a:ext cx="2243149" cy="688668"/>
      </dsp:txXfrm>
    </dsp:sp>
    <dsp:sp modelId="{584227D8-6F9E-4908-BEC6-FFC9DA2B323F}">
      <dsp:nvSpPr>
        <dsp:cNvPr id="0" name=""/>
        <dsp:cNvSpPr/>
      </dsp:nvSpPr>
      <dsp:spPr>
        <a:xfrm rot="18519162">
          <a:off x="4919273" y="1603797"/>
          <a:ext cx="1861310" cy="3100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E0C53F0-B4BD-41F1-BE6D-A7CEFED0033A}">
      <dsp:nvSpPr>
        <dsp:cNvPr id="0" name=""/>
        <dsp:cNvSpPr/>
      </dsp:nvSpPr>
      <dsp:spPr>
        <a:xfrm>
          <a:off x="5516816" y="711965"/>
          <a:ext cx="1828796" cy="6400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Clarity on Mission /Vision</a:t>
          </a:r>
          <a:endParaRPr lang="en-US" sz="1800" kern="1200" dirty="0"/>
        </a:p>
      </dsp:txBody>
      <dsp:txXfrm>
        <a:off x="5535563" y="730712"/>
        <a:ext cx="1791302" cy="602588"/>
      </dsp:txXfrm>
    </dsp:sp>
    <dsp:sp modelId="{C58D72BA-9039-4DF9-A0DF-729C327AE0B2}">
      <dsp:nvSpPr>
        <dsp:cNvPr id="0" name=""/>
        <dsp:cNvSpPr/>
      </dsp:nvSpPr>
      <dsp:spPr>
        <a:xfrm rot="19602264">
          <a:off x="5468490" y="2152152"/>
          <a:ext cx="1784631" cy="3100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D16A411-A223-4495-B102-82C8B8C88CB2}">
      <dsp:nvSpPr>
        <dsp:cNvPr id="0" name=""/>
        <dsp:cNvSpPr/>
      </dsp:nvSpPr>
      <dsp:spPr>
        <a:xfrm>
          <a:off x="6192249" y="1497268"/>
          <a:ext cx="1828796" cy="6400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Sense of Shared Values</a:t>
          </a:r>
          <a:endParaRPr lang="en-US" sz="1800" kern="1200" dirty="0"/>
        </a:p>
      </dsp:txBody>
      <dsp:txXfrm>
        <a:off x="6210996" y="1516015"/>
        <a:ext cx="1791302" cy="602588"/>
      </dsp:txXfrm>
    </dsp:sp>
    <dsp:sp modelId="{B06C011F-51FD-4E80-A2E1-4C61DBA7C797}">
      <dsp:nvSpPr>
        <dsp:cNvPr id="0" name=""/>
        <dsp:cNvSpPr/>
      </dsp:nvSpPr>
      <dsp:spPr>
        <a:xfrm rot="20584635">
          <a:off x="5801941" y="2728228"/>
          <a:ext cx="1965382" cy="3100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FCF6E4C-E7B8-441A-8305-C5C5B7829BF1}">
      <dsp:nvSpPr>
        <dsp:cNvPr id="0" name=""/>
        <dsp:cNvSpPr/>
      </dsp:nvSpPr>
      <dsp:spPr>
        <a:xfrm>
          <a:off x="6810373" y="2277143"/>
          <a:ext cx="1828796" cy="6400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Clarity on Role</a:t>
          </a:r>
          <a:endParaRPr lang="en-US" sz="1800" kern="1200" dirty="0"/>
        </a:p>
      </dsp:txBody>
      <dsp:txXfrm>
        <a:off x="6829120" y="2295890"/>
        <a:ext cx="1791302" cy="602588"/>
      </dsp:txXfrm>
    </dsp:sp>
    <dsp:sp modelId="{86B72017-6EFE-4903-8AF1-4889989285C0}">
      <dsp:nvSpPr>
        <dsp:cNvPr id="0" name=""/>
        <dsp:cNvSpPr/>
      </dsp:nvSpPr>
      <dsp:spPr>
        <a:xfrm rot="21338243">
          <a:off x="5910921" y="3278365"/>
          <a:ext cx="1810916" cy="3100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34AE408-7426-4F79-A969-B4CF8F5B947D}">
      <dsp:nvSpPr>
        <dsp:cNvPr id="0" name=""/>
        <dsp:cNvSpPr/>
      </dsp:nvSpPr>
      <dsp:spPr>
        <a:xfrm>
          <a:off x="6804816" y="3044448"/>
          <a:ext cx="1828796" cy="6400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Sense of Commitment</a:t>
          </a:r>
          <a:endParaRPr lang="en-US" sz="1800" kern="1200" dirty="0"/>
        </a:p>
      </dsp:txBody>
      <dsp:txXfrm>
        <a:off x="6823563" y="3063195"/>
        <a:ext cx="1791302" cy="602588"/>
      </dsp:txXfrm>
    </dsp:sp>
    <dsp:sp modelId="{93D9EA61-F87F-4D5A-BF80-7E92D3168E2B}">
      <dsp:nvSpPr>
        <dsp:cNvPr id="0" name=""/>
        <dsp:cNvSpPr/>
      </dsp:nvSpPr>
      <dsp:spPr>
        <a:xfrm rot="528440">
          <a:off x="5887220" y="3844969"/>
          <a:ext cx="1842835" cy="3100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F273AE-06A8-478D-A1F9-07A5C566FA86}">
      <dsp:nvSpPr>
        <dsp:cNvPr id="0" name=""/>
        <dsp:cNvSpPr/>
      </dsp:nvSpPr>
      <dsp:spPr>
        <a:xfrm>
          <a:off x="6804792" y="3821010"/>
          <a:ext cx="1828796" cy="6400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Public Recognition</a:t>
          </a:r>
          <a:endParaRPr lang="en-US" sz="1800" kern="1200" dirty="0"/>
        </a:p>
      </dsp:txBody>
      <dsp:txXfrm>
        <a:off x="6823539" y="3839757"/>
        <a:ext cx="1791302" cy="602588"/>
      </dsp:txXfrm>
    </dsp:sp>
    <dsp:sp modelId="{E7568FE5-65BC-4751-8C70-D17555335ED4}">
      <dsp:nvSpPr>
        <dsp:cNvPr id="0" name=""/>
        <dsp:cNvSpPr/>
      </dsp:nvSpPr>
      <dsp:spPr>
        <a:xfrm rot="1268048">
          <a:off x="5735021" y="4393755"/>
          <a:ext cx="2053227" cy="3100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A6AD7C1-68C6-421D-B497-0BDC7FF335A1}">
      <dsp:nvSpPr>
        <dsp:cNvPr id="0" name=""/>
        <dsp:cNvSpPr/>
      </dsp:nvSpPr>
      <dsp:spPr>
        <a:xfrm>
          <a:off x="6804800" y="4598863"/>
          <a:ext cx="1828796" cy="6400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Networking Opportunities</a:t>
          </a:r>
          <a:endParaRPr lang="en-US" sz="1800" kern="1200" dirty="0"/>
        </a:p>
      </dsp:txBody>
      <dsp:txXfrm>
        <a:off x="6823547" y="4617610"/>
        <a:ext cx="1791302" cy="6025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BA6E9B-BB8E-4AD3-8AD8-968F42CE9F9D}">
      <dsp:nvSpPr>
        <dsp:cNvPr id="0" name=""/>
        <dsp:cNvSpPr/>
      </dsp:nvSpPr>
      <dsp:spPr>
        <a:xfrm>
          <a:off x="275680" y="0"/>
          <a:ext cx="5568286" cy="5568286"/>
        </a:xfrm>
        <a:prstGeom prst="triangle">
          <a:avLst/>
        </a:prstGeom>
        <a:gradFill rotWithShape="0">
          <a:gsLst>
            <a:gs pos="0">
              <a:schemeClr val="accent1">
                <a:alpha val="90000"/>
                <a:hueOff val="0"/>
                <a:satOff val="0"/>
                <a:lumOff val="0"/>
                <a:alphaOff val="0"/>
                <a:tint val="50000"/>
                <a:satMod val="300000"/>
              </a:schemeClr>
            </a:gs>
            <a:gs pos="35000">
              <a:schemeClr val="accent1">
                <a:alpha val="90000"/>
                <a:hueOff val="0"/>
                <a:satOff val="0"/>
                <a:lumOff val="0"/>
                <a:alphaOff val="0"/>
                <a:tint val="37000"/>
                <a:satMod val="300000"/>
              </a:schemeClr>
            </a:gs>
            <a:gs pos="100000">
              <a:schemeClr val="accent1">
                <a:alpha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20F4E98-9EEF-4C85-B7DE-E5CDA77E3A40}">
      <dsp:nvSpPr>
        <dsp:cNvPr id="0" name=""/>
        <dsp:cNvSpPr/>
      </dsp:nvSpPr>
      <dsp:spPr>
        <a:xfrm>
          <a:off x="2876863" y="296206"/>
          <a:ext cx="3935937" cy="564441"/>
        </a:xfrm>
        <a:prstGeom prst="roundRect">
          <a:avLst/>
        </a:prstGeom>
        <a:solidFill>
          <a:schemeClr val="tx2">
            <a:lumMod val="40000"/>
            <a:lumOff val="60000"/>
            <a:alpha val="90000"/>
          </a:schemeClr>
        </a:solidFill>
        <a:ln w="9525" cap="flat" cmpd="sng" algn="ctr">
          <a:solidFill>
            <a:schemeClr val="accent1">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5. Accomplish Mission</a:t>
          </a:r>
          <a:endParaRPr lang="en-US" sz="2300" kern="1200" dirty="0"/>
        </a:p>
      </dsp:txBody>
      <dsp:txXfrm>
        <a:off x="2904417" y="323760"/>
        <a:ext cx="3880829" cy="509333"/>
      </dsp:txXfrm>
    </dsp:sp>
    <dsp:sp modelId="{3D577508-A3B1-4032-9A4E-806E9DEE75CE}">
      <dsp:nvSpPr>
        <dsp:cNvPr id="0" name=""/>
        <dsp:cNvSpPr/>
      </dsp:nvSpPr>
      <dsp:spPr>
        <a:xfrm>
          <a:off x="2890580" y="1096014"/>
          <a:ext cx="3957870" cy="1262429"/>
        </a:xfrm>
        <a:prstGeom prst="roundRect">
          <a:avLst/>
        </a:prstGeom>
        <a:solidFill>
          <a:schemeClr val="tx2">
            <a:lumMod val="40000"/>
            <a:lumOff val="60000"/>
            <a:alpha val="90000"/>
          </a:schemeClr>
        </a:solidFill>
        <a:ln w="9525" cap="flat" cmpd="sng" algn="ctr">
          <a:solidFill>
            <a:schemeClr val="accent1">
              <a:alpha val="90000"/>
              <a:hueOff val="0"/>
              <a:satOff val="0"/>
              <a:lumOff val="0"/>
              <a:alphaOff val="-10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4. Connect Board to Each Other, to Staff &amp; to Clients</a:t>
          </a:r>
          <a:endParaRPr lang="en-US" sz="2400" kern="1200" dirty="0"/>
        </a:p>
      </dsp:txBody>
      <dsp:txXfrm>
        <a:off x="2952207" y="1157641"/>
        <a:ext cx="3834616" cy="1139175"/>
      </dsp:txXfrm>
    </dsp:sp>
    <dsp:sp modelId="{78162B70-3728-40AA-9F7A-40CFFD8CCB48}">
      <dsp:nvSpPr>
        <dsp:cNvPr id="0" name=""/>
        <dsp:cNvSpPr/>
      </dsp:nvSpPr>
      <dsp:spPr>
        <a:xfrm>
          <a:off x="2890580" y="2601057"/>
          <a:ext cx="3957870" cy="755916"/>
        </a:xfrm>
        <a:prstGeom prst="roundRect">
          <a:avLst/>
        </a:prstGeom>
        <a:solidFill>
          <a:schemeClr val="tx2">
            <a:lumMod val="40000"/>
            <a:lumOff val="60000"/>
            <a:alpha val="90000"/>
          </a:schemeClr>
        </a:solidFill>
        <a:ln w="9525" cap="flat" cmpd="sng" algn="ctr">
          <a:solidFill>
            <a:schemeClr val="accent1">
              <a:alpha val="90000"/>
              <a:hueOff val="0"/>
              <a:satOff val="0"/>
              <a:lumOff val="0"/>
              <a:alphaOff val="-20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 Share Your Stories</a:t>
          </a:r>
          <a:endParaRPr lang="en-US" sz="2400" kern="1200" dirty="0"/>
        </a:p>
      </dsp:txBody>
      <dsp:txXfrm>
        <a:off x="2927481" y="2637958"/>
        <a:ext cx="3884068" cy="682114"/>
      </dsp:txXfrm>
    </dsp:sp>
    <dsp:sp modelId="{58CF7DBE-FF03-4C73-A9AB-AC89C2A1AAED}">
      <dsp:nvSpPr>
        <dsp:cNvPr id="0" name=""/>
        <dsp:cNvSpPr/>
      </dsp:nvSpPr>
      <dsp:spPr>
        <a:xfrm>
          <a:off x="2890580" y="3561184"/>
          <a:ext cx="3957870" cy="755916"/>
        </a:xfrm>
        <a:prstGeom prst="roundRect">
          <a:avLst/>
        </a:prstGeom>
        <a:solidFill>
          <a:schemeClr val="tx2">
            <a:lumMod val="40000"/>
            <a:lumOff val="60000"/>
            <a:alpha val="90000"/>
          </a:schemeClr>
        </a:solidFill>
        <a:ln w="9525" cap="flat" cmpd="sng" algn="ctr">
          <a:solidFill>
            <a:schemeClr val="accent1">
              <a:alpha val="90000"/>
              <a:hueOff val="0"/>
              <a:satOff val="0"/>
              <a:lumOff val="0"/>
              <a:alphaOff val="-30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 Define Your Values</a:t>
          </a:r>
          <a:endParaRPr lang="en-US" sz="2400" kern="1200" dirty="0"/>
        </a:p>
      </dsp:txBody>
      <dsp:txXfrm>
        <a:off x="2927481" y="3598085"/>
        <a:ext cx="3884068" cy="682114"/>
      </dsp:txXfrm>
    </dsp:sp>
    <dsp:sp modelId="{89BA64BD-A230-46C4-BD88-92CA9623609D}">
      <dsp:nvSpPr>
        <dsp:cNvPr id="0" name=""/>
        <dsp:cNvSpPr/>
      </dsp:nvSpPr>
      <dsp:spPr>
        <a:xfrm>
          <a:off x="2890580" y="4521304"/>
          <a:ext cx="3957870" cy="755916"/>
        </a:xfrm>
        <a:prstGeom prst="roundRect">
          <a:avLst/>
        </a:prstGeom>
        <a:solidFill>
          <a:schemeClr val="tx2">
            <a:lumMod val="40000"/>
            <a:lumOff val="60000"/>
            <a:alpha val="90000"/>
          </a:schemeClr>
        </a:solidFill>
        <a:ln w="9525" cap="flat" cmpd="sng" algn="ctr">
          <a:solidFill>
            <a:schemeClr val="accent1">
              <a:alpha val="90000"/>
              <a:hueOff val="0"/>
              <a:satOff val="0"/>
              <a:lumOff val="0"/>
              <a:alphaOff val="-40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100000"/>
            </a:lnSpc>
            <a:spcBef>
              <a:spcPct val="0"/>
            </a:spcBef>
            <a:spcAft>
              <a:spcPts val="0"/>
            </a:spcAft>
          </a:pPr>
          <a:r>
            <a:rPr lang="en-US" sz="2400" kern="1200" dirty="0" smtClean="0"/>
            <a:t>1. Debate Your Mission </a:t>
          </a:r>
          <a:endParaRPr lang="en-US" sz="2400" kern="1200" dirty="0"/>
        </a:p>
      </dsp:txBody>
      <dsp:txXfrm>
        <a:off x="2927481" y="4558205"/>
        <a:ext cx="3884068" cy="6821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595178-8846-4B64-A1F6-4D1C94DD4BF7}">
      <dsp:nvSpPr>
        <dsp:cNvPr id="0" name=""/>
        <dsp:cNvSpPr/>
      </dsp:nvSpPr>
      <dsp:spPr>
        <a:xfrm>
          <a:off x="2907762" y="2333100"/>
          <a:ext cx="2906045" cy="257520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Engagement</a:t>
          </a:r>
          <a:endParaRPr lang="en-US" sz="2400" kern="1200" dirty="0"/>
        </a:p>
      </dsp:txBody>
      <dsp:txXfrm>
        <a:off x="3333342" y="2710230"/>
        <a:ext cx="2054885" cy="1820942"/>
      </dsp:txXfrm>
    </dsp:sp>
    <dsp:sp modelId="{8324E32B-3359-456A-92B8-57817222F217}">
      <dsp:nvSpPr>
        <dsp:cNvPr id="0" name=""/>
        <dsp:cNvSpPr/>
      </dsp:nvSpPr>
      <dsp:spPr>
        <a:xfrm rot="9529181">
          <a:off x="925198" y="4397425"/>
          <a:ext cx="2062013" cy="3100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035C4D-053F-4EFF-972F-67E1A9532458}">
      <dsp:nvSpPr>
        <dsp:cNvPr id="0" name=""/>
        <dsp:cNvSpPr/>
      </dsp:nvSpPr>
      <dsp:spPr>
        <a:xfrm>
          <a:off x="80447" y="4604892"/>
          <a:ext cx="1828796" cy="6400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Time Required</a:t>
          </a:r>
          <a:endParaRPr lang="en-US" sz="1800" kern="1200" dirty="0"/>
        </a:p>
      </dsp:txBody>
      <dsp:txXfrm>
        <a:off x="99194" y="4623639"/>
        <a:ext cx="1791302" cy="602588"/>
      </dsp:txXfrm>
    </dsp:sp>
    <dsp:sp modelId="{C9BA7449-BBD6-41BF-B753-B9753660A513}">
      <dsp:nvSpPr>
        <dsp:cNvPr id="0" name=""/>
        <dsp:cNvSpPr/>
      </dsp:nvSpPr>
      <dsp:spPr>
        <a:xfrm rot="10283346">
          <a:off x="984410" y="3837051"/>
          <a:ext cx="1848176" cy="3100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69120B7-7DDF-4509-BAB1-81254E7C05EA}">
      <dsp:nvSpPr>
        <dsp:cNvPr id="0" name=""/>
        <dsp:cNvSpPr/>
      </dsp:nvSpPr>
      <dsp:spPr>
        <a:xfrm>
          <a:off x="80428" y="3810369"/>
          <a:ext cx="1828796" cy="6400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Size of Board</a:t>
          </a:r>
          <a:endParaRPr lang="en-US" sz="1800" kern="1200" dirty="0"/>
        </a:p>
      </dsp:txBody>
      <dsp:txXfrm>
        <a:off x="99175" y="3829116"/>
        <a:ext cx="1791302" cy="602588"/>
      </dsp:txXfrm>
    </dsp:sp>
    <dsp:sp modelId="{4F3C5CAD-1CBF-4D99-BFF6-34A4DC01C546}">
      <dsp:nvSpPr>
        <dsp:cNvPr id="0" name=""/>
        <dsp:cNvSpPr/>
      </dsp:nvSpPr>
      <dsp:spPr>
        <a:xfrm rot="11061940">
          <a:off x="994773" y="3278034"/>
          <a:ext cx="1815620" cy="3100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3AE03D2-FB16-4947-945E-8A4E4D0D9225}">
      <dsp:nvSpPr>
        <dsp:cNvPr id="0" name=""/>
        <dsp:cNvSpPr/>
      </dsp:nvSpPr>
      <dsp:spPr>
        <a:xfrm>
          <a:off x="83009" y="3043889"/>
          <a:ext cx="1828796" cy="6400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Board Diversity</a:t>
          </a:r>
          <a:endParaRPr lang="en-US" sz="1800" kern="1200" dirty="0"/>
        </a:p>
      </dsp:txBody>
      <dsp:txXfrm>
        <a:off x="101756" y="3062636"/>
        <a:ext cx="1791302" cy="602588"/>
      </dsp:txXfrm>
    </dsp:sp>
    <dsp:sp modelId="{D2CBB1CC-0A5A-49F4-BB2F-339ABC19BF4C}">
      <dsp:nvSpPr>
        <dsp:cNvPr id="0" name=""/>
        <dsp:cNvSpPr/>
      </dsp:nvSpPr>
      <dsp:spPr>
        <a:xfrm rot="11814634">
          <a:off x="951683" y="2728362"/>
          <a:ext cx="1967688" cy="3100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06B74AD-D722-41E1-9689-834CBCBC470F}">
      <dsp:nvSpPr>
        <dsp:cNvPr id="0" name=""/>
        <dsp:cNvSpPr/>
      </dsp:nvSpPr>
      <dsp:spPr>
        <a:xfrm>
          <a:off x="79826" y="2277142"/>
          <a:ext cx="1828796" cy="6400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Term Limits</a:t>
          </a:r>
          <a:endParaRPr lang="en-US" sz="1800" kern="1200" dirty="0"/>
        </a:p>
      </dsp:txBody>
      <dsp:txXfrm>
        <a:off x="98573" y="2295889"/>
        <a:ext cx="1791302" cy="602588"/>
      </dsp:txXfrm>
    </dsp:sp>
    <dsp:sp modelId="{90A85897-200A-4F57-9BBA-0BBBE2F909B1}">
      <dsp:nvSpPr>
        <dsp:cNvPr id="0" name=""/>
        <dsp:cNvSpPr/>
      </dsp:nvSpPr>
      <dsp:spPr>
        <a:xfrm rot="12796919">
          <a:off x="1460156" y="2150088"/>
          <a:ext cx="1792852" cy="3100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82B21FA-108A-41D2-A36F-6014609F4B3B}">
      <dsp:nvSpPr>
        <dsp:cNvPr id="0" name=""/>
        <dsp:cNvSpPr/>
      </dsp:nvSpPr>
      <dsp:spPr>
        <a:xfrm>
          <a:off x="692790" y="1493124"/>
          <a:ext cx="1828796" cy="6400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Recruiting/ Orientation</a:t>
          </a:r>
          <a:endParaRPr lang="en-US" sz="1800" kern="1200" dirty="0"/>
        </a:p>
      </dsp:txBody>
      <dsp:txXfrm>
        <a:off x="711537" y="1511871"/>
        <a:ext cx="1791302" cy="602588"/>
      </dsp:txXfrm>
    </dsp:sp>
    <dsp:sp modelId="{31DB5762-9262-49DC-87B3-EA1F2220EF53}">
      <dsp:nvSpPr>
        <dsp:cNvPr id="0" name=""/>
        <dsp:cNvSpPr/>
      </dsp:nvSpPr>
      <dsp:spPr>
        <a:xfrm rot="13888869">
          <a:off x="1940338" y="1597912"/>
          <a:ext cx="1867474" cy="3100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218063-057E-4AA0-AE5E-4EF4B8086BDA}">
      <dsp:nvSpPr>
        <dsp:cNvPr id="0" name=""/>
        <dsp:cNvSpPr/>
      </dsp:nvSpPr>
      <dsp:spPr>
        <a:xfrm>
          <a:off x="1378171" y="702313"/>
          <a:ext cx="1828796" cy="6400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Meeting Structure</a:t>
          </a:r>
          <a:endParaRPr lang="en-US" sz="1800" kern="1200" dirty="0"/>
        </a:p>
      </dsp:txBody>
      <dsp:txXfrm>
        <a:off x="1396918" y="721060"/>
        <a:ext cx="1791302" cy="602588"/>
      </dsp:txXfrm>
    </dsp:sp>
    <dsp:sp modelId="{B349599B-2C08-4E7C-8F0C-C4A8EBB5BA36}">
      <dsp:nvSpPr>
        <dsp:cNvPr id="0" name=""/>
        <dsp:cNvSpPr/>
      </dsp:nvSpPr>
      <dsp:spPr>
        <a:xfrm rot="16198993">
          <a:off x="3430534" y="1140327"/>
          <a:ext cx="1859137" cy="3100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F38DE0E-9D3D-4869-A46D-ED1994EC3DCF}">
      <dsp:nvSpPr>
        <dsp:cNvPr id="0" name=""/>
        <dsp:cNvSpPr/>
      </dsp:nvSpPr>
      <dsp:spPr>
        <a:xfrm>
          <a:off x="3216831" y="0"/>
          <a:ext cx="2285999" cy="7315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n-US" sz="2500" kern="1200" dirty="0" smtClean="0"/>
            <a:t>Board Leadership</a:t>
          </a:r>
          <a:endParaRPr lang="en-US" sz="2500" kern="1200" dirty="0"/>
        </a:p>
      </dsp:txBody>
      <dsp:txXfrm>
        <a:off x="3238256" y="21425"/>
        <a:ext cx="2243149" cy="688668"/>
      </dsp:txXfrm>
    </dsp:sp>
    <dsp:sp modelId="{584227D8-6F9E-4908-BEC6-FFC9DA2B323F}">
      <dsp:nvSpPr>
        <dsp:cNvPr id="0" name=""/>
        <dsp:cNvSpPr/>
      </dsp:nvSpPr>
      <dsp:spPr>
        <a:xfrm rot="18519162">
          <a:off x="4919273" y="1603797"/>
          <a:ext cx="1861310" cy="3100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E0C53F0-B4BD-41F1-BE6D-A7CEFED0033A}">
      <dsp:nvSpPr>
        <dsp:cNvPr id="0" name=""/>
        <dsp:cNvSpPr/>
      </dsp:nvSpPr>
      <dsp:spPr>
        <a:xfrm>
          <a:off x="5516816" y="711965"/>
          <a:ext cx="1828796" cy="6400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Clarity on Mission /Vision</a:t>
          </a:r>
          <a:endParaRPr lang="en-US" sz="1800" kern="1200" dirty="0"/>
        </a:p>
      </dsp:txBody>
      <dsp:txXfrm>
        <a:off x="5535563" y="730712"/>
        <a:ext cx="1791302" cy="602588"/>
      </dsp:txXfrm>
    </dsp:sp>
    <dsp:sp modelId="{C58D72BA-9039-4DF9-A0DF-729C327AE0B2}">
      <dsp:nvSpPr>
        <dsp:cNvPr id="0" name=""/>
        <dsp:cNvSpPr/>
      </dsp:nvSpPr>
      <dsp:spPr>
        <a:xfrm rot="19602264">
          <a:off x="5468490" y="2152152"/>
          <a:ext cx="1784631" cy="3100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D16A411-A223-4495-B102-82C8B8C88CB2}">
      <dsp:nvSpPr>
        <dsp:cNvPr id="0" name=""/>
        <dsp:cNvSpPr/>
      </dsp:nvSpPr>
      <dsp:spPr>
        <a:xfrm>
          <a:off x="6192249" y="1497268"/>
          <a:ext cx="1828796" cy="6400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Sense of Shared Values</a:t>
          </a:r>
          <a:endParaRPr lang="en-US" sz="1800" kern="1200" dirty="0"/>
        </a:p>
      </dsp:txBody>
      <dsp:txXfrm>
        <a:off x="6210996" y="1516015"/>
        <a:ext cx="1791302" cy="602588"/>
      </dsp:txXfrm>
    </dsp:sp>
    <dsp:sp modelId="{B06C011F-51FD-4E80-A2E1-4C61DBA7C797}">
      <dsp:nvSpPr>
        <dsp:cNvPr id="0" name=""/>
        <dsp:cNvSpPr/>
      </dsp:nvSpPr>
      <dsp:spPr>
        <a:xfrm rot="20584635">
          <a:off x="5801941" y="2728228"/>
          <a:ext cx="1965382" cy="3100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FCF6E4C-E7B8-441A-8305-C5C5B7829BF1}">
      <dsp:nvSpPr>
        <dsp:cNvPr id="0" name=""/>
        <dsp:cNvSpPr/>
      </dsp:nvSpPr>
      <dsp:spPr>
        <a:xfrm>
          <a:off x="6810373" y="2277143"/>
          <a:ext cx="1828796" cy="6400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Clarity on Role</a:t>
          </a:r>
          <a:endParaRPr lang="en-US" sz="1800" kern="1200" dirty="0"/>
        </a:p>
      </dsp:txBody>
      <dsp:txXfrm>
        <a:off x="6829120" y="2295890"/>
        <a:ext cx="1791302" cy="602588"/>
      </dsp:txXfrm>
    </dsp:sp>
    <dsp:sp modelId="{86B72017-6EFE-4903-8AF1-4889989285C0}">
      <dsp:nvSpPr>
        <dsp:cNvPr id="0" name=""/>
        <dsp:cNvSpPr/>
      </dsp:nvSpPr>
      <dsp:spPr>
        <a:xfrm rot="21338243">
          <a:off x="5910921" y="3278365"/>
          <a:ext cx="1810916" cy="3100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34AE408-7426-4F79-A969-B4CF8F5B947D}">
      <dsp:nvSpPr>
        <dsp:cNvPr id="0" name=""/>
        <dsp:cNvSpPr/>
      </dsp:nvSpPr>
      <dsp:spPr>
        <a:xfrm>
          <a:off x="6804816" y="3044448"/>
          <a:ext cx="1828796" cy="6400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Sense of Commitment</a:t>
          </a:r>
          <a:endParaRPr lang="en-US" sz="1800" kern="1200" dirty="0"/>
        </a:p>
      </dsp:txBody>
      <dsp:txXfrm>
        <a:off x="6823563" y="3063195"/>
        <a:ext cx="1791302" cy="602588"/>
      </dsp:txXfrm>
    </dsp:sp>
    <dsp:sp modelId="{93D9EA61-F87F-4D5A-BF80-7E92D3168E2B}">
      <dsp:nvSpPr>
        <dsp:cNvPr id="0" name=""/>
        <dsp:cNvSpPr/>
      </dsp:nvSpPr>
      <dsp:spPr>
        <a:xfrm rot="528440">
          <a:off x="5887220" y="3844969"/>
          <a:ext cx="1842835" cy="3100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F273AE-06A8-478D-A1F9-07A5C566FA86}">
      <dsp:nvSpPr>
        <dsp:cNvPr id="0" name=""/>
        <dsp:cNvSpPr/>
      </dsp:nvSpPr>
      <dsp:spPr>
        <a:xfrm>
          <a:off x="6804792" y="3821010"/>
          <a:ext cx="1828796" cy="6400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Public Recognition</a:t>
          </a:r>
          <a:endParaRPr lang="en-US" sz="1800" kern="1200" dirty="0"/>
        </a:p>
      </dsp:txBody>
      <dsp:txXfrm>
        <a:off x="6823539" y="3839757"/>
        <a:ext cx="1791302" cy="602588"/>
      </dsp:txXfrm>
    </dsp:sp>
    <dsp:sp modelId="{E7568FE5-65BC-4751-8C70-D17555335ED4}">
      <dsp:nvSpPr>
        <dsp:cNvPr id="0" name=""/>
        <dsp:cNvSpPr/>
      </dsp:nvSpPr>
      <dsp:spPr>
        <a:xfrm rot="1268048">
          <a:off x="5735021" y="4393755"/>
          <a:ext cx="2053227" cy="3100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A6AD7C1-68C6-421D-B497-0BDC7FF335A1}">
      <dsp:nvSpPr>
        <dsp:cNvPr id="0" name=""/>
        <dsp:cNvSpPr/>
      </dsp:nvSpPr>
      <dsp:spPr>
        <a:xfrm>
          <a:off x="6804800" y="4598863"/>
          <a:ext cx="1828796" cy="6400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Networking Opportunities</a:t>
          </a:r>
          <a:endParaRPr lang="en-US" sz="1800" kern="1200" dirty="0"/>
        </a:p>
      </dsp:txBody>
      <dsp:txXfrm>
        <a:off x="6823547" y="4617610"/>
        <a:ext cx="1791302" cy="602588"/>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93" name="Rectangle 9"/>
          <p:cNvSpPr>
            <a:spLocks noChangeArrowheads="1"/>
          </p:cNvSpPr>
          <p:nvPr/>
        </p:nvSpPr>
        <p:spPr bwMode="auto">
          <a:xfrm>
            <a:off x="14446" y="8933060"/>
            <a:ext cx="3038160" cy="315322"/>
          </a:xfrm>
          <a:prstGeom prst="rect">
            <a:avLst/>
          </a:prstGeom>
          <a:noFill/>
          <a:ln w="9525">
            <a:noFill/>
            <a:miter lim="800000"/>
            <a:headEnd/>
            <a:tailEnd/>
          </a:ln>
        </p:spPr>
        <p:txBody>
          <a:bodyPr lIns="92270" tIns="46136" rIns="92270" bIns="46136" anchor="b"/>
          <a:lstStyle/>
          <a:p>
            <a:pPr algn="l">
              <a:lnSpc>
                <a:spcPct val="100000"/>
              </a:lnSpc>
              <a:defRPr/>
            </a:pPr>
            <a:fld id="{61C006F9-B977-420F-BE14-16A32896FF84}" type="slidenum">
              <a:rPr lang="en-US" sz="900" b="0">
                <a:solidFill>
                  <a:schemeClr val="bg1"/>
                </a:solidFill>
                <a:latin typeface="Arial" pitchFamily="34" charset="0"/>
              </a:rPr>
              <a:pPr algn="l">
                <a:lnSpc>
                  <a:spcPct val="100000"/>
                </a:lnSpc>
                <a:defRPr/>
              </a:pPr>
              <a:t>‹#›</a:t>
            </a:fld>
            <a:endParaRPr lang="en-US" sz="900" b="0" dirty="0">
              <a:solidFill>
                <a:schemeClr val="bg1"/>
              </a:solidFill>
              <a:latin typeface="Arial" pitchFamily="34" charset="0"/>
            </a:endParaRPr>
          </a:p>
        </p:txBody>
      </p:sp>
      <p:sp>
        <p:nvSpPr>
          <p:cNvPr id="93196" name="Rectangle 12"/>
          <p:cNvSpPr>
            <a:spLocks noChangeArrowheads="1"/>
          </p:cNvSpPr>
          <p:nvPr/>
        </p:nvSpPr>
        <p:spPr bwMode="auto">
          <a:xfrm>
            <a:off x="3505201" y="8933060"/>
            <a:ext cx="3038161" cy="315322"/>
          </a:xfrm>
          <a:prstGeom prst="rect">
            <a:avLst/>
          </a:prstGeom>
          <a:noFill/>
          <a:ln w="9525">
            <a:noFill/>
            <a:miter lim="800000"/>
            <a:headEnd/>
            <a:tailEnd/>
          </a:ln>
        </p:spPr>
        <p:txBody>
          <a:bodyPr lIns="92270" tIns="46136" rIns="92270" bIns="46136" anchor="b"/>
          <a:lstStyle/>
          <a:p>
            <a:pPr algn="r">
              <a:lnSpc>
                <a:spcPct val="100000"/>
              </a:lnSpc>
              <a:defRPr/>
            </a:pPr>
            <a:fld id="{5C2C0BBB-CC4C-4F24-9E9B-AD5774BC0B39}" type="slidenum">
              <a:rPr lang="en-US" sz="900" b="0">
                <a:solidFill>
                  <a:schemeClr val="tx1"/>
                </a:solidFill>
                <a:latin typeface="Arial" pitchFamily="34" charset="0"/>
              </a:rPr>
              <a:pPr algn="r">
                <a:lnSpc>
                  <a:spcPct val="100000"/>
                </a:lnSpc>
                <a:defRPr/>
              </a:pPr>
              <a:t>‹#›</a:t>
            </a:fld>
            <a:endParaRPr lang="en-US" sz="900" b="0" dirty="0">
              <a:solidFill>
                <a:schemeClr val="tx1"/>
              </a:solidFill>
              <a:latin typeface="Arial" pitchFamily="34" charset="0"/>
            </a:endParaRPr>
          </a:p>
        </p:txBody>
      </p:sp>
      <p:pic>
        <p:nvPicPr>
          <p:cNvPr id="33796" name="Picture 10" descr="WF_goldRGB_2009"/>
          <p:cNvPicPr>
            <a:picLocks noChangeAspect="1" noChangeArrowheads="1"/>
          </p:cNvPicPr>
          <p:nvPr/>
        </p:nvPicPr>
        <p:blipFill>
          <a:blip r:embed="rId2"/>
          <a:srcRect/>
          <a:stretch>
            <a:fillRect/>
          </a:stretch>
        </p:blipFill>
        <p:spPr bwMode="auto">
          <a:xfrm>
            <a:off x="5933484" y="0"/>
            <a:ext cx="572965" cy="571422"/>
          </a:xfrm>
          <a:prstGeom prst="rect">
            <a:avLst/>
          </a:prstGeom>
          <a:noFill/>
          <a:ln w="9525">
            <a:noFill/>
            <a:miter lim="800000"/>
            <a:headEnd/>
            <a:tailEnd/>
          </a:ln>
        </p:spPr>
      </p:pic>
    </p:spTree>
    <p:extLst>
      <p:ext uri="{BB962C8B-B14F-4D97-AF65-F5344CB8AC3E}">
        <p14:creationId xmlns:p14="http://schemas.microsoft.com/office/powerpoint/2010/main" val="3942538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4"/>
          <p:cNvSpPr>
            <a:spLocks noGrp="1" noRot="1" noChangeAspect="1" noChangeArrowheads="1" noTextEdit="1"/>
          </p:cNvSpPr>
          <p:nvPr>
            <p:ph type="sldImg" idx="2"/>
          </p:nvPr>
        </p:nvSpPr>
        <p:spPr bwMode="auto">
          <a:xfrm>
            <a:off x="1181100" y="835025"/>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1362" y="4468931"/>
            <a:ext cx="5607678" cy="4184020"/>
          </a:xfrm>
          <a:prstGeom prst="rect">
            <a:avLst/>
          </a:prstGeom>
          <a:noFill/>
          <a:ln w="9525">
            <a:noFill/>
            <a:miter lim="800000"/>
            <a:headEnd/>
            <a:tailEnd/>
          </a:ln>
        </p:spPr>
        <p:txBody>
          <a:bodyPr vert="horz" wrap="square" lIns="92270" tIns="46136" rIns="92270" bIns="4613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5" name="Rectangle 11"/>
          <p:cNvSpPr>
            <a:spLocks noChangeArrowheads="1"/>
          </p:cNvSpPr>
          <p:nvPr/>
        </p:nvSpPr>
        <p:spPr bwMode="auto">
          <a:xfrm>
            <a:off x="3505201" y="8875438"/>
            <a:ext cx="3038161" cy="315322"/>
          </a:xfrm>
          <a:prstGeom prst="rect">
            <a:avLst/>
          </a:prstGeom>
          <a:noFill/>
          <a:ln w="9525">
            <a:noFill/>
            <a:miter lim="800000"/>
            <a:headEnd/>
            <a:tailEnd/>
          </a:ln>
        </p:spPr>
        <p:txBody>
          <a:bodyPr lIns="92270" tIns="46136" rIns="92270" bIns="46136" anchor="b"/>
          <a:lstStyle/>
          <a:p>
            <a:pPr algn="r">
              <a:lnSpc>
                <a:spcPct val="100000"/>
              </a:lnSpc>
              <a:defRPr/>
            </a:pPr>
            <a:fld id="{BF4103A5-CF0E-4E5E-9266-09CD95101DC5}" type="slidenum">
              <a:rPr lang="en-US" sz="900" b="0">
                <a:solidFill>
                  <a:schemeClr val="tx1"/>
                </a:solidFill>
                <a:latin typeface="Arial" pitchFamily="34" charset="0"/>
              </a:rPr>
              <a:pPr algn="r">
                <a:lnSpc>
                  <a:spcPct val="100000"/>
                </a:lnSpc>
                <a:defRPr/>
              </a:pPr>
              <a:t>‹#›</a:t>
            </a:fld>
            <a:endParaRPr lang="en-US" sz="900" b="0" dirty="0">
              <a:solidFill>
                <a:schemeClr val="tx1"/>
              </a:solidFill>
              <a:latin typeface="Arial" pitchFamily="34" charset="0"/>
            </a:endParaRPr>
          </a:p>
        </p:txBody>
      </p:sp>
    </p:spTree>
    <p:extLst>
      <p:ext uri="{BB962C8B-B14F-4D97-AF65-F5344CB8AC3E}">
        <p14:creationId xmlns:p14="http://schemas.microsoft.com/office/powerpoint/2010/main" val="3673451726"/>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0"/>
      </a:spcBef>
      <a:spcAft>
        <a:spcPct val="20000"/>
      </a:spcAft>
      <a:defRPr sz="800" kern="1200">
        <a:solidFill>
          <a:schemeClr val="tx1"/>
        </a:solidFill>
        <a:latin typeface="Verdana" pitchFamily="34" charset="0"/>
        <a:ea typeface="ＭＳ Ｐゴシック" charset="-128"/>
        <a:cs typeface="ＭＳ Ｐゴシック" charset="-128"/>
      </a:defRPr>
    </a:lvl1pPr>
    <a:lvl2pPr marL="114300" algn="l" rtl="0" eaLnBrk="0" fontAlgn="base" hangingPunct="0">
      <a:lnSpc>
        <a:spcPct val="90000"/>
      </a:lnSpc>
      <a:spcBef>
        <a:spcPct val="0"/>
      </a:spcBef>
      <a:spcAft>
        <a:spcPct val="20000"/>
      </a:spcAft>
      <a:defRPr sz="800" kern="1200">
        <a:solidFill>
          <a:schemeClr val="tx1"/>
        </a:solidFill>
        <a:latin typeface="Verdana" pitchFamily="34" charset="0"/>
        <a:ea typeface="ＭＳ Ｐゴシック" charset="-128"/>
        <a:cs typeface="ＭＳ Ｐゴシック"/>
      </a:defRPr>
    </a:lvl2pPr>
    <a:lvl3pPr marL="228600" algn="l" rtl="0" eaLnBrk="0" fontAlgn="base" hangingPunct="0">
      <a:lnSpc>
        <a:spcPct val="90000"/>
      </a:lnSpc>
      <a:spcBef>
        <a:spcPct val="0"/>
      </a:spcBef>
      <a:spcAft>
        <a:spcPct val="20000"/>
      </a:spcAft>
      <a:defRPr sz="800" kern="1200">
        <a:solidFill>
          <a:schemeClr val="tx1"/>
        </a:solidFill>
        <a:latin typeface="Verdana" pitchFamily="34" charset="0"/>
        <a:ea typeface="ＭＳ Ｐゴシック" charset="-128"/>
        <a:cs typeface="ＭＳ Ｐゴシック"/>
      </a:defRPr>
    </a:lvl3pPr>
    <a:lvl4pPr marL="342900" algn="l" rtl="0" eaLnBrk="0" fontAlgn="base" hangingPunct="0">
      <a:lnSpc>
        <a:spcPct val="90000"/>
      </a:lnSpc>
      <a:spcBef>
        <a:spcPct val="0"/>
      </a:spcBef>
      <a:spcAft>
        <a:spcPct val="20000"/>
      </a:spcAft>
      <a:defRPr sz="800" kern="1200">
        <a:solidFill>
          <a:schemeClr val="tx1"/>
        </a:solidFill>
        <a:latin typeface="Verdana" pitchFamily="34" charset="0"/>
        <a:ea typeface="ＭＳ Ｐゴシック" charset="-128"/>
        <a:cs typeface="ＭＳ Ｐゴシック"/>
      </a:defRPr>
    </a:lvl4pPr>
    <a:lvl5pPr marL="457200" algn="l" rtl="0" eaLnBrk="0" fontAlgn="base" hangingPunct="0">
      <a:lnSpc>
        <a:spcPct val="90000"/>
      </a:lnSpc>
      <a:spcBef>
        <a:spcPct val="0"/>
      </a:spcBef>
      <a:spcAft>
        <a:spcPct val="20000"/>
      </a:spcAft>
      <a:defRPr sz="800" kern="1200">
        <a:solidFill>
          <a:schemeClr val="tx1"/>
        </a:solidFill>
        <a:latin typeface="Verdana" pitchFamily="34" charset="0"/>
        <a:ea typeface="ＭＳ Ｐゴシック"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baseline="0" dirty="0" smtClean="0"/>
              <a:t>Introduction of essential nature of board engagement.</a:t>
            </a:r>
          </a:p>
          <a:p>
            <a:endParaRPr lang="en-US" b="0" baseline="0" dirty="0" smtClean="0"/>
          </a:p>
          <a:p>
            <a:r>
              <a:rPr lang="en-US" b="0" baseline="0" dirty="0" smtClean="0"/>
              <a:t>My background:</a:t>
            </a:r>
          </a:p>
          <a:p>
            <a:pPr marL="171450" indent="-171450">
              <a:buFont typeface="Arial" panose="020B0604020202020204" pitchFamily="34" charset="0"/>
              <a:buChar char="•"/>
            </a:pPr>
            <a:r>
              <a:rPr lang="en-US" b="0" baseline="0" dirty="0" smtClean="0"/>
              <a:t>Experience on many boards; Secretary, Treasurer, Board Chair</a:t>
            </a:r>
          </a:p>
          <a:p>
            <a:pPr marL="171450" indent="-171450">
              <a:buFont typeface="Arial" panose="020B0604020202020204" pitchFamily="34" charset="0"/>
              <a:buChar char="•"/>
            </a:pPr>
            <a:r>
              <a:rPr lang="en-US" b="0" baseline="0" dirty="0" smtClean="0"/>
              <a:t>Experience speaking with many boards, facilitating board meetings</a:t>
            </a:r>
          </a:p>
          <a:p>
            <a:pPr marL="171450" indent="-171450">
              <a:buFont typeface="Arial" panose="020B0604020202020204" pitchFamily="34" charset="0"/>
              <a:buChar char="•"/>
            </a:pPr>
            <a:r>
              <a:rPr lang="en-US" b="0" baseline="0" dirty="0" smtClean="0"/>
              <a:t>Experience with Community First’s Endowment Challenge, with presentations to perhaps 75 boards (we had 40 applicants)</a:t>
            </a:r>
          </a:p>
          <a:p>
            <a:pPr marL="171450" indent="-171450">
              <a:buFont typeface="Arial" panose="020B0604020202020204" pitchFamily="34" charset="0"/>
              <a:buChar char="•"/>
            </a:pPr>
            <a:r>
              <a:rPr lang="en-US" b="0" baseline="0" dirty="0" smtClean="0"/>
              <a:t>Throughout, I’ve seen some really exceptional levels of engagement, and I’ve also seen some very poor levels as well.</a:t>
            </a:r>
          </a:p>
          <a:p>
            <a:pPr marL="171450" indent="-171450">
              <a:buFont typeface="Arial" panose="020B0604020202020204" pitchFamily="34" charset="0"/>
              <a:buChar char="•"/>
            </a:pPr>
            <a:endParaRPr lang="en-US" b="0" baseline="0" dirty="0" smtClean="0"/>
          </a:p>
          <a:p>
            <a:pPr marL="0" indent="0">
              <a:buFont typeface="Arial" panose="020B0604020202020204" pitchFamily="34" charset="0"/>
              <a:buNone/>
            </a:pPr>
            <a:r>
              <a:rPr lang="en-US" b="0" baseline="0" dirty="0" smtClean="0"/>
              <a:t>I was speaking to an audience about planned giving, and one of the audience expressed her concern that because her board wasn’t very engaged, she wasn’t expecting much from them in terms of support for her planned giving efforts. Others in the audience agreed that without engagement, ANY board in-service educational efforts would be falling on deaf ears. This just highlights the importance of strong engagement.</a:t>
            </a:r>
          </a:p>
          <a:p>
            <a:pPr marL="0" indent="0">
              <a:buFont typeface="Arial" panose="020B0604020202020204" pitchFamily="34" charset="0"/>
              <a:buNone/>
            </a:pPr>
            <a:endParaRPr lang="en-US" b="0" baseline="0" dirty="0" smtClean="0"/>
          </a:p>
          <a:p>
            <a:pPr marL="0" indent="0">
              <a:buFont typeface="Arial" panose="020B0604020202020204" pitchFamily="34" charset="0"/>
              <a:buNone/>
            </a:pPr>
            <a:r>
              <a:rPr lang="en-US" b="0" baseline="0" dirty="0" smtClean="0"/>
              <a:t>I’ve heard some people express the opinion that there wasn’t much that they could do about board engagement. I beg to disagree!</a:t>
            </a:r>
          </a:p>
          <a:p>
            <a:pPr marL="0" indent="0">
              <a:buFont typeface="Arial" panose="020B0604020202020204" pitchFamily="34" charset="0"/>
              <a:buNone/>
            </a:pPr>
            <a:endParaRPr lang="en-US" b="0" baseline="0" dirty="0" smtClean="0"/>
          </a:p>
          <a:p>
            <a:pPr marL="0" indent="0">
              <a:buFont typeface="Arial" panose="020B0604020202020204" pitchFamily="34" charset="0"/>
              <a:buNone/>
            </a:pPr>
            <a:r>
              <a:rPr lang="en-US" b="0" baseline="0" dirty="0" smtClean="0"/>
              <a:t>So, what can a staff member do to improve board engagement? </a:t>
            </a:r>
          </a:p>
          <a:p>
            <a:pPr marL="0" indent="0">
              <a:buFont typeface="Arial" panose="020B0604020202020204" pitchFamily="34" charset="0"/>
              <a:buNone/>
            </a:pPr>
            <a:endParaRPr lang="en-US" b="0" baseline="0" dirty="0" smtClean="0"/>
          </a:p>
          <a:p>
            <a:pPr marL="0" indent="0">
              <a:buFont typeface="Arial" panose="020B0604020202020204" pitchFamily="34" charset="0"/>
              <a:buNone/>
            </a:pPr>
            <a:r>
              <a:rPr lang="en-US" b="0" baseline="0" dirty="0" smtClean="0"/>
              <a:t>This presentation will focus on WHAT WORKS to improve engagement.</a:t>
            </a:r>
          </a:p>
          <a:p>
            <a:pPr marL="0" indent="0">
              <a:buFont typeface="Arial" panose="020B0604020202020204" pitchFamily="34" charset="0"/>
              <a:buNone/>
            </a:pPr>
            <a:endParaRPr lang="en-US" b="0" baseline="0" dirty="0" smtClean="0"/>
          </a:p>
          <a:p>
            <a:pPr marL="0" marR="0" indent="0" algn="l" defTabSz="914400" rtl="0" eaLnBrk="0" fontAlgn="base" latinLnBrk="0" hangingPunct="0">
              <a:lnSpc>
                <a:spcPct val="90000"/>
              </a:lnSpc>
              <a:spcBef>
                <a:spcPct val="0"/>
              </a:spcBef>
              <a:spcAft>
                <a:spcPct val="20000"/>
              </a:spcAft>
              <a:buClrTx/>
              <a:buSzTx/>
              <a:buFont typeface="Arial" panose="020B0604020202020204" pitchFamily="34" charset="0"/>
              <a:buNone/>
              <a:tabLst/>
              <a:defRPr/>
            </a:pPr>
            <a:endParaRPr lang="en-US" b="0" dirty="0" smtClean="0"/>
          </a:p>
          <a:p>
            <a:pPr marL="0" marR="0" indent="0" algn="l" defTabSz="914400" rtl="0" eaLnBrk="0" fontAlgn="base" latinLnBrk="0" hangingPunct="0">
              <a:lnSpc>
                <a:spcPct val="90000"/>
              </a:lnSpc>
              <a:spcBef>
                <a:spcPct val="0"/>
              </a:spcBef>
              <a:spcAft>
                <a:spcPct val="20000"/>
              </a:spcAft>
              <a:buClrTx/>
              <a:buSzTx/>
              <a:buFont typeface="Arial" panose="020B0604020202020204" pitchFamily="34" charset="0"/>
              <a:buNone/>
              <a:tabLst/>
              <a:defRPr/>
            </a:pPr>
            <a:r>
              <a:rPr lang="en-US" b="0" dirty="0" smtClean="0"/>
              <a:t>Estimat</a:t>
            </a:r>
            <a:r>
              <a:rPr lang="en-US" b="0" baseline="0" dirty="0" smtClean="0"/>
              <a:t>e of cost of lack of engagement across US, 2004: $250 - $300 Billion annually</a:t>
            </a:r>
          </a:p>
          <a:p>
            <a:pPr marL="0" indent="0">
              <a:buFont typeface="Arial" panose="020B0604020202020204" pitchFamily="34" charset="0"/>
              <a:buNone/>
            </a:pPr>
            <a:endParaRPr lang="en-US" b="0" baseline="0" dirty="0" smtClean="0"/>
          </a:p>
          <a:p>
            <a:pPr marL="171450" indent="-171450">
              <a:buFont typeface="Arial" panose="020B0604020202020204" pitchFamily="34" charset="0"/>
              <a:buChar char="•"/>
            </a:pPr>
            <a:endParaRPr lang="en-US" b="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pPr eaLnBrk="1" hangingPunct="1"/>
            <a:r>
              <a:rPr lang="en-US" dirty="0" smtClean="0"/>
              <a:t>Review…</a:t>
            </a:r>
          </a:p>
          <a:p>
            <a:pPr eaLnBrk="1" hangingPunct="1"/>
            <a:endParaRPr lang="en-US" dirty="0" smtClean="0"/>
          </a:p>
          <a:p>
            <a:pPr eaLnBrk="1" hangingPunct="1"/>
            <a:r>
              <a:rPr lang="en-US" dirty="0" smtClean="0"/>
              <a:t>How many people are familiar</a:t>
            </a:r>
            <a:r>
              <a:rPr lang="en-US" baseline="0" dirty="0" smtClean="0"/>
              <a:t> with the Seven Faces of Philanthropy? (We’ll review them shortly.)</a:t>
            </a:r>
          </a:p>
          <a:p>
            <a:pPr eaLnBrk="1" hangingPunct="1"/>
            <a:endParaRPr lang="en-US" baseline="0" dirty="0" smtClean="0"/>
          </a:p>
          <a:p>
            <a:pPr eaLnBrk="1" hangingPunct="1"/>
            <a:r>
              <a:rPr lang="en-US" baseline="0" dirty="0" smtClean="0"/>
              <a:t>We had identified that some people join boards for reasons connected with personal gain. Hopefully, these folks will only be few and far between…</a:t>
            </a:r>
          </a:p>
          <a:p>
            <a:pPr eaLnBrk="1" hangingPunct="1"/>
            <a:endParaRPr lang="en-US" baseline="0" dirty="0" smtClean="0"/>
          </a:p>
          <a:p>
            <a:pPr eaLnBrk="1" hangingPunct="1"/>
            <a:r>
              <a:rPr lang="en-US" baseline="0" dirty="0" smtClean="0"/>
              <a:t>Anything else?</a:t>
            </a:r>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pPr eaLnBrk="1" hangingPunct="1"/>
            <a:r>
              <a:rPr lang="en-US" dirty="0" smtClean="0"/>
              <a:t>Review the Seven</a:t>
            </a:r>
            <a:r>
              <a:rPr lang="en-US" baseline="0" dirty="0" smtClean="0"/>
              <a:t> Faces.</a:t>
            </a:r>
          </a:p>
          <a:p>
            <a:pPr eaLnBrk="1" hangingPunct="1"/>
            <a:endParaRPr lang="en-US" baseline="0" dirty="0" smtClean="0"/>
          </a:p>
          <a:p>
            <a:pPr eaLnBrk="1" hangingPunct="1"/>
            <a:r>
              <a:rPr lang="en-US" baseline="0" dirty="0" smtClean="0"/>
              <a:t>Maslow’s Hierarchy, inverted.</a:t>
            </a:r>
          </a:p>
          <a:p>
            <a:pPr eaLnBrk="1" hangingPunct="1"/>
            <a:endParaRPr lang="en-US" baseline="0" dirty="0" smtClean="0"/>
          </a:p>
          <a:p>
            <a:pPr eaLnBrk="1" hangingPunct="1"/>
            <a:r>
              <a:rPr lang="en-US" baseline="0" dirty="0" smtClean="0"/>
              <a:t>Physiological: breathing, food, water, sex, sleep, homeostasis, excretion</a:t>
            </a:r>
          </a:p>
          <a:p>
            <a:pPr eaLnBrk="1" hangingPunct="1"/>
            <a:r>
              <a:rPr lang="en-US" baseline="0" dirty="0" smtClean="0"/>
              <a:t>Safety: security of body, employment, resources, morality, family, health, property</a:t>
            </a:r>
          </a:p>
          <a:p>
            <a:pPr eaLnBrk="1" hangingPunct="1"/>
            <a:r>
              <a:rPr lang="en-US" baseline="0" dirty="0" smtClean="0"/>
              <a:t>Love / Belonging: friendship, family, etc.</a:t>
            </a:r>
          </a:p>
          <a:p>
            <a:pPr eaLnBrk="1" hangingPunct="1"/>
            <a:r>
              <a:rPr lang="en-US" baseline="0" dirty="0" smtClean="0"/>
              <a:t>Self Esteem: self-esteem, confidence, achievement, respect of others, respect by others</a:t>
            </a:r>
          </a:p>
          <a:p>
            <a:pPr eaLnBrk="1" hangingPunct="1"/>
            <a:r>
              <a:rPr lang="en-US" baseline="0" dirty="0" smtClean="0"/>
              <a:t>Self-Actualization:  morality, creativity, spontaneity, problem solving, lack of prejudice, acceptance of facts</a:t>
            </a: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pPr eaLnBrk="1" hangingPunct="1"/>
            <a:r>
              <a:rPr lang="en-US" dirty="0" smtClean="0"/>
              <a:t>I agree</a:t>
            </a:r>
            <a:r>
              <a:rPr lang="en-US" baseline="0" dirty="0" smtClean="0"/>
              <a:t> with pretty much everything on this summary. </a:t>
            </a:r>
          </a:p>
          <a:p>
            <a:pPr eaLnBrk="1" hangingPunct="1"/>
            <a:endParaRPr lang="en-US" baseline="0" dirty="0" smtClean="0"/>
          </a:p>
          <a:p>
            <a:pPr eaLnBrk="1" hangingPunct="1"/>
            <a:r>
              <a:rPr lang="en-US" baseline="0" dirty="0" smtClean="0"/>
              <a:t>However, for “investors,” with the “motivated by personal tax and estate benefits” element, I suppose it could be true for a few people, but I’ve never found anyone who was motivated primarily by tax benefits.</a:t>
            </a: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pPr eaLnBrk="1" hangingPunct="1"/>
            <a:r>
              <a:rPr lang="en-US" dirty="0" smtClean="0"/>
              <a:t>Earlier I asked, “What</a:t>
            </a:r>
            <a:r>
              <a:rPr lang="en-US" baseline="0" dirty="0" smtClean="0"/>
              <a:t> are the benefits of strong engagement.”</a:t>
            </a:r>
          </a:p>
          <a:p>
            <a:pPr eaLnBrk="1" hangingPunct="1"/>
            <a:endParaRPr lang="en-US" baseline="0" dirty="0" smtClean="0"/>
          </a:p>
          <a:p>
            <a:pPr eaLnBrk="1" hangingPunct="1"/>
            <a:r>
              <a:rPr lang="en-US" baseline="0" dirty="0" smtClean="0"/>
              <a:t>This question comes at it from a slightly different angle. Why would someone CHOOSE to be highly engaged? </a:t>
            </a:r>
          </a:p>
          <a:p>
            <a:pPr eaLnBrk="1" hangingPunct="1"/>
            <a:endParaRPr lang="en-US" baseline="0" dirty="0" smtClean="0"/>
          </a:p>
          <a:p>
            <a:pPr eaLnBrk="1" hangingPunct="1"/>
            <a:r>
              <a:rPr lang="en-US" baseline="0" dirty="0" smtClean="0"/>
              <a:t>If we have some board members are not engaged, and others are, what would motivate someone to become engaged?</a:t>
            </a:r>
          </a:p>
          <a:p>
            <a:pPr eaLnBrk="1" hangingPunct="1"/>
            <a:endParaRPr lang="en-US" baseline="0" dirty="0" smtClean="0"/>
          </a:p>
          <a:p>
            <a:pPr eaLnBrk="1" hangingPunct="1"/>
            <a:r>
              <a:rPr lang="en-US" baseline="0" dirty="0" smtClean="0"/>
              <a:t>(Again, board members are AFFILIATED, but not everyone is ENGAGED. Why not?)</a:t>
            </a: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pPr eaLnBrk="1" hangingPunct="1"/>
            <a:r>
              <a:rPr lang="en-US" dirty="0" smtClean="0"/>
              <a:t>Review…</a:t>
            </a:r>
          </a:p>
          <a:p>
            <a:pPr eaLnBrk="1" hangingPunct="1"/>
            <a:endParaRPr lang="en-US" dirty="0" smtClean="0"/>
          </a:p>
          <a:p>
            <a:pPr eaLnBrk="1" hangingPunct="1"/>
            <a:r>
              <a:rPr lang="en-US" dirty="0" smtClean="0"/>
              <a:t>WIIFM:</a:t>
            </a:r>
            <a:r>
              <a:rPr lang="en-US" baseline="0" dirty="0" smtClean="0"/>
              <a:t> What’s in it for me?</a:t>
            </a:r>
          </a:p>
          <a:p>
            <a:pPr eaLnBrk="1" hangingPunct="1"/>
            <a:endParaRPr lang="en-US" baseline="0"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pPr eaLnBrk="1" hangingPunct="1"/>
            <a:r>
              <a:rPr lang="en-US" dirty="0" smtClean="0"/>
              <a:t>Something changes. What?</a:t>
            </a:r>
          </a:p>
          <a:p>
            <a:pPr eaLnBrk="1" hangingPunct="1"/>
            <a:endParaRPr lang="en-US" dirty="0" smtClean="0"/>
          </a:p>
          <a:p>
            <a:pPr eaLnBrk="1" hangingPunct="1"/>
            <a:endParaRPr lang="en-US" dirty="0" smtClean="0"/>
          </a:p>
          <a:p>
            <a:pPr eaLnBrk="1" hangingPunct="1"/>
            <a:r>
              <a:rPr lang="en-US" dirty="0" smtClean="0"/>
              <a:t>“How Full</a:t>
            </a:r>
            <a:r>
              <a:rPr lang="en-US" baseline="0" dirty="0" smtClean="0"/>
              <a:t> is Your Bucket,” by Tom Rath and Donald O. Clifton, PhD. 2004</a:t>
            </a:r>
          </a:p>
          <a:p>
            <a:pPr eaLnBrk="1" hangingPunct="1"/>
            <a:r>
              <a:rPr lang="en-US" baseline="0" dirty="0" smtClean="0"/>
              <a:t>The number 1 reason that people leave jobs: they don’t feel appreciated.</a:t>
            </a: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pPr eaLnBrk="1" hangingPunct="1"/>
            <a:r>
              <a:rPr lang="en-US" dirty="0" smtClean="0"/>
              <a:t>Something changes. What?</a:t>
            </a:r>
          </a:p>
          <a:p>
            <a:pPr eaLnBrk="1" hangingPunct="1"/>
            <a:r>
              <a:rPr lang="en-US" dirty="0" smtClean="0"/>
              <a:t>Review…</a:t>
            </a:r>
          </a:p>
          <a:p>
            <a:pPr eaLnBrk="1" hangingPunct="1"/>
            <a:endParaRPr lang="en-US" dirty="0" smtClean="0"/>
          </a:p>
          <a:p>
            <a:pPr eaLnBrk="1" hangingPunct="1"/>
            <a:r>
              <a:rPr lang="en-US" dirty="0" smtClean="0"/>
              <a:t>Note all of</a:t>
            </a:r>
            <a:r>
              <a:rPr lang="en-US" baseline="0" dirty="0" smtClean="0"/>
              <a:t> the “loss of” comments. </a:t>
            </a:r>
          </a:p>
          <a:p>
            <a:pPr eaLnBrk="1" hangingPunct="1"/>
            <a:endParaRPr lang="en-US" baseline="0" dirty="0" smtClean="0"/>
          </a:p>
          <a:p>
            <a:pPr eaLnBrk="1" hangingPunct="1"/>
            <a:r>
              <a:rPr lang="en-US" baseline="0" dirty="0" smtClean="0"/>
              <a:t>And there are a number of things that we can do as staff members, or even board members, to prevent these things from happening.</a:t>
            </a:r>
            <a:endParaRPr lang="en-US" dirty="0" smtClean="0"/>
          </a:p>
          <a:p>
            <a:pPr eaLnBrk="1" hangingPunct="1"/>
            <a:endParaRPr lang="en-US" dirty="0" smtClean="0"/>
          </a:p>
          <a:p>
            <a:pPr eaLnBrk="1" hangingPunct="1"/>
            <a:endParaRPr lang="en-US" dirty="0" smtClean="0"/>
          </a:p>
          <a:p>
            <a:pPr eaLnBrk="1" hangingPunct="1"/>
            <a:r>
              <a:rPr lang="en-US" dirty="0" smtClean="0"/>
              <a:t>“How Full</a:t>
            </a:r>
            <a:r>
              <a:rPr lang="en-US" baseline="0" dirty="0" smtClean="0"/>
              <a:t> is Your Bucket,” by Tom Rath and Donald O. Clifton, PhD. 2004</a:t>
            </a:r>
          </a:p>
          <a:p>
            <a:pPr eaLnBrk="1" hangingPunct="1"/>
            <a:r>
              <a:rPr lang="en-US" baseline="0" dirty="0" smtClean="0"/>
              <a:t>The number 1 reason that people leave jobs: they don’t feel appreciated.</a:t>
            </a:r>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pPr eaLnBrk="1" hangingPunct="1"/>
            <a:r>
              <a:rPr lang="en-US" dirty="0" smtClean="0"/>
              <a:t>OK, I know</a:t>
            </a:r>
            <a:r>
              <a:rPr lang="en-US" baseline="0" dirty="0" smtClean="0"/>
              <a:t> that “Dysfunction” is a word that we’re all aware of.</a:t>
            </a:r>
          </a:p>
          <a:p>
            <a:pPr eaLnBrk="1" hangingPunct="1"/>
            <a:endParaRPr lang="en-US" baseline="0" dirty="0" smtClean="0"/>
          </a:p>
          <a:p>
            <a:pPr eaLnBrk="1" hangingPunct="1"/>
            <a:r>
              <a:rPr lang="en-US" baseline="0" dirty="0" smtClean="0"/>
              <a:t>I think that ALL boards are somewhere on the continuum of “Completely Dysfunctional” to “Highly Functional,” and most, sadly, are probably closer to the “completely dysfunctional” end of the spectrum.</a:t>
            </a:r>
          </a:p>
          <a:p>
            <a:pPr eaLnBrk="1" hangingPunct="1"/>
            <a:endParaRPr lang="en-US" baseline="0" dirty="0" smtClean="0"/>
          </a:p>
          <a:p>
            <a:pPr eaLnBrk="1" hangingPunct="1"/>
            <a:r>
              <a:rPr lang="en-US" baseline="0" dirty="0" smtClean="0"/>
              <a:t>What causes dysfunction?</a:t>
            </a:r>
          </a:p>
          <a:p>
            <a:pPr eaLnBrk="1" hangingPunct="1"/>
            <a:r>
              <a:rPr lang="en-US" baseline="0" dirty="0" smtClean="0"/>
              <a:t>(Shout your ideas)</a:t>
            </a:r>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r>
              <a:rPr lang="en-US" dirty="0" smtClean="0"/>
              <a:t>Review…</a:t>
            </a:r>
          </a:p>
          <a:p>
            <a:endParaRPr lang="en-US" dirty="0" smtClean="0"/>
          </a:p>
          <a:p>
            <a:r>
              <a:rPr lang="en-US" dirty="0" smtClean="0"/>
              <a:t>Fiduciary</a:t>
            </a:r>
            <a:r>
              <a:rPr lang="en-US" baseline="0" dirty="0" smtClean="0"/>
              <a:t> Duties</a:t>
            </a:r>
          </a:p>
          <a:p>
            <a:endParaRPr lang="en-US" baseline="0" dirty="0" smtClean="0"/>
          </a:p>
          <a:p>
            <a:r>
              <a:rPr lang="en-US" baseline="0" dirty="0" smtClean="0"/>
              <a:t>CARE</a:t>
            </a:r>
          </a:p>
          <a:p>
            <a:pPr marL="171450" indent="-171450">
              <a:buFont typeface="Arial" panose="020B0604020202020204" pitchFamily="34" charset="0"/>
              <a:buChar char="•"/>
            </a:pPr>
            <a:r>
              <a:rPr lang="en-US" baseline="0" dirty="0" smtClean="0"/>
              <a:t>Good faith</a:t>
            </a:r>
          </a:p>
          <a:p>
            <a:pPr marL="171450" indent="-171450">
              <a:buFont typeface="Arial" panose="020B0604020202020204" pitchFamily="34" charset="0"/>
              <a:buChar char="•"/>
            </a:pPr>
            <a:r>
              <a:rPr lang="en-US" baseline="0" dirty="0" smtClean="0"/>
              <a:t>Business Judgment Rule</a:t>
            </a:r>
          </a:p>
          <a:p>
            <a:pPr marL="171450" indent="-171450">
              <a:buFont typeface="Arial" panose="020B0604020202020204" pitchFamily="34" charset="0"/>
              <a:buChar char="•"/>
            </a:pPr>
            <a:r>
              <a:rPr lang="en-US" baseline="0" dirty="0" smtClean="0"/>
              <a:t>Pay attention</a:t>
            </a:r>
          </a:p>
          <a:p>
            <a:endParaRPr lang="en-US" baseline="0" dirty="0" smtClean="0"/>
          </a:p>
          <a:p>
            <a:r>
              <a:rPr lang="en-US" baseline="0" dirty="0" smtClean="0"/>
              <a:t>LOYALTY</a:t>
            </a:r>
          </a:p>
          <a:p>
            <a:pPr marL="171450" indent="-171450">
              <a:buFont typeface="Arial" panose="020B0604020202020204" pitchFamily="34" charset="0"/>
              <a:buChar char="•"/>
            </a:pPr>
            <a:r>
              <a:rPr lang="en-US" baseline="0" dirty="0" smtClean="0"/>
              <a:t>No harm</a:t>
            </a:r>
          </a:p>
          <a:p>
            <a:pPr marL="171450" indent="-171450">
              <a:buFont typeface="Arial" panose="020B0604020202020204" pitchFamily="34" charset="0"/>
              <a:buChar char="•"/>
            </a:pPr>
            <a:r>
              <a:rPr lang="en-US" baseline="0" dirty="0" smtClean="0"/>
              <a:t>No personal benefit</a:t>
            </a:r>
          </a:p>
          <a:p>
            <a:pPr marL="171450" indent="-171450">
              <a:buFont typeface="Arial" panose="020B0604020202020204" pitchFamily="34" charset="0"/>
              <a:buChar char="•"/>
            </a:pPr>
            <a:r>
              <a:rPr lang="en-US" baseline="0" dirty="0" smtClean="0"/>
              <a:t>Place the interests of the organization first</a:t>
            </a:r>
          </a:p>
          <a:p>
            <a:pPr marL="0" indent="0">
              <a:buFont typeface="Arial" panose="020B0604020202020204" pitchFamily="34" charset="0"/>
              <a:buNone/>
            </a:pPr>
            <a:endParaRPr lang="en-US" baseline="0" dirty="0" smtClean="0"/>
          </a:p>
          <a:p>
            <a:r>
              <a:rPr lang="en-US" baseline="0" dirty="0" smtClean="0"/>
              <a:t>OBEDIENCE</a:t>
            </a:r>
          </a:p>
          <a:p>
            <a:pPr marL="171450" indent="-171450">
              <a:buFont typeface="Arial" panose="020B0604020202020204" pitchFamily="34" charset="0"/>
              <a:buChar char="•"/>
            </a:pPr>
            <a:r>
              <a:rPr lang="en-US" baseline="0" dirty="0" smtClean="0"/>
              <a:t>Follow applicable rules</a:t>
            </a:r>
          </a:p>
          <a:p>
            <a:pPr marL="171450" indent="-171450">
              <a:buFont typeface="Arial" panose="020B0604020202020204" pitchFamily="34" charset="0"/>
              <a:buChar char="•"/>
            </a:pPr>
            <a:r>
              <a:rPr lang="en-US" baseline="0" dirty="0" smtClean="0"/>
              <a:t>Carryout nonprofit purpose</a:t>
            </a:r>
          </a:p>
          <a:p>
            <a:pPr marL="171450" indent="-171450">
              <a:buFont typeface="Arial" panose="020B0604020202020204" pitchFamily="34" charset="0"/>
              <a:buChar char="•"/>
            </a:pPr>
            <a:r>
              <a:rPr lang="en-US" baseline="0" dirty="0" smtClean="0"/>
              <a:t>Don’t go beyond scope</a:t>
            </a:r>
          </a:p>
          <a:p>
            <a:pPr eaLnBrk="1" hangingPunct="1"/>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I’ve categorized these INFLUENCES</a:t>
            </a:r>
            <a:r>
              <a:rPr lang="en-US" baseline="0" dirty="0" smtClean="0"/>
              <a:t> as either “STRUCTURAL” or “COMMUNICATION” related, with Board Leadership at the top.</a:t>
            </a:r>
          </a:p>
          <a:p>
            <a:endParaRPr lang="en-US" baseline="0" dirty="0" smtClean="0"/>
          </a:p>
          <a:p>
            <a:r>
              <a:rPr lang="en-US" baseline="0" dirty="0" smtClean="0"/>
              <a:t>Clearly, there are a lot of influences. </a:t>
            </a:r>
          </a:p>
          <a:p>
            <a:endParaRPr lang="en-US" baseline="0" dirty="0" smtClean="0"/>
          </a:p>
          <a:p>
            <a:r>
              <a:rPr lang="en-US" baseline="0" dirty="0" smtClean="0"/>
              <a:t>For example, </a:t>
            </a:r>
            <a:endParaRPr lang="en-US" dirty="0" smtClean="0"/>
          </a:p>
          <a:p>
            <a:endParaRPr lang="en-US" dirty="0" smtClean="0"/>
          </a:p>
          <a:p>
            <a:r>
              <a:rPr lang="en-US" dirty="0" smtClean="0"/>
              <a:t>Time required: frequency of board</a:t>
            </a:r>
            <a:r>
              <a:rPr lang="en-US" baseline="0" dirty="0" smtClean="0"/>
              <a:t> and committee meetings, as well as length of meetings, preparation, and participation in events.</a:t>
            </a:r>
          </a:p>
          <a:p>
            <a:endParaRPr lang="en-US" baseline="0" dirty="0" smtClean="0"/>
          </a:p>
          <a:p>
            <a:r>
              <a:rPr lang="en-US" baseline="0" dirty="0" smtClean="0"/>
              <a:t>If we had more time, we could go over each of these items.</a:t>
            </a:r>
          </a:p>
          <a:p>
            <a:endParaRPr lang="en-US" baseline="0" dirty="0" smtClean="0"/>
          </a:p>
          <a:p>
            <a:r>
              <a:rPr lang="en-US" baseline="0" dirty="0" smtClean="0"/>
              <a:t>This presentation will really focus on four items on the right: Clarity of Vision / Mission, Shared Values, Clarity on Role, Sense of Commitment</a:t>
            </a:r>
          </a:p>
          <a:p>
            <a:endParaRPr lang="en-US" baseline="0" dirty="0" smtClean="0"/>
          </a:p>
          <a:p>
            <a:endParaRPr lang="en-US" dirty="0"/>
          </a:p>
        </p:txBody>
      </p:sp>
    </p:spTree>
    <p:extLst>
      <p:ext uri="{BB962C8B-B14F-4D97-AF65-F5344CB8AC3E}">
        <p14:creationId xmlns:p14="http://schemas.microsoft.com/office/powerpoint/2010/main" val="3485115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pPr marL="174625" indent="-174625" algn="l" eaLnBrk="0" hangingPunct="0">
              <a:spcBef>
                <a:spcPct val="30000"/>
              </a:spcBef>
              <a:spcAft>
                <a:spcPct val="15000"/>
              </a:spcAft>
              <a:buClr>
                <a:schemeClr val="tx2"/>
              </a:buClr>
              <a:buFont typeface="Wingdings" pitchFamily="2" charset="2"/>
              <a:buNone/>
              <a:defRPr/>
            </a:pPr>
            <a:r>
              <a:rPr lang="en-US" dirty="0" smtClean="0"/>
              <a:t>Review quotes.</a:t>
            </a:r>
          </a:p>
          <a:p>
            <a:pPr marL="174625" indent="-174625" algn="l" eaLnBrk="0" hangingPunct="0">
              <a:spcBef>
                <a:spcPct val="30000"/>
              </a:spcBef>
              <a:spcAft>
                <a:spcPct val="15000"/>
              </a:spcAft>
              <a:buClr>
                <a:schemeClr val="tx2"/>
              </a:buClr>
              <a:buFont typeface="Wingdings" pitchFamily="2" charset="2"/>
              <a:buNone/>
              <a:defRPr/>
            </a:pPr>
            <a:endParaRPr lang="en-US" dirty="0" smtClean="0"/>
          </a:p>
          <a:p>
            <a:pPr marL="174625" indent="-174625" algn="l" eaLnBrk="0" hangingPunct="0">
              <a:spcBef>
                <a:spcPct val="30000"/>
              </a:spcBef>
              <a:spcAft>
                <a:spcPct val="15000"/>
              </a:spcAft>
              <a:buClr>
                <a:schemeClr val="tx2"/>
              </a:buClr>
              <a:buFont typeface="Wingdings" pitchFamily="2" charset="2"/>
              <a:buNone/>
              <a:defRPr/>
            </a:pPr>
            <a:r>
              <a:rPr lang="en-US" dirty="0" smtClean="0"/>
              <a:t>1. Fundraising is an</a:t>
            </a:r>
            <a:r>
              <a:rPr lang="en-US" baseline="0" dirty="0" smtClean="0"/>
              <a:t> essential responsibility of board members.</a:t>
            </a:r>
            <a:endParaRPr lang="en-US" dirty="0" smtClean="0"/>
          </a:p>
          <a:p>
            <a:pPr marL="174625" indent="-174625" algn="l" eaLnBrk="0" hangingPunct="0">
              <a:spcBef>
                <a:spcPct val="30000"/>
              </a:spcBef>
              <a:spcAft>
                <a:spcPct val="15000"/>
              </a:spcAft>
              <a:buClr>
                <a:schemeClr val="tx2"/>
              </a:buClr>
              <a:buFont typeface="Wingdings" pitchFamily="2" charset="2"/>
              <a:buNone/>
              <a:defRPr/>
            </a:pPr>
            <a:endParaRPr lang="en-US" dirty="0" smtClean="0"/>
          </a:p>
          <a:p>
            <a:pPr marL="174625" indent="-174625" algn="l" eaLnBrk="0" hangingPunct="0">
              <a:spcBef>
                <a:spcPct val="30000"/>
              </a:spcBef>
              <a:spcAft>
                <a:spcPct val="15000"/>
              </a:spcAft>
              <a:buClr>
                <a:schemeClr val="tx2"/>
              </a:buClr>
              <a:buFont typeface="Wingdings" pitchFamily="2" charset="2"/>
              <a:buNone/>
              <a:defRPr/>
            </a:pPr>
            <a:r>
              <a:rPr lang="en-US" dirty="0" smtClean="0"/>
              <a:t>2. We expect</a:t>
            </a:r>
            <a:r>
              <a:rPr lang="en-US" baseline="0" dirty="0" smtClean="0"/>
              <a:t> a lot from our board members. And we should!</a:t>
            </a:r>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xfrm>
            <a:off x="3970341" y="8829676"/>
            <a:ext cx="3038474" cy="465139"/>
          </a:xfrm>
          <a:prstGeom prst="rect">
            <a:avLst/>
          </a:prstGeom>
          <a:noFill/>
        </p:spPr>
        <p:txBody>
          <a:bodyPr lIns="91420" tIns="45710" rIns="91420" bIns="45710"/>
          <a:lstStyle/>
          <a:p>
            <a:fld id="{17A11B7B-4FBD-4E1A-98E9-A265B4791165}" type="slidenum">
              <a:rPr lang="en-US" smtClean="0"/>
              <a:pPr/>
              <a:t>25</a:t>
            </a:fld>
            <a:endParaRPr lang="en-US" dirty="0" smtClean="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r>
              <a:rPr lang="en-US" dirty="0" smtClean="0"/>
              <a:t>I</a:t>
            </a:r>
            <a:r>
              <a:rPr lang="en-US" baseline="0" dirty="0" smtClean="0"/>
              <a:t> believe that the first step to improving engagement is to involve the board in MISSION DEBATES.</a:t>
            </a:r>
          </a:p>
          <a:p>
            <a:pPr eaLnBrk="1" hangingPunct="1"/>
            <a:endParaRPr lang="en-US" baseline="0" dirty="0" smtClean="0"/>
          </a:p>
          <a:p>
            <a:pPr eaLnBrk="1" hangingPunct="1"/>
            <a:r>
              <a:rPr lang="en-US" baseline="0" dirty="0" smtClean="0"/>
              <a:t>What does this mean? I think that there are a lot of ways to come at this issue, but the reason is that it’s essential to keep board members focusing on the mission. It’s really easy to come to board meetings and get caught up in an issue and lose sight of the mission.</a:t>
            </a:r>
          </a:p>
          <a:p>
            <a:pPr eaLnBrk="1" hangingPunct="1"/>
            <a:endParaRPr lang="en-US" baseline="0" dirty="0" smtClean="0"/>
          </a:p>
          <a:p>
            <a:pPr eaLnBrk="1" hangingPunct="1"/>
            <a:r>
              <a:rPr lang="en-US" baseline="0" dirty="0" smtClean="0"/>
              <a:t>Has anyone heard of the “Five Most Important Questions You’ll Ever Ask about Your Organization” by Peter Drucker?</a:t>
            </a:r>
          </a:p>
          <a:p>
            <a:pPr eaLnBrk="1" hangingPunct="1"/>
            <a:endParaRPr lang="en-US" baseline="0" dirty="0" smtClean="0"/>
          </a:p>
          <a:p>
            <a:pPr eaLnBrk="1" hangingPunct="1"/>
            <a:r>
              <a:rPr lang="en-US" baseline="0" dirty="0" smtClean="0"/>
              <a:t>See the handout at the end of the PDF (hold up handout)</a:t>
            </a:r>
          </a:p>
          <a:p>
            <a:pPr eaLnBrk="1" hangingPunct="1"/>
            <a:endParaRPr lang="en-US" baseline="0" dirty="0" smtClean="0"/>
          </a:p>
          <a:p>
            <a:pPr eaLnBrk="1" hangingPunct="1"/>
            <a:r>
              <a:rPr lang="en-US" baseline="0" dirty="0" smtClean="0"/>
              <a:t>Review…</a:t>
            </a:r>
          </a:p>
          <a:p>
            <a:pPr eaLnBrk="1" hangingPunct="1"/>
            <a:r>
              <a:rPr lang="en-US" baseline="0" dirty="0" smtClean="0"/>
              <a:t>Mission: When was the last time your board revisited your mission? </a:t>
            </a:r>
          </a:p>
          <a:p>
            <a:pPr eaLnBrk="1" hangingPunct="1"/>
            <a:r>
              <a:rPr lang="en-US" baseline="0" dirty="0" smtClean="0"/>
              <a:t>Other questions that are closely connected to mission…</a:t>
            </a:r>
          </a:p>
          <a:p>
            <a:pPr eaLnBrk="1" hangingPunct="1"/>
            <a:r>
              <a:rPr lang="en-US" baseline="0" dirty="0" smtClean="0"/>
              <a:t>Customer? Is our customer the people we’re trying to help, or is it our donors or grantors?</a:t>
            </a:r>
          </a:p>
          <a:p>
            <a:pPr eaLnBrk="1" hangingPunct="1"/>
            <a:r>
              <a:rPr lang="en-US" baseline="0" dirty="0" smtClean="0"/>
              <a:t>…</a:t>
            </a:r>
          </a:p>
          <a:p>
            <a:pPr eaLnBrk="1" hangingPunct="1"/>
            <a:endParaRPr lang="en-US" baseline="0" dirty="0" smtClean="0"/>
          </a:p>
          <a:p>
            <a:pPr eaLnBrk="1" hangingPunct="1"/>
            <a:r>
              <a:rPr lang="en-US" baseline="0" dirty="0" smtClean="0"/>
              <a:t>Also, “What if we disappeared tonight?” (This comes from Tom Ahern.)</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xfrm>
            <a:off x="3970341" y="8829676"/>
            <a:ext cx="3038474" cy="465139"/>
          </a:xfrm>
          <a:prstGeom prst="rect">
            <a:avLst/>
          </a:prstGeom>
          <a:noFill/>
        </p:spPr>
        <p:txBody>
          <a:bodyPr lIns="91420" tIns="45710" rIns="91420" bIns="45710"/>
          <a:lstStyle/>
          <a:p>
            <a:fld id="{17A11B7B-4FBD-4E1A-98E9-A265B4791165}" type="slidenum">
              <a:rPr lang="en-US" smtClean="0"/>
              <a:pPr/>
              <a:t>26</a:t>
            </a:fld>
            <a:endParaRPr lang="en-US" dirty="0" smtClean="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r>
              <a:rPr lang="en-US" dirty="0" smtClean="0"/>
              <a:t>Another way of getting at Mission are these</a:t>
            </a:r>
            <a:r>
              <a:rPr lang="en-US" baseline="0" dirty="0" smtClean="0"/>
              <a:t> four Points of Clarity, by Marcus Buckingham.</a:t>
            </a:r>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xfrm>
            <a:off x="3970341" y="8829676"/>
            <a:ext cx="3038474" cy="465139"/>
          </a:xfrm>
          <a:prstGeom prst="rect">
            <a:avLst/>
          </a:prstGeom>
          <a:noFill/>
        </p:spPr>
        <p:txBody>
          <a:bodyPr lIns="91420" tIns="45710" rIns="91420" bIns="45710"/>
          <a:lstStyle/>
          <a:p>
            <a:fld id="{17A11B7B-4FBD-4E1A-98E9-A265B4791165}" type="slidenum">
              <a:rPr lang="en-US" smtClean="0"/>
              <a:pPr/>
              <a:t>27</a:t>
            </a:fld>
            <a:endParaRPr lang="en-US" dirty="0" smtClean="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xfrm>
            <a:off x="3970338" y="8829675"/>
            <a:ext cx="3038475" cy="465138"/>
          </a:xfrm>
          <a:prstGeom prst="rect">
            <a:avLst/>
          </a:prstGeom>
          <a:noFill/>
        </p:spPr>
        <p:txBody>
          <a:bodyPr/>
          <a:lstStyle/>
          <a:p>
            <a:fld id="{AB529C74-4FA9-4821-88EE-FAC3A9FC9087}" type="slidenum">
              <a:rPr lang="en-US" smtClean="0"/>
              <a:pPr/>
              <a:t>28</a:t>
            </a:fld>
            <a:endParaRPr lang="en-US" dirty="0" smtClean="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r>
              <a:rPr lang="en-US" dirty="0" smtClean="0"/>
              <a:t>Here’s another exercise to debate mission,</a:t>
            </a:r>
            <a:r>
              <a:rPr lang="en-US" baseline="0" dirty="0" smtClean="0"/>
              <a:t> and keep it top of mind…</a:t>
            </a:r>
          </a:p>
          <a:p>
            <a:pPr eaLnBrk="1" hangingPunct="1"/>
            <a:endParaRPr lang="en-US" baseline="0" dirty="0" smtClean="0"/>
          </a:p>
          <a:p>
            <a:pPr eaLnBrk="1" hangingPunct="1"/>
            <a:r>
              <a:rPr lang="en-US" baseline="0" dirty="0" smtClean="0"/>
              <a:t>In these days of limited budgets and resources, and concern about funding, this exercise is a great way to review programs.</a:t>
            </a:r>
          </a:p>
          <a:p>
            <a:pPr eaLnBrk="1" hangingPunct="1"/>
            <a:endParaRPr lang="en-US" baseline="0" dirty="0" smtClean="0"/>
          </a:p>
          <a:p>
            <a:pPr eaLnBrk="1" hangingPunct="1"/>
            <a:r>
              <a:rPr lang="en-US" baseline="0" dirty="0" smtClean="0"/>
              <a:t>Even if we decide that all of our programs should be kept, there are some important side benefits: </a:t>
            </a:r>
          </a:p>
          <a:p>
            <a:pPr marL="171450" indent="-171450" eaLnBrk="1" hangingPunct="1">
              <a:buFont typeface="Arial" panose="020B0604020202020204" pitchFamily="34" charset="0"/>
              <a:buChar char="•"/>
            </a:pPr>
            <a:r>
              <a:rPr lang="en-US" baseline="0" dirty="0" smtClean="0"/>
              <a:t>How do we measure “Contribution to Mission?”</a:t>
            </a:r>
          </a:p>
          <a:p>
            <a:pPr marL="171450" indent="-171450" eaLnBrk="1" hangingPunct="1">
              <a:buFont typeface="Arial" panose="020B0604020202020204" pitchFamily="34" charset="0"/>
              <a:buChar char="•"/>
            </a:pPr>
            <a:r>
              <a:rPr lang="en-US" baseline="0" dirty="0" smtClean="0"/>
              <a:t>How do we measure “Use of Resources?”</a:t>
            </a:r>
          </a:p>
          <a:p>
            <a:pPr eaLnBrk="1" hangingPunct="1"/>
            <a:endParaRPr lang="en-US" baseline="0" dirty="0" smtClean="0"/>
          </a:p>
          <a:p>
            <a:pPr eaLnBrk="1" hangingPunct="1"/>
            <a:r>
              <a:rPr lang="en-US" baseline="0" dirty="0" smtClean="0"/>
              <a:t>These questions connect with the idea of “measuring impact,” which itself is a really interesting topic for a board to discuss.</a:t>
            </a:r>
          </a:p>
          <a:p>
            <a:pPr eaLnBrk="1" hangingPunct="1"/>
            <a:endParaRPr lang="en-US" baseline="0" dirty="0" smtClean="0"/>
          </a:p>
          <a:p>
            <a:pPr eaLnBrk="1" hangingPunct="1"/>
            <a:r>
              <a:rPr lang="en-US" baseline="0" dirty="0" smtClean="0"/>
              <a:t>I recommend that board and committee meetings include some way of review the mission, keep it top of mind, and help board members remember the reason they are members of the board.</a:t>
            </a:r>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30521" indent="-330521">
              <a:spcBef>
                <a:spcPts val="193"/>
              </a:spcBef>
            </a:pPr>
            <a:r>
              <a:rPr lang="en-US" sz="1100" b="1" dirty="0" smtClean="0">
                <a:solidFill>
                  <a:schemeClr val="bg2">
                    <a:lumMod val="10000"/>
                  </a:schemeClr>
                </a:solidFill>
              </a:rPr>
              <a:t>Russ Starts Again</a:t>
            </a:r>
          </a:p>
          <a:p>
            <a:pPr marL="330521" indent="-330521">
              <a:spcBef>
                <a:spcPts val="193"/>
              </a:spcBef>
            </a:pPr>
            <a:endParaRPr lang="en-US" sz="1100" dirty="0" smtClean="0">
              <a:solidFill>
                <a:schemeClr val="bg2">
                  <a:lumMod val="10000"/>
                </a:schemeClr>
              </a:solidFill>
            </a:endParaRPr>
          </a:p>
          <a:p>
            <a:pPr marL="330521" indent="-330521">
              <a:spcBef>
                <a:spcPts val="193"/>
              </a:spcBef>
            </a:pPr>
            <a:r>
              <a:rPr lang="en-US" sz="1100" dirty="0" smtClean="0">
                <a:solidFill>
                  <a:schemeClr val="bg2">
                    <a:lumMod val="10000"/>
                  </a:schemeClr>
                </a:solidFill>
              </a:rPr>
              <a:t>Values</a:t>
            </a:r>
            <a:r>
              <a:rPr lang="en-US" sz="1100" baseline="0" dirty="0" smtClean="0">
                <a:solidFill>
                  <a:schemeClr val="bg2">
                    <a:lumMod val="10000"/>
                  </a:schemeClr>
                </a:solidFill>
              </a:rPr>
              <a:t> are EVERYTHING. We build connections based on shared values. </a:t>
            </a:r>
          </a:p>
          <a:p>
            <a:pPr marL="330521" indent="-330521">
              <a:spcBef>
                <a:spcPts val="193"/>
              </a:spcBef>
            </a:pPr>
            <a:r>
              <a:rPr lang="en-US" sz="1100" baseline="0" dirty="0" smtClean="0">
                <a:solidFill>
                  <a:schemeClr val="bg2">
                    <a:lumMod val="10000"/>
                  </a:schemeClr>
                </a:solidFill>
              </a:rPr>
              <a:t>We choose our friends and our spouses based on shared values. We choose employers and team members based on values. </a:t>
            </a:r>
          </a:p>
          <a:p>
            <a:pPr marL="330521" indent="-330521">
              <a:spcBef>
                <a:spcPts val="193"/>
              </a:spcBef>
            </a:pPr>
            <a:endParaRPr lang="en-US" sz="1100" baseline="0" dirty="0" smtClean="0">
              <a:solidFill>
                <a:schemeClr val="bg2">
                  <a:lumMod val="10000"/>
                </a:schemeClr>
              </a:solidFill>
            </a:endParaRPr>
          </a:p>
          <a:p>
            <a:pPr marL="330521" indent="-330521">
              <a:spcBef>
                <a:spcPts val="193"/>
              </a:spcBef>
            </a:pPr>
            <a:r>
              <a:rPr lang="en-US" sz="1100" baseline="0" dirty="0" smtClean="0">
                <a:solidFill>
                  <a:schemeClr val="bg2">
                    <a:lumMod val="10000"/>
                  </a:schemeClr>
                </a:solidFill>
              </a:rPr>
              <a:t>Hopefully, there are some shared values among the board members.</a:t>
            </a:r>
          </a:p>
          <a:p>
            <a:pPr marL="330521" indent="-330521">
              <a:spcBef>
                <a:spcPts val="193"/>
              </a:spcBef>
            </a:pPr>
            <a:endParaRPr lang="en-US" sz="1100" baseline="0" dirty="0" smtClean="0">
              <a:solidFill>
                <a:schemeClr val="bg2">
                  <a:lumMod val="10000"/>
                </a:schemeClr>
              </a:solidFill>
            </a:endParaRPr>
          </a:p>
          <a:p>
            <a:pPr marL="330521" indent="-330521">
              <a:spcBef>
                <a:spcPts val="193"/>
              </a:spcBef>
            </a:pPr>
            <a:r>
              <a:rPr lang="en-US" sz="1100" baseline="0" dirty="0" smtClean="0">
                <a:solidFill>
                  <a:schemeClr val="bg2">
                    <a:lumMod val="10000"/>
                  </a:schemeClr>
                </a:solidFill>
              </a:rPr>
              <a:t>So, what are the values of the ORGANIZATION?</a:t>
            </a:r>
          </a:p>
          <a:p>
            <a:pPr marL="330521" indent="-330521">
              <a:spcBef>
                <a:spcPts val="193"/>
              </a:spcBef>
            </a:pPr>
            <a:endParaRPr lang="en-US" sz="1100" baseline="0" dirty="0" smtClean="0">
              <a:solidFill>
                <a:schemeClr val="bg2">
                  <a:lumMod val="10000"/>
                </a:schemeClr>
              </a:solidFill>
            </a:endParaRPr>
          </a:p>
          <a:p>
            <a:pPr marL="330521" indent="-330521">
              <a:spcBef>
                <a:spcPts val="193"/>
              </a:spcBef>
            </a:pPr>
            <a:r>
              <a:rPr lang="en-US" sz="1100" baseline="0" dirty="0" smtClean="0">
                <a:solidFill>
                  <a:schemeClr val="bg2">
                    <a:lumMod val="10000"/>
                  </a:schemeClr>
                </a:solidFill>
              </a:rPr>
              <a:t>If you’re lucky, your organization will have ONE CORE VALUE, which acts like an umbrella value for everything you’re doing. </a:t>
            </a:r>
          </a:p>
          <a:p>
            <a:pPr marL="330521" indent="-330521">
              <a:spcBef>
                <a:spcPts val="193"/>
              </a:spcBef>
            </a:pPr>
            <a:endParaRPr lang="en-US" sz="1100" baseline="0" dirty="0" smtClean="0">
              <a:solidFill>
                <a:schemeClr val="bg2">
                  <a:lumMod val="10000"/>
                </a:schemeClr>
              </a:solidFill>
            </a:endParaRPr>
          </a:p>
          <a:p>
            <a:pPr marL="330521" indent="-330521">
              <a:spcBef>
                <a:spcPts val="193"/>
              </a:spcBef>
            </a:pPr>
            <a:r>
              <a:rPr lang="en-US" sz="1100" baseline="0" dirty="0" smtClean="0">
                <a:solidFill>
                  <a:schemeClr val="bg2">
                    <a:lumMod val="10000"/>
                  </a:schemeClr>
                </a:solidFill>
              </a:rPr>
              <a:t>Sometimes, organizations might have multiple values that are “equal” with each other.</a:t>
            </a:r>
          </a:p>
          <a:p>
            <a:pPr marL="330521" indent="-330521">
              <a:spcBef>
                <a:spcPts val="193"/>
              </a:spcBef>
            </a:pPr>
            <a:endParaRPr lang="en-US" sz="1100" baseline="0" dirty="0" smtClean="0">
              <a:solidFill>
                <a:schemeClr val="bg2">
                  <a:lumMod val="10000"/>
                </a:schemeClr>
              </a:solidFill>
            </a:endParaRPr>
          </a:p>
          <a:p>
            <a:pPr marL="330521" indent="-330521">
              <a:spcBef>
                <a:spcPts val="193"/>
              </a:spcBef>
            </a:pPr>
            <a:r>
              <a:rPr lang="en-US" sz="1100" baseline="0" dirty="0" smtClean="0">
                <a:solidFill>
                  <a:schemeClr val="bg2">
                    <a:lumMod val="10000"/>
                  </a:schemeClr>
                </a:solidFill>
              </a:rPr>
              <a:t>Has anyone’s organization defined your ORG Values?</a:t>
            </a:r>
            <a:endParaRPr lang="en-US" sz="1100" dirty="0" smtClean="0">
              <a:solidFill>
                <a:schemeClr val="bg2">
                  <a:lumMod val="10000"/>
                </a:schemeClr>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deeper review of values could include, How have our values changed?</a:t>
            </a:r>
          </a:p>
          <a:p>
            <a:endParaRPr lang="en-US" baseline="0" dirty="0" smtClean="0"/>
          </a:p>
          <a:p>
            <a:r>
              <a:rPr lang="en-US" baseline="0" dirty="0" smtClean="0"/>
              <a:t>Or, have been “living” a certain set of values based on some unique circumstances, and are these values different from our “TRUE” values?</a:t>
            </a:r>
          </a:p>
          <a:p>
            <a:endParaRPr lang="en-US" baseline="0" dirty="0" smtClean="0"/>
          </a:p>
          <a:p>
            <a:r>
              <a:rPr lang="en-US" baseline="0" dirty="0" smtClean="0"/>
              <a:t>Example: I know of a board that had 11 members, and then they had a new board chair come in. In the first few months of the new chair’s one-year tenure, this board had four resignations. I know that almost everyone involved felt that the values that the board “lived” during that one year time period were different from their “true” values.”</a:t>
            </a:r>
          </a:p>
          <a:p>
            <a:endParaRPr lang="en-US" baseline="0" dirty="0" smtClean="0"/>
          </a:p>
          <a:p>
            <a:r>
              <a:rPr lang="en-US" baseline="0" dirty="0" smtClean="0"/>
              <a:t>By the way, we sometimes do this exercise with partners / spouses, when we’re working with a new family foundation and helping the family define the mission for their foundation. For example, we’d have each family member identify their top 15 values, arranged in a pyramid, and then compare notes.</a:t>
            </a:r>
          </a:p>
          <a:p>
            <a:endParaRPr lang="en-US" baseline="0" dirty="0" smtClean="0"/>
          </a:p>
          <a:p>
            <a:r>
              <a:rPr lang="en-US" baseline="0" dirty="0" smtClean="0"/>
              <a:t>You could do this as a homework assignment for your board, and then debate the results at the next meeting.</a:t>
            </a:r>
            <a:endParaRPr lang="en-US" dirty="0"/>
          </a:p>
        </p:txBody>
      </p:sp>
    </p:spTree>
    <p:extLst>
      <p:ext uri="{BB962C8B-B14F-4D97-AF65-F5344CB8AC3E}">
        <p14:creationId xmlns:p14="http://schemas.microsoft.com/office/powerpoint/2010/main" val="29818200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a:t>
            </a:r>
          </a:p>
          <a:p>
            <a:endParaRPr lang="en-US" dirty="0" smtClean="0"/>
          </a:p>
          <a:p>
            <a:r>
              <a:rPr lang="en-US" dirty="0" smtClean="0"/>
              <a:t>Speaking</a:t>
            </a:r>
            <a:r>
              <a:rPr lang="en-US" baseline="0" dirty="0" smtClean="0"/>
              <a:t> of values, I wanted to do a quick review of “governance” values. Certainly I mean commitment to the fiduciary duties, but here are a few more ideas…</a:t>
            </a:r>
            <a:endParaRPr lang="en-US" dirty="0"/>
          </a:p>
        </p:txBody>
      </p:sp>
    </p:spTree>
    <p:extLst>
      <p:ext uri="{BB962C8B-B14F-4D97-AF65-F5344CB8AC3E}">
        <p14:creationId xmlns:p14="http://schemas.microsoft.com/office/powerpoint/2010/main" val="25462477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xfrm>
            <a:off x="701362" y="4468930"/>
            <a:ext cx="5607678" cy="4827469"/>
          </a:xfrm>
          <a:noFill/>
          <a:ln/>
        </p:spPr>
        <p:txBody>
          <a:bodyPr/>
          <a:lstStyle/>
          <a:p>
            <a:pPr marL="216221" lvl="0" indent="-220348" algn="l" rtl="0" eaLnBrk="0" fontAlgn="base" hangingPunct="0">
              <a:lnSpc>
                <a:spcPct val="90000"/>
              </a:lnSpc>
              <a:spcBef>
                <a:spcPct val="0"/>
              </a:spcBef>
              <a:spcAft>
                <a:spcPct val="20000"/>
              </a:spcAft>
            </a:pPr>
            <a:r>
              <a:rPr lang="en-US" sz="900" kern="1200" dirty="0" smtClean="0">
                <a:solidFill>
                  <a:schemeClr val="tx1"/>
                </a:solidFill>
                <a:latin typeface="Verdana" pitchFamily="34" charset="0"/>
                <a:ea typeface="ＭＳ Ｐゴシック" charset="-128"/>
                <a:cs typeface="ＭＳ Ｐゴシック"/>
              </a:rPr>
              <a:t>Before we go to the next</a:t>
            </a:r>
            <a:r>
              <a:rPr lang="en-US" sz="900" kern="1200" baseline="0" dirty="0" smtClean="0">
                <a:solidFill>
                  <a:schemeClr val="tx1"/>
                </a:solidFill>
                <a:latin typeface="Verdana" pitchFamily="34" charset="0"/>
                <a:ea typeface="ＭＳ Ｐゴシック" charset="-128"/>
                <a:cs typeface="ＭＳ Ｐゴシック"/>
              </a:rPr>
              <a:t> step, a quick comment about STORIES.</a:t>
            </a:r>
          </a:p>
          <a:p>
            <a:pPr marL="0" lvl="0" indent="0" algn="l" rtl="0" eaLnBrk="0" fontAlgn="base" hangingPunct="0">
              <a:lnSpc>
                <a:spcPct val="90000"/>
              </a:lnSpc>
              <a:spcBef>
                <a:spcPct val="0"/>
              </a:spcBef>
              <a:spcAft>
                <a:spcPct val="20000"/>
              </a:spcAft>
              <a:buFont typeface="Arial" panose="020B0604020202020204" pitchFamily="34" charset="0"/>
              <a:buNone/>
            </a:pPr>
            <a:endParaRPr lang="en-US" sz="900" kern="1200" baseline="0" dirty="0" smtClean="0">
              <a:solidFill>
                <a:schemeClr val="tx1"/>
              </a:solidFill>
              <a:latin typeface="Verdana" pitchFamily="34" charset="0"/>
              <a:ea typeface="ＭＳ Ｐゴシック" charset="-128"/>
              <a:cs typeface="ＭＳ Ｐゴシック"/>
            </a:endParaRPr>
          </a:p>
          <a:p>
            <a:pPr marL="0" lvl="0" indent="0" algn="l" rtl="0" eaLnBrk="0" fontAlgn="base" hangingPunct="0">
              <a:lnSpc>
                <a:spcPct val="90000"/>
              </a:lnSpc>
              <a:spcBef>
                <a:spcPct val="0"/>
              </a:spcBef>
              <a:spcAft>
                <a:spcPct val="20000"/>
              </a:spcAft>
              <a:buFont typeface="Arial" panose="020B0604020202020204" pitchFamily="34" charset="0"/>
              <a:buNone/>
            </a:pPr>
            <a:r>
              <a:rPr lang="en-US" sz="900" kern="1200" baseline="0" dirty="0" smtClean="0">
                <a:solidFill>
                  <a:schemeClr val="tx1"/>
                </a:solidFill>
                <a:latin typeface="Verdana" pitchFamily="34" charset="0"/>
                <a:ea typeface="ＭＳ Ｐゴシック" charset="-128"/>
                <a:cs typeface="ＭＳ Ｐゴシック"/>
              </a:rPr>
              <a:t>In today’s world, we have more choices than every before. Whether it’s a choice of cars, or colleges, or toothbrushes, or worthy causes, we have more choice than at any other time in human history. </a:t>
            </a:r>
          </a:p>
          <a:p>
            <a:pPr marL="0" lvl="0" indent="0" algn="l" rtl="0" eaLnBrk="0" fontAlgn="base" hangingPunct="0">
              <a:lnSpc>
                <a:spcPct val="90000"/>
              </a:lnSpc>
              <a:spcBef>
                <a:spcPct val="0"/>
              </a:spcBef>
              <a:spcAft>
                <a:spcPct val="20000"/>
              </a:spcAft>
              <a:buFont typeface="Arial" panose="020B0604020202020204" pitchFamily="34" charset="0"/>
              <a:buNone/>
            </a:pPr>
            <a:endParaRPr lang="en-US" sz="900" kern="1200" baseline="0" dirty="0" smtClean="0">
              <a:solidFill>
                <a:schemeClr val="tx1"/>
              </a:solidFill>
              <a:latin typeface="Verdana" pitchFamily="34" charset="0"/>
              <a:ea typeface="ＭＳ Ｐゴシック" charset="-128"/>
              <a:cs typeface="ＭＳ Ｐゴシック"/>
            </a:endParaRPr>
          </a:p>
          <a:p>
            <a:pPr marL="0" lvl="0" indent="0" algn="l" rtl="0" eaLnBrk="0" fontAlgn="base" hangingPunct="0">
              <a:lnSpc>
                <a:spcPct val="90000"/>
              </a:lnSpc>
              <a:spcBef>
                <a:spcPct val="0"/>
              </a:spcBef>
              <a:spcAft>
                <a:spcPct val="20000"/>
              </a:spcAft>
              <a:buFont typeface="Arial" panose="020B0604020202020204" pitchFamily="34" charset="0"/>
              <a:buNone/>
            </a:pPr>
            <a:r>
              <a:rPr lang="en-US" sz="900" kern="1200" baseline="0" dirty="0" smtClean="0">
                <a:solidFill>
                  <a:schemeClr val="tx1"/>
                </a:solidFill>
                <a:latin typeface="Verdana" pitchFamily="34" charset="0"/>
                <a:ea typeface="ＭＳ Ｐゴシック" charset="-128"/>
                <a:cs typeface="ＭＳ Ｐゴシック"/>
              </a:rPr>
              <a:t>At the same time, we have less and less time to review our options. One study suggested that we’re bombarded with over 5000 messages each day. </a:t>
            </a:r>
          </a:p>
          <a:p>
            <a:pPr marL="0" lvl="0" indent="0" algn="l" rtl="0" eaLnBrk="0" fontAlgn="base" hangingPunct="0">
              <a:lnSpc>
                <a:spcPct val="90000"/>
              </a:lnSpc>
              <a:spcBef>
                <a:spcPct val="0"/>
              </a:spcBef>
              <a:spcAft>
                <a:spcPct val="20000"/>
              </a:spcAft>
              <a:buFont typeface="Arial" panose="020B0604020202020204" pitchFamily="34" charset="0"/>
              <a:buNone/>
            </a:pPr>
            <a:endParaRPr lang="en-US" sz="900" kern="1200" baseline="0" dirty="0" smtClean="0">
              <a:solidFill>
                <a:schemeClr val="tx1"/>
              </a:solidFill>
              <a:latin typeface="Verdana" pitchFamily="34" charset="0"/>
              <a:ea typeface="ＭＳ Ｐゴシック" charset="-128"/>
              <a:cs typeface="ＭＳ Ｐゴシック"/>
            </a:endParaRPr>
          </a:p>
          <a:p>
            <a:pPr marL="0" lvl="0" indent="0" algn="l" rtl="0" eaLnBrk="0" fontAlgn="base" hangingPunct="0">
              <a:lnSpc>
                <a:spcPct val="90000"/>
              </a:lnSpc>
              <a:spcBef>
                <a:spcPct val="0"/>
              </a:spcBef>
              <a:spcAft>
                <a:spcPct val="20000"/>
              </a:spcAft>
              <a:buFont typeface="Arial" panose="020B0604020202020204" pitchFamily="34" charset="0"/>
              <a:buNone/>
            </a:pPr>
            <a:r>
              <a:rPr lang="en-US" sz="900" kern="1200" baseline="0" dirty="0" smtClean="0">
                <a:solidFill>
                  <a:schemeClr val="tx1"/>
                </a:solidFill>
                <a:latin typeface="Verdana" pitchFamily="34" charset="0"/>
                <a:ea typeface="ＭＳ Ｐゴシック" charset="-128"/>
                <a:cs typeface="ＭＳ Ｐゴシック"/>
              </a:rPr>
              <a:t>That’s were stories come in…</a:t>
            </a:r>
          </a:p>
          <a:p>
            <a:pPr marL="0" lvl="0" indent="0" algn="l" rtl="0" eaLnBrk="0" fontAlgn="base" hangingPunct="0">
              <a:lnSpc>
                <a:spcPct val="90000"/>
              </a:lnSpc>
              <a:spcBef>
                <a:spcPct val="0"/>
              </a:spcBef>
              <a:spcAft>
                <a:spcPct val="20000"/>
              </a:spcAft>
              <a:buFont typeface="Arial" panose="020B0604020202020204" pitchFamily="34" charset="0"/>
              <a:buNone/>
            </a:pPr>
            <a:endParaRPr lang="en-US" sz="900" kern="1200" baseline="0" dirty="0" smtClean="0">
              <a:solidFill>
                <a:schemeClr val="tx1"/>
              </a:solidFill>
              <a:latin typeface="Verdana" pitchFamily="34" charset="0"/>
              <a:ea typeface="ＭＳ Ｐゴシック" charset="-128"/>
              <a:cs typeface="ＭＳ Ｐゴシック"/>
            </a:endParaRPr>
          </a:p>
          <a:p>
            <a:pPr marL="0" lvl="0" indent="0" algn="l" rtl="0" eaLnBrk="0" fontAlgn="base" hangingPunct="0">
              <a:lnSpc>
                <a:spcPct val="90000"/>
              </a:lnSpc>
              <a:spcBef>
                <a:spcPct val="0"/>
              </a:spcBef>
              <a:spcAft>
                <a:spcPct val="20000"/>
              </a:spcAft>
              <a:buFont typeface="Arial" panose="020B0604020202020204" pitchFamily="34" charset="0"/>
              <a:buNone/>
            </a:pPr>
            <a:r>
              <a:rPr lang="en-US" sz="900" kern="1200" baseline="0" dirty="0" smtClean="0">
                <a:solidFill>
                  <a:schemeClr val="tx1"/>
                </a:solidFill>
                <a:latin typeface="Verdana" pitchFamily="34" charset="0"/>
                <a:ea typeface="ＭＳ Ｐゴシック" charset="-128"/>
                <a:cs typeface="ＭＳ Ｐゴシック"/>
              </a:rPr>
              <a:t>With this as a backdrop…</a:t>
            </a:r>
            <a:endParaRPr lang="en-US" sz="900" kern="1200" dirty="0" smtClean="0">
              <a:solidFill>
                <a:schemeClr val="tx1"/>
              </a:solidFill>
              <a:latin typeface="Verdana" pitchFamily="34" charset="0"/>
              <a:ea typeface="ＭＳ Ｐゴシック" charset="-128"/>
              <a:cs typeface="ＭＳ Ｐゴシック"/>
            </a:endParaRPr>
          </a:p>
          <a:p>
            <a:pPr marL="330521" lvl="1" indent="-220348" algn="l" rtl="0" eaLnBrk="0" fontAlgn="base" hangingPunct="0">
              <a:lnSpc>
                <a:spcPct val="90000"/>
              </a:lnSpc>
              <a:spcBef>
                <a:spcPct val="0"/>
              </a:spcBef>
              <a:spcAft>
                <a:spcPct val="20000"/>
              </a:spcAft>
            </a:pPr>
            <a:endParaRPr lang="en-US" sz="900" kern="1200" dirty="0" smtClean="0">
              <a:solidFill>
                <a:schemeClr val="tx1"/>
              </a:solidFill>
              <a:latin typeface="Verdana" pitchFamily="34" charset="0"/>
              <a:ea typeface="ＭＳ Ｐゴシック" charset="-128"/>
              <a:cs typeface="ＭＳ Ｐゴシック"/>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pPr marL="174625" indent="-174625" algn="l" eaLnBrk="0" hangingPunct="0">
              <a:spcBef>
                <a:spcPct val="30000"/>
              </a:spcBef>
              <a:spcAft>
                <a:spcPct val="15000"/>
              </a:spcAft>
              <a:buClr>
                <a:schemeClr val="tx2"/>
              </a:buClr>
              <a:buFont typeface="Wingdings" pitchFamily="2" charset="2"/>
              <a:buNone/>
              <a:defRPr/>
            </a:pPr>
            <a:r>
              <a:rPr lang="en-US" dirty="0" smtClean="0"/>
              <a:t>So, what does engagement</a:t>
            </a:r>
            <a:r>
              <a:rPr lang="en-US" baseline="0" dirty="0" smtClean="0"/>
              <a:t> mean? How do you define STRONG engagement? What does it look like?</a:t>
            </a:r>
          </a:p>
          <a:p>
            <a:pPr marL="174625" indent="-174625" algn="l" eaLnBrk="0" hangingPunct="0">
              <a:spcBef>
                <a:spcPct val="30000"/>
              </a:spcBef>
              <a:spcAft>
                <a:spcPct val="15000"/>
              </a:spcAft>
              <a:buClr>
                <a:schemeClr val="tx2"/>
              </a:buClr>
              <a:buFont typeface="Wingdings" pitchFamily="2" charset="2"/>
              <a:buNone/>
              <a:defRPr/>
            </a:pPr>
            <a:endParaRPr lang="en-US" baseline="0" dirty="0" smtClean="0"/>
          </a:p>
          <a:p>
            <a:pPr marL="174625" indent="-174625" algn="l" eaLnBrk="0" hangingPunct="0">
              <a:spcBef>
                <a:spcPct val="30000"/>
              </a:spcBef>
              <a:spcAft>
                <a:spcPct val="15000"/>
              </a:spcAft>
              <a:buClr>
                <a:schemeClr val="tx2"/>
              </a:buClr>
              <a:buFont typeface="Wingdings" pitchFamily="2" charset="2"/>
              <a:buNone/>
              <a:defRPr/>
            </a:pPr>
            <a:r>
              <a:rPr lang="en-US" baseline="0" dirty="0" smtClean="0"/>
              <a:t>Shout any ideas that come to mind…</a:t>
            </a:r>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buFont typeface="Arial" pitchFamily="34" charset="0"/>
              <a:buNone/>
            </a:pPr>
            <a:r>
              <a:rPr lang="en-US" baseline="0" dirty="0" smtClean="0"/>
              <a:t>Step 3 is Share your stories.</a:t>
            </a:r>
          </a:p>
          <a:p>
            <a:pPr eaLnBrk="1" hangingPunct="1">
              <a:buFont typeface="Arial" pitchFamily="34" charset="0"/>
              <a:buNone/>
            </a:pPr>
            <a:endParaRPr lang="en-US" baseline="0" dirty="0" smtClean="0"/>
          </a:p>
          <a:p>
            <a:pPr eaLnBrk="1" hangingPunct="1">
              <a:buFont typeface="Arial" pitchFamily="34" charset="0"/>
              <a:buNone/>
            </a:pPr>
            <a:r>
              <a:rPr lang="en-US" baseline="0" dirty="0" smtClean="0"/>
              <a:t>Board members should share their personal stories with each other.</a:t>
            </a:r>
          </a:p>
          <a:p>
            <a:pPr eaLnBrk="1" hangingPunct="1">
              <a:buFont typeface="Arial" pitchFamily="34" charset="0"/>
              <a:buNone/>
            </a:pPr>
            <a:endParaRPr lang="en-US" baseline="0" dirty="0" smtClean="0"/>
          </a:p>
          <a:p>
            <a:pPr eaLnBrk="1" hangingPunct="1">
              <a:buFont typeface="Arial" pitchFamily="34" charset="0"/>
              <a:buNone/>
            </a:pPr>
            <a:r>
              <a:rPr lang="en-US" baseline="0" dirty="0" smtClean="0"/>
              <a:t>What do you think is the most important story for board members to know?</a:t>
            </a:r>
          </a:p>
          <a:p>
            <a:pPr eaLnBrk="1" hangingPunct="1">
              <a:buFont typeface="Arial" pitchFamily="34" charset="0"/>
              <a:buNone/>
            </a:pPr>
            <a:endParaRPr lang="en-US" baseline="0" dirty="0" smtClean="0"/>
          </a:p>
          <a:p>
            <a:pPr eaLnBrk="1" hangingPunct="1">
              <a:buFont typeface="Arial" pitchFamily="34" charset="0"/>
              <a:buNone/>
            </a:pPr>
            <a:endParaRPr lang="en-US" baseline="0" dirty="0" smtClean="0"/>
          </a:p>
          <a:p>
            <a:pPr marL="514350" lvl="1" indent="-514350" algn="l">
              <a:lnSpc>
                <a:spcPct val="100000"/>
              </a:lnSpc>
              <a:spcAft>
                <a:spcPts val="600"/>
              </a:spcAft>
              <a:buFont typeface="+mj-lt"/>
              <a:buNone/>
            </a:pPr>
            <a:endParaRPr lang="en-US" sz="800" b="0" kern="1200" dirty="0" smtClean="0">
              <a:solidFill>
                <a:schemeClr val="bg2">
                  <a:lumMod val="10000"/>
                </a:schemeClr>
              </a:solidFill>
              <a:latin typeface="Verdana" pitchFamily="34" charset="0"/>
              <a:ea typeface="ＭＳ Ｐゴシック" charset="-128"/>
              <a:cs typeface="Arial" pitchFamily="34" charset="0"/>
            </a:endParaRPr>
          </a:p>
          <a:p>
            <a:pPr lvl="1" eaLnBrk="1" hangingPunct="1">
              <a:buFont typeface="Arial" pitchFamily="34" charset="0"/>
              <a:buNone/>
            </a:pPr>
            <a:endParaRPr lang="en-US" dirty="0" smtClean="0"/>
          </a:p>
          <a:p>
            <a:pPr lvl="1" eaLnBrk="1" hangingPunct="1">
              <a:buFont typeface="Arial" pitchFamily="34" charset="0"/>
              <a:buNone/>
            </a:pPr>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marL="514350" lvl="1" indent="-514350" algn="l">
              <a:lnSpc>
                <a:spcPct val="100000"/>
              </a:lnSpc>
              <a:spcAft>
                <a:spcPts val="600"/>
              </a:spcAft>
              <a:buFont typeface="+mj-lt"/>
              <a:buNone/>
            </a:pPr>
            <a:r>
              <a:rPr lang="en-US" sz="800" b="0" kern="1200" dirty="0" smtClean="0">
                <a:solidFill>
                  <a:schemeClr val="bg2">
                    <a:lumMod val="10000"/>
                  </a:schemeClr>
                </a:solidFill>
                <a:latin typeface="Verdana" pitchFamily="34" charset="0"/>
                <a:ea typeface="ＭＳ Ｐゴシック" charset="-128"/>
                <a:cs typeface="Arial" pitchFamily="34" charset="0"/>
              </a:rPr>
              <a:t>Where to find</a:t>
            </a:r>
            <a:r>
              <a:rPr lang="en-US" sz="800" b="0" kern="1200" baseline="0" dirty="0" smtClean="0">
                <a:solidFill>
                  <a:schemeClr val="bg2">
                    <a:lumMod val="10000"/>
                  </a:schemeClr>
                </a:solidFill>
                <a:latin typeface="Verdana" pitchFamily="34" charset="0"/>
                <a:ea typeface="ＭＳ Ｐゴシック" charset="-128"/>
                <a:cs typeface="Arial" pitchFamily="34" charset="0"/>
              </a:rPr>
              <a:t> them:</a:t>
            </a:r>
          </a:p>
          <a:p>
            <a:pPr marL="514350" lvl="1" indent="-514350" algn="l">
              <a:lnSpc>
                <a:spcPct val="100000"/>
              </a:lnSpc>
              <a:spcAft>
                <a:spcPts val="1200"/>
              </a:spcAft>
              <a:buFont typeface="+mj-lt"/>
              <a:buAutoNum type="arabicPeriod"/>
            </a:pPr>
            <a:r>
              <a:rPr lang="en-US" sz="800" b="0" kern="1200" dirty="0" smtClean="0">
                <a:solidFill>
                  <a:schemeClr val="bg2">
                    <a:lumMod val="10000"/>
                  </a:schemeClr>
                </a:solidFill>
                <a:latin typeface="Verdana" pitchFamily="34" charset="0"/>
                <a:ea typeface="ＭＳ Ｐゴシック" charset="-128"/>
                <a:cs typeface="Arial" pitchFamily="34" charset="0"/>
              </a:rPr>
              <a:t>Our history</a:t>
            </a:r>
          </a:p>
          <a:p>
            <a:pPr marL="514350" lvl="1" indent="-514350" algn="l">
              <a:lnSpc>
                <a:spcPct val="100000"/>
              </a:lnSpc>
              <a:spcAft>
                <a:spcPts val="1200"/>
              </a:spcAft>
              <a:buFont typeface="+mj-lt"/>
              <a:buAutoNum type="arabicPeriod"/>
            </a:pPr>
            <a:r>
              <a:rPr lang="en-US" sz="800" b="0" kern="1200" dirty="0" smtClean="0">
                <a:solidFill>
                  <a:schemeClr val="bg2">
                    <a:lumMod val="10000"/>
                  </a:schemeClr>
                </a:solidFill>
                <a:latin typeface="Verdana" pitchFamily="34" charset="0"/>
                <a:ea typeface="ＭＳ Ｐゴシック" charset="-128"/>
                <a:cs typeface="Arial" pitchFamily="34" charset="0"/>
              </a:rPr>
              <a:t>Our Victories</a:t>
            </a:r>
          </a:p>
          <a:p>
            <a:pPr marL="514350" lvl="1" indent="-514350" algn="l">
              <a:lnSpc>
                <a:spcPct val="100000"/>
              </a:lnSpc>
              <a:spcAft>
                <a:spcPts val="1200"/>
              </a:spcAft>
              <a:buFont typeface="+mj-lt"/>
              <a:buAutoNum type="arabicPeriod"/>
            </a:pPr>
            <a:r>
              <a:rPr lang="en-US" sz="800" b="0" kern="1200" dirty="0" smtClean="0">
                <a:solidFill>
                  <a:schemeClr val="bg2">
                    <a:lumMod val="10000"/>
                  </a:schemeClr>
                </a:solidFill>
                <a:latin typeface="Verdana" pitchFamily="34" charset="0"/>
                <a:ea typeface="ＭＳ Ｐゴシック" charset="-128"/>
                <a:cs typeface="Arial" pitchFamily="34" charset="0"/>
              </a:rPr>
              <a:t>Our Defeats (and what we learned)</a:t>
            </a:r>
          </a:p>
          <a:p>
            <a:pPr marL="514350" lvl="1" indent="-514350" algn="l">
              <a:lnSpc>
                <a:spcPct val="100000"/>
              </a:lnSpc>
              <a:spcAft>
                <a:spcPts val="1200"/>
              </a:spcAft>
              <a:buFont typeface="+mj-lt"/>
              <a:buAutoNum type="arabicPeriod"/>
            </a:pPr>
            <a:r>
              <a:rPr lang="en-US" sz="800" b="0" kern="1200" dirty="0" smtClean="0">
                <a:solidFill>
                  <a:schemeClr val="bg2">
                    <a:lumMod val="10000"/>
                  </a:schemeClr>
                </a:solidFill>
                <a:latin typeface="Verdana" pitchFamily="34" charset="0"/>
                <a:ea typeface="ＭＳ Ｐゴシック" charset="-128"/>
                <a:cs typeface="Arial" pitchFamily="34" charset="0"/>
              </a:rPr>
              <a:t>Mentors (and what we / I learned)</a:t>
            </a:r>
          </a:p>
          <a:p>
            <a:pPr marL="514350" lvl="1" indent="-514350" algn="l">
              <a:lnSpc>
                <a:spcPct val="100000"/>
              </a:lnSpc>
              <a:spcAft>
                <a:spcPts val="1200"/>
              </a:spcAft>
              <a:buFont typeface="+mj-lt"/>
              <a:buAutoNum type="arabicPeriod"/>
            </a:pPr>
            <a:r>
              <a:rPr lang="en-US" sz="800" b="0" kern="1200" dirty="0" smtClean="0">
                <a:solidFill>
                  <a:schemeClr val="bg2">
                    <a:lumMod val="10000"/>
                  </a:schemeClr>
                </a:solidFill>
                <a:latin typeface="Verdana" pitchFamily="34" charset="0"/>
                <a:ea typeface="ＭＳ Ｐゴシック" charset="-128"/>
                <a:cs typeface="Arial" pitchFamily="34" charset="0"/>
              </a:rPr>
              <a:t>Current events, books, movies</a:t>
            </a:r>
          </a:p>
          <a:p>
            <a:pPr marL="514350" lvl="1" indent="-514350" algn="l">
              <a:lnSpc>
                <a:spcPct val="100000"/>
              </a:lnSpc>
              <a:spcAft>
                <a:spcPts val="600"/>
              </a:spcAft>
              <a:buFont typeface="+mj-lt"/>
              <a:buNone/>
            </a:pPr>
            <a:endParaRPr lang="en-US" sz="800" b="0" kern="1200" dirty="0" smtClean="0">
              <a:solidFill>
                <a:schemeClr val="bg2">
                  <a:lumMod val="10000"/>
                </a:schemeClr>
              </a:solidFill>
              <a:latin typeface="Verdana" pitchFamily="34" charset="0"/>
              <a:ea typeface="ＭＳ Ｐゴシック" charset="-128"/>
              <a:cs typeface="Arial" pitchFamily="34" charset="0"/>
            </a:endParaRPr>
          </a:p>
          <a:p>
            <a:pPr lvl="1" eaLnBrk="1" hangingPunct="1">
              <a:buFont typeface="Arial" pitchFamily="34" charset="0"/>
              <a:buNone/>
            </a:pPr>
            <a:endParaRPr lang="en-US" dirty="0" smtClean="0"/>
          </a:p>
          <a:p>
            <a:pPr lvl="1" eaLnBrk="1" hangingPunct="1">
              <a:buFont typeface="Arial" pitchFamily="34" charset="0"/>
              <a:buNone/>
            </a:pPr>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marL="514350" lvl="1" indent="-514350" algn="l">
              <a:lnSpc>
                <a:spcPct val="100000"/>
              </a:lnSpc>
              <a:spcAft>
                <a:spcPts val="600"/>
              </a:spcAft>
              <a:buFont typeface="+mj-lt"/>
              <a:buNone/>
            </a:pPr>
            <a:endParaRPr lang="en-US" sz="800" b="0" kern="1200" dirty="0" smtClean="0">
              <a:solidFill>
                <a:schemeClr val="bg2">
                  <a:lumMod val="10000"/>
                </a:schemeClr>
              </a:solidFill>
              <a:latin typeface="Verdana" pitchFamily="34" charset="0"/>
              <a:ea typeface="ＭＳ Ｐゴシック" charset="-128"/>
              <a:cs typeface="Arial" pitchFamily="34" charset="0"/>
            </a:endParaRPr>
          </a:p>
          <a:p>
            <a:pPr lvl="1" eaLnBrk="1" hangingPunct="1">
              <a:buFont typeface="Arial" pitchFamily="34" charset="0"/>
              <a:buNone/>
            </a:pPr>
            <a:endParaRPr lang="en-US" dirty="0" smtClean="0"/>
          </a:p>
          <a:p>
            <a:pPr lvl="1" eaLnBrk="1" hangingPunct="1">
              <a:buFont typeface="Arial" pitchFamily="34" charset="0"/>
              <a:buNone/>
            </a:pPr>
            <a:endParaRPr 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r>
              <a:rPr lang="en-US" dirty="0" smtClean="0">
                <a:latin typeface="Arial" pitchFamily="34" charset="0"/>
              </a:rPr>
              <a:t>STEP 4 Build Board Connections…</a:t>
            </a:r>
          </a:p>
          <a:p>
            <a:pPr eaLnBrk="1" hangingPunct="1"/>
            <a:endParaRPr lang="en-US" dirty="0" smtClean="0">
              <a:latin typeface="Arial" pitchFamily="34" charset="0"/>
            </a:endParaRPr>
          </a:p>
          <a:p>
            <a:pPr eaLnBrk="1" hangingPunct="1"/>
            <a:r>
              <a:rPr lang="en-US" dirty="0" smtClean="0">
                <a:latin typeface="Arial" pitchFamily="34" charset="0"/>
              </a:rPr>
              <a:t>Is</a:t>
            </a:r>
            <a:r>
              <a:rPr lang="en-US" baseline="0" dirty="0" smtClean="0">
                <a:latin typeface="Arial" pitchFamily="34" charset="0"/>
              </a:rPr>
              <a:t> anyone here a member of a service club? A Rotary Club, Kiwanis, Sertoma, or Optimist club?</a:t>
            </a:r>
          </a:p>
          <a:p>
            <a:pPr eaLnBrk="1" hangingPunct="1"/>
            <a:endParaRPr lang="en-US" baseline="0" dirty="0" smtClean="0">
              <a:latin typeface="Arial" pitchFamily="34" charset="0"/>
            </a:endParaRPr>
          </a:p>
          <a:p>
            <a:pPr eaLnBrk="1" hangingPunct="1"/>
            <a:r>
              <a:rPr lang="en-US" baseline="0" dirty="0" smtClean="0">
                <a:latin typeface="Arial" pitchFamily="34" charset="0"/>
              </a:rPr>
              <a:t>I call this the “Service Club Model,” because when new people join, they almost always jump in quickly. They start telling everyone they know that they’ve joined, they try to recruit new members, they’re active on committees, they try to raise money for good causes.</a:t>
            </a:r>
          </a:p>
          <a:p>
            <a:pPr eaLnBrk="1" hangingPunct="1"/>
            <a:endParaRPr lang="en-US" baseline="0" dirty="0" smtClean="0">
              <a:latin typeface="Arial" pitchFamily="34" charset="0"/>
            </a:endParaRPr>
          </a:p>
          <a:p>
            <a:pPr eaLnBrk="1" hangingPunct="1"/>
            <a:r>
              <a:rPr lang="en-US" baseline="0" dirty="0" smtClean="0">
                <a:latin typeface="Arial" pitchFamily="34" charset="0"/>
              </a:rPr>
              <a:t>I think that nonprofit boards should act more like service clubs. Aren’t boards like service clubs in many ways already?</a:t>
            </a:r>
            <a:endParaRPr lang="en-US" dirty="0" smtClean="0">
              <a:latin typeface="Arial" pitchFamily="34" charset="0"/>
            </a:endParaRPr>
          </a:p>
          <a:p>
            <a:pPr eaLnBrk="1" hangingPunct="1"/>
            <a:endParaRPr lang="en-US" dirty="0" smtClean="0">
              <a:latin typeface="Arial" pitchFamily="34" charset="0"/>
            </a:endParaRPr>
          </a:p>
          <a:p>
            <a:pPr eaLnBrk="1" hangingPunct="1"/>
            <a:r>
              <a:rPr lang="en-US" dirty="0" smtClean="0">
                <a:latin typeface="Arial" pitchFamily="34" charset="0"/>
              </a:rPr>
              <a:t>Review…</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r>
              <a:rPr lang="en-US" dirty="0" smtClean="0">
                <a:latin typeface="Arial" pitchFamily="34" charset="0"/>
              </a:rPr>
              <a:t>Review…</a:t>
            </a:r>
          </a:p>
          <a:p>
            <a:pPr eaLnBrk="1" hangingPunct="1"/>
            <a:endParaRPr lang="en-US" dirty="0" smtClean="0">
              <a:latin typeface="Arial" pitchFamily="34" charset="0"/>
            </a:endParaRPr>
          </a:p>
          <a:p>
            <a:pPr eaLnBrk="1" hangingPunct="1"/>
            <a:r>
              <a:rPr lang="en-US" dirty="0" smtClean="0">
                <a:latin typeface="Arial" pitchFamily="34" charset="0"/>
              </a:rPr>
              <a:t>Group meals.</a:t>
            </a:r>
            <a:r>
              <a:rPr lang="en-US" baseline="0" dirty="0" smtClean="0">
                <a:latin typeface="Arial" pitchFamily="34" charset="0"/>
              </a:rPr>
              <a:t> One ED I know had an “Under the Tuscan Sun Lamp” dinner and wine tasting at the office. Not every board member could attend, but most did, and it was a great way to build camaraderie.</a:t>
            </a:r>
            <a:endParaRPr lang="en-US" dirty="0" smtClean="0">
              <a:latin typeface="Arial"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r>
              <a:rPr lang="en-US" dirty="0" smtClean="0">
                <a:latin typeface="Arial" pitchFamily="34" charset="0"/>
              </a:rPr>
              <a:t>We’re almost finished.</a:t>
            </a:r>
            <a:r>
              <a:rPr lang="en-US" baseline="0" dirty="0" smtClean="0">
                <a:latin typeface="Arial" pitchFamily="34" charset="0"/>
              </a:rPr>
              <a:t> By way of review, and connecting to what we discussed earlier…</a:t>
            </a:r>
          </a:p>
          <a:p>
            <a:pPr eaLnBrk="1" hangingPunct="1"/>
            <a:endParaRPr lang="en-US" baseline="0" dirty="0" smtClean="0">
              <a:latin typeface="Arial" pitchFamily="34" charset="0"/>
            </a:endParaRPr>
          </a:p>
          <a:p>
            <a:pPr eaLnBrk="1" hangingPunct="1"/>
            <a:r>
              <a:rPr lang="en-US" baseline="0" dirty="0" smtClean="0">
                <a:latin typeface="Arial" pitchFamily="34" charset="0"/>
              </a:rPr>
              <a:t>I think that these items on the left are “ESSENTIAL ELEMENTS” for strong engagement. </a:t>
            </a:r>
          </a:p>
          <a:p>
            <a:pPr eaLnBrk="1" hangingPunct="1"/>
            <a:r>
              <a:rPr lang="en-US" baseline="0" dirty="0" smtClean="0">
                <a:latin typeface="Arial" pitchFamily="34" charset="0"/>
              </a:rPr>
              <a:t>Review…</a:t>
            </a:r>
          </a:p>
          <a:p>
            <a:pPr eaLnBrk="1" hangingPunct="1"/>
            <a:endParaRPr lang="en-US" baseline="0" dirty="0" smtClean="0">
              <a:latin typeface="Arial" pitchFamily="34" charset="0"/>
            </a:endParaRPr>
          </a:p>
          <a:p>
            <a:pPr eaLnBrk="1" hangingPunct="1"/>
            <a:r>
              <a:rPr lang="en-US" baseline="0" dirty="0" smtClean="0">
                <a:latin typeface="Arial" pitchFamily="34" charset="0"/>
              </a:rPr>
              <a:t>And through these activities on the right, boards can ensure that these essential elements are there.</a:t>
            </a:r>
          </a:p>
          <a:p>
            <a:pPr eaLnBrk="1" hangingPunct="1"/>
            <a:endParaRPr lang="en-US" baseline="0" dirty="0" smtClean="0">
              <a:latin typeface="Arial" pitchFamily="34" charset="0"/>
            </a:endParaRPr>
          </a:p>
          <a:p>
            <a:pPr eaLnBrk="1" hangingPunct="1"/>
            <a:r>
              <a:rPr lang="en-US" baseline="0" dirty="0" smtClean="0">
                <a:latin typeface="Arial" pitchFamily="34" charset="0"/>
              </a:rPr>
              <a:t>By the way, this is not a “one size fits all.” Some of these ideas might not work with every board. </a:t>
            </a:r>
          </a:p>
          <a:p>
            <a:pPr marL="171450" indent="-171450" eaLnBrk="1" hangingPunct="1">
              <a:buFont typeface="Arial" panose="020B0604020202020204" pitchFamily="34" charset="0"/>
              <a:buChar char="•"/>
            </a:pPr>
            <a:r>
              <a:rPr lang="en-US" baseline="0" dirty="0" smtClean="0">
                <a:latin typeface="Arial" pitchFamily="34" charset="0"/>
              </a:rPr>
              <a:t>Review the list with your ED and Board Chair. </a:t>
            </a:r>
          </a:p>
          <a:p>
            <a:pPr marL="285750" lvl="1" indent="-171450" eaLnBrk="1" hangingPunct="1">
              <a:buFont typeface="Arial" panose="020B0604020202020204" pitchFamily="34" charset="0"/>
              <a:buChar char="•"/>
            </a:pPr>
            <a:r>
              <a:rPr lang="en-US" baseline="0" dirty="0" smtClean="0">
                <a:latin typeface="Arial" pitchFamily="34" charset="0"/>
              </a:rPr>
              <a:t>See the last two pages of the handout, or of the PDF, with the list.</a:t>
            </a:r>
          </a:p>
          <a:p>
            <a:pPr marL="171450" lvl="0" indent="-171450" eaLnBrk="1" hangingPunct="1">
              <a:buFont typeface="Arial" panose="020B0604020202020204" pitchFamily="34" charset="0"/>
              <a:buChar char="•"/>
            </a:pPr>
            <a:r>
              <a:rPr lang="en-US" baseline="0" dirty="0" smtClean="0">
                <a:latin typeface="Arial" pitchFamily="34" charset="0"/>
              </a:rPr>
              <a:t>Is it essential that the board chair or the ED / President / CEO do all of this.</a:t>
            </a:r>
          </a:p>
          <a:p>
            <a:pPr marL="0" lvl="0" indent="0" eaLnBrk="1" hangingPunct="1">
              <a:buFont typeface="Arial" panose="020B0604020202020204" pitchFamily="34" charset="0"/>
              <a:buNone/>
            </a:pPr>
            <a:r>
              <a:rPr lang="en-US" baseline="0" dirty="0" smtClean="0">
                <a:latin typeface="Arial" pitchFamily="34" charset="0"/>
              </a:rPr>
              <a:t>	Answer: no. Perhaps a board member would be willing to help with networking and small group meals…</a:t>
            </a:r>
          </a:p>
          <a:p>
            <a:pPr marL="0" lvl="0" indent="0" eaLnBrk="1" hangingPunct="1">
              <a:buFont typeface="Arial" panose="020B0604020202020204" pitchFamily="34" charset="0"/>
              <a:buNone/>
            </a:pPr>
            <a:r>
              <a:rPr lang="en-US" baseline="0" dirty="0" smtClean="0">
                <a:latin typeface="Arial" pitchFamily="34" charset="0"/>
              </a:rPr>
              <a:t>		Perhaps a staff member, such as a development person, would be willing…</a:t>
            </a:r>
          </a:p>
          <a:p>
            <a:pPr marL="0" lvl="0" indent="0" eaLnBrk="1" hangingPunct="1">
              <a:buFont typeface="Arial" panose="020B0604020202020204" pitchFamily="34" charset="0"/>
              <a:buNone/>
            </a:pPr>
            <a:endParaRPr lang="en-US" baseline="0" dirty="0" smtClean="0">
              <a:latin typeface="Arial" pitchFamily="34" charset="0"/>
            </a:endParaRPr>
          </a:p>
          <a:p>
            <a:pPr marL="0" lvl="0" indent="0" eaLnBrk="1" hangingPunct="1">
              <a:buFont typeface="Arial" panose="020B0604020202020204" pitchFamily="34" charset="0"/>
              <a:buNone/>
            </a:pPr>
            <a:r>
              <a:rPr lang="en-US" baseline="0" dirty="0" smtClean="0">
                <a:latin typeface="Arial" pitchFamily="34" charset="0"/>
              </a:rPr>
              <a:t>These ideas work, and I hope you’ll give some of them a try!</a:t>
            </a:r>
            <a:endParaRPr lang="en-US" dirty="0" smtClean="0">
              <a:latin typeface="Arial"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5456634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Tree>
    <p:extLst>
      <p:ext uri="{BB962C8B-B14F-4D97-AF65-F5344CB8AC3E}">
        <p14:creationId xmlns:p14="http://schemas.microsoft.com/office/powerpoint/2010/main" val="3751133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pPr marL="174625" indent="-174625" algn="l" eaLnBrk="0" hangingPunct="0">
              <a:spcBef>
                <a:spcPct val="30000"/>
              </a:spcBef>
              <a:spcAft>
                <a:spcPct val="15000"/>
              </a:spcAft>
              <a:buClr>
                <a:schemeClr val="tx2"/>
              </a:buClr>
              <a:buFont typeface="Wingdings" pitchFamily="2" charset="2"/>
              <a:buNone/>
              <a:defRPr/>
            </a:pPr>
            <a:r>
              <a:rPr lang="en-US" dirty="0" smtClean="0"/>
              <a:t>Review…</a:t>
            </a:r>
          </a:p>
          <a:p>
            <a:pPr marL="174625" indent="-174625" algn="l" eaLnBrk="0" hangingPunct="0">
              <a:spcBef>
                <a:spcPct val="30000"/>
              </a:spcBef>
              <a:spcAft>
                <a:spcPct val="15000"/>
              </a:spcAft>
              <a:buClr>
                <a:schemeClr val="tx2"/>
              </a:buClr>
              <a:buFont typeface="Wingdings" pitchFamily="2" charset="2"/>
              <a:buNone/>
              <a:defRPr/>
            </a:pPr>
            <a:r>
              <a:rPr lang="en-US" dirty="0" smtClean="0"/>
              <a:t>These</a:t>
            </a:r>
            <a:r>
              <a:rPr lang="en-US" baseline="0" dirty="0" smtClean="0"/>
              <a:t> are responses I’ve had to that question over many presentations…</a:t>
            </a:r>
            <a:endParaRPr lang="en-US"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I’ve categorized these INFLUENCES</a:t>
            </a:r>
            <a:r>
              <a:rPr lang="en-US" baseline="0" dirty="0" smtClean="0"/>
              <a:t> as either “STRUCTURAL” or “COMMUNICATION” related, with Board Leadership at the top.</a:t>
            </a:r>
          </a:p>
          <a:p>
            <a:endParaRPr lang="en-US" baseline="0" dirty="0" smtClean="0"/>
          </a:p>
          <a:p>
            <a:r>
              <a:rPr lang="en-US" baseline="0" dirty="0" smtClean="0"/>
              <a:t>Clearly, there are a lot of influences. </a:t>
            </a:r>
          </a:p>
          <a:p>
            <a:endParaRPr lang="en-US" baseline="0" dirty="0" smtClean="0"/>
          </a:p>
          <a:p>
            <a:r>
              <a:rPr lang="en-US" baseline="0" dirty="0" smtClean="0"/>
              <a:t>For example, </a:t>
            </a:r>
            <a:endParaRPr lang="en-US" dirty="0" smtClean="0"/>
          </a:p>
          <a:p>
            <a:endParaRPr lang="en-US" dirty="0" smtClean="0"/>
          </a:p>
          <a:p>
            <a:r>
              <a:rPr lang="en-US" dirty="0" smtClean="0"/>
              <a:t>Time required: frequency of board</a:t>
            </a:r>
            <a:r>
              <a:rPr lang="en-US" baseline="0" dirty="0" smtClean="0"/>
              <a:t> and committee meetings, as well as length of meetings, preparation, and participation in events.</a:t>
            </a:r>
          </a:p>
          <a:p>
            <a:endParaRPr lang="en-US" baseline="0" dirty="0" smtClean="0"/>
          </a:p>
          <a:p>
            <a:r>
              <a:rPr lang="en-US" baseline="0" dirty="0" smtClean="0"/>
              <a:t>If we had more time, we could go over each of these items.</a:t>
            </a:r>
          </a:p>
          <a:p>
            <a:endParaRPr lang="en-US" baseline="0" dirty="0" smtClean="0"/>
          </a:p>
          <a:p>
            <a:r>
              <a:rPr lang="en-US" baseline="0" dirty="0" smtClean="0"/>
              <a:t>This presentation will really focus on four items on the right: Clarity of Vision / Mission, Shared Values, Clarity on Role, Sense of Commitment</a:t>
            </a:r>
          </a:p>
          <a:p>
            <a:endParaRPr lang="en-US" baseline="0" dirty="0" smtClean="0"/>
          </a:p>
          <a:p>
            <a:endParaRPr lang="en-US" dirty="0"/>
          </a:p>
        </p:txBody>
      </p:sp>
    </p:spTree>
    <p:extLst>
      <p:ext uri="{BB962C8B-B14F-4D97-AF65-F5344CB8AC3E}">
        <p14:creationId xmlns:p14="http://schemas.microsoft.com/office/powerpoint/2010/main" val="348511502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6836401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1204913" y="697845"/>
            <a:ext cx="4600575" cy="3486150"/>
          </a:xfrm>
          <a:ln/>
        </p:spPr>
      </p:sp>
      <p:sp>
        <p:nvSpPr>
          <p:cNvPr id="57347" name="Rectangle 3"/>
          <p:cNvSpPr>
            <a:spLocks noGrp="1" noChangeArrowheads="1"/>
          </p:cNvSpPr>
          <p:nvPr>
            <p:ph type="body" idx="1"/>
          </p:nvPr>
        </p:nvSpPr>
        <p:spPr>
          <a:xfrm>
            <a:off x="699823" y="4416099"/>
            <a:ext cx="5610754" cy="4182457"/>
          </a:xfrm>
          <a:noFill/>
          <a:ln/>
        </p:spPr>
        <p:txBody>
          <a:bodyPr/>
          <a:lstStyle/>
          <a:p>
            <a:pPr eaLnBrk="1" hangingPunct="1"/>
            <a:endParaRPr lang="en-US" dirty="0" smtClean="0">
              <a:ea typeface="ＭＳ Ｐゴシック"/>
              <a:cs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does the Board</a:t>
            </a:r>
            <a:r>
              <a:rPr lang="en-US" baseline="0" dirty="0" smtClean="0"/>
              <a:t> Member experience look like?</a:t>
            </a:r>
          </a:p>
          <a:p>
            <a:r>
              <a:rPr lang="en-US" baseline="0" dirty="0" smtClean="0"/>
              <a:t>(Walk through diagram, starting with “Engagement: happiness, confidence, satisfaction, optimism – both positive and negative)</a:t>
            </a:r>
          </a:p>
          <a:p>
            <a:endParaRPr lang="en-US" baseline="0" dirty="0" smtClean="0"/>
          </a:p>
          <a:p>
            <a:r>
              <a:rPr lang="en-US" baseline="0" dirty="0" smtClean="0"/>
              <a:t>If we’re lucky, all of our board members will become CHAMPIONS for our cause, meaning that they will tell everyone about us, make introductions, and with strong participation in our activities.</a:t>
            </a:r>
            <a:endParaRPr lang="en-US" dirty="0"/>
          </a:p>
        </p:txBody>
      </p:sp>
    </p:spTree>
    <p:extLst>
      <p:ext uri="{BB962C8B-B14F-4D97-AF65-F5344CB8AC3E}">
        <p14:creationId xmlns:p14="http://schemas.microsoft.com/office/powerpoint/2010/main" val="278283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pPr eaLnBrk="1" hangingPunct="1"/>
            <a:r>
              <a:rPr lang="en-US" dirty="0" smtClean="0"/>
              <a:t>The idea</a:t>
            </a:r>
            <a:r>
              <a:rPr lang="en-US" baseline="0" dirty="0" smtClean="0"/>
              <a:t> of measuring connection between an organization and its constituents isn’t new.</a:t>
            </a:r>
          </a:p>
          <a:p>
            <a:pPr eaLnBrk="1" hangingPunct="1"/>
            <a:r>
              <a:rPr lang="en-US" baseline="0" dirty="0" smtClean="0"/>
              <a:t>The first four “levels” on this slide come from the Marketing world. </a:t>
            </a:r>
          </a:p>
          <a:p>
            <a:pPr eaLnBrk="1" hangingPunct="1"/>
            <a:endParaRPr lang="en-US" baseline="0" dirty="0" smtClean="0"/>
          </a:p>
          <a:p>
            <a:pPr eaLnBrk="1" hangingPunct="1"/>
            <a:r>
              <a:rPr lang="en-US" baseline="0" dirty="0" smtClean="0"/>
              <a:t>Walk through, using an example. (My relationship with Google, or perhaps with a local nonprofit.)</a:t>
            </a:r>
          </a:p>
          <a:p>
            <a:pPr eaLnBrk="1" hangingPunct="1"/>
            <a:endParaRPr lang="en-US" baseline="0" dirty="0" smtClean="0"/>
          </a:p>
          <a:p>
            <a:pPr eaLnBrk="1" hangingPunct="1"/>
            <a:r>
              <a:rPr lang="en-US" baseline="0" dirty="0" smtClean="0"/>
              <a:t>Board members are already Affiliated with us, but how many actually become Champions for us?</a:t>
            </a:r>
          </a:p>
          <a:p>
            <a:pPr eaLnBrk="1" hangingPunct="1"/>
            <a:endParaRPr lang="en-US" baseline="0" dirty="0" smtClean="0"/>
          </a:p>
          <a:p>
            <a:pPr eaLnBrk="1" hangingPunct="1"/>
            <a:r>
              <a:rPr lang="en-US" baseline="0" dirty="0" smtClean="0"/>
              <a:t>Does anyone here feel that 100% of their board are champions? (Wonderful, if anyone says yes. Name of organization?)</a:t>
            </a:r>
          </a:p>
          <a:p>
            <a:pPr eaLnBrk="1" hangingPunct="1"/>
            <a:r>
              <a:rPr lang="en-US" baseline="0" dirty="0" smtClean="0"/>
              <a:t>How about 50%?</a:t>
            </a: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pPr marL="174625" indent="-174625" algn="l" eaLnBrk="0" hangingPunct="0">
              <a:spcBef>
                <a:spcPct val="30000"/>
              </a:spcBef>
              <a:spcAft>
                <a:spcPct val="15000"/>
              </a:spcAft>
              <a:buClr>
                <a:schemeClr val="tx2"/>
              </a:buClr>
              <a:buFont typeface="Wingdings" pitchFamily="2" charset="2"/>
              <a:buNone/>
              <a:defRPr/>
            </a:pPr>
            <a:r>
              <a:rPr lang="en-US" dirty="0" smtClean="0"/>
              <a:t>What</a:t>
            </a:r>
            <a:r>
              <a:rPr lang="en-US" baseline="0" dirty="0" smtClean="0"/>
              <a:t> are the benefits of strong engagement, for the board as a whole, for the staff, and for the organization?</a:t>
            </a:r>
          </a:p>
          <a:p>
            <a:pPr marL="174625" indent="-174625" algn="l" eaLnBrk="0" hangingPunct="0">
              <a:spcBef>
                <a:spcPct val="30000"/>
              </a:spcBef>
              <a:spcAft>
                <a:spcPct val="15000"/>
              </a:spcAft>
              <a:buClr>
                <a:schemeClr val="tx2"/>
              </a:buClr>
              <a:buFont typeface="Wingdings" pitchFamily="2" charset="2"/>
              <a:buNone/>
              <a:defRPr/>
            </a:pPr>
            <a:r>
              <a:rPr lang="en-US" baseline="0" dirty="0" smtClean="0"/>
              <a:t>(Shout out your ideas.)</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pPr marL="174625" indent="-174625" algn="l" eaLnBrk="0" hangingPunct="0">
              <a:spcBef>
                <a:spcPct val="30000"/>
              </a:spcBef>
              <a:spcAft>
                <a:spcPct val="15000"/>
              </a:spcAft>
              <a:buClr>
                <a:schemeClr val="tx2"/>
              </a:buClr>
              <a:buFont typeface="Wingdings" pitchFamily="2" charset="2"/>
              <a:buNone/>
              <a:defRPr/>
            </a:pPr>
            <a:r>
              <a:rPr lang="en-US" dirty="0" smtClean="0"/>
              <a:t>Review.</a:t>
            </a:r>
          </a:p>
          <a:p>
            <a:pPr marL="174625" indent="-174625" algn="l" eaLnBrk="0" hangingPunct="0">
              <a:spcBef>
                <a:spcPct val="30000"/>
              </a:spcBef>
              <a:spcAft>
                <a:spcPct val="15000"/>
              </a:spcAft>
              <a:buClr>
                <a:schemeClr val="tx2"/>
              </a:buClr>
              <a:buFont typeface="Wingdings" pitchFamily="2" charset="2"/>
              <a:buNone/>
              <a:defRPr/>
            </a:pPr>
            <a:endParaRPr lang="en-US" dirty="0" smtClean="0"/>
          </a:p>
          <a:p>
            <a:pPr marL="174625" indent="-174625" algn="l" eaLnBrk="0" hangingPunct="0">
              <a:spcBef>
                <a:spcPct val="30000"/>
              </a:spcBef>
              <a:spcAft>
                <a:spcPct val="15000"/>
              </a:spcAft>
              <a:buClr>
                <a:schemeClr val="tx2"/>
              </a:buClr>
              <a:buFont typeface="Wingdings" pitchFamily="2" charset="2"/>
              <a:buNone/>
              <a:defRPr/>
            </a:pPr>
            <a:r>
              <a:rPr lang="en-US" dirty="0" smtClean="0"/>
              <a:t>Stop on “fewer disagreement</a:t>
            </a:r>
            <a:r>
              <a:rPr lang="en-US" baseline="0" dirty="0" smtClean="0"/>
              <a:t>s, or more respectful disagreements?” Is it essential to have 100% agreement for decision?</a:t>
            </a: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pPr eaLnBrk="1" hangingPunct="1"/>
            <a:r>
              <a:rPr lang="en-US" dirty="0" smtClean="0"/>
              <a:t>Why</a:t>
            </a:r>
            <a:r>
              <a:rPr lang="en-US" baseline="0" dirty="0" smtClean="0"/>
              <a:t> would someone decide to become a board member at a nonprofit?</a:t>
            </a:r>
          </a:p>
          <a:p>
            <a:pPr eaLnBrk="1" hangingPunct="1"/>
            <a:r>
              <a:rPr lang="en-US" baseline="0" dirty="0" smtClean="0"/>
              <a:t>(Shout ideas)</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7" descr="WF_Corp_Sig_RGB_PPT_Wrd_5"/>
          <p:cNvPicPr>
            <a:picLocks noChangeAspect="1" noChangeArrowheads="1"/>
          </p:cNvPicPr>
          <p:nvPr/>
        </p:nvPicPr>
        <p:blipFill>
          <a:blip r:embed="rId2"/>
          <a:srcRect t="5360"/>
          <a:stretch>
            <a:fillRect/>
          </a:stretch>
        </p:blipFill>
        <p:spPr bwMode="auto">
          <a:xfrm>
            <a:off x="5948363" y="5605463"/>
            <a:ext cx="3117850" cy="1057275"/>
          </a:xfrm>
          <a:prstGeom prst="rect">
            <a:avLst/>
          </a:prstGeom>
          <a:noFill/>
          <a:ln w="9525">
            <a:noFill/>
            <a:miter lim="800000"/>
            <a:headEnd/>
            <a:tailEnd/>
          </a:ln>
        </p:spPr>
      </p:pic>
      <p:sp>
        <p:nvSpPr>
          <p:cNvPr id="5" name="Line 176"/>
          <p:cNvSpPr>
            <a:spLocks noChangeShapeType="1"/>
          </p:cNvSpPr>
          <p:nvPr/>
        </p:nvSpPr>
        <p:spPr bwMode="auto">
          <a:xfrm>
            <a:off x="338138" y="2061803"/>
            <a:ext cx="7150100" cy="0"/>
          </a:xfrm>
          <a:prstGeom prst="line">
            <a:avLst/>
          </a:prstGeom>
          <a:noFill/>
          <a:ln w="31750">
            <a:solidFill>
              <a:schemeClr val="tx2"/>
            </a:solidFill>
            <a:round/>
            <a:headEnd/>
            <a:tailEnd/>
          </a:ln>
          <a:effectLst/>
        </p:spPr>
        <p:txBody>
          <a:bodyPr wrap="none" lIns="0" rIns="0" anchor="ctr"/>
          <a:lstStyle/>
          <a:p>
            <a:pPr>
              <a:defRPr/>
            </a:pPr>
            <a:endParaRPr lang="en-US" dirty="0"/>
          </a:p>
        </p:txBody>
      </p:sp>
      <p:pic>
        <p:nvPicPr>
          <p:cNvPr id="167" name="Picture 342" descr="WF_goldRGB_2009"/>
          <p:cNvPicPr>
            <a:picLocks noChangeAspect="1" noChangeArrowheads="1"/>
          </p:cNvPicPr>
          <p:nvPr userDrawn="1"/>
        </p:nvPicPr>
        <p:blipFill>
          <a:blip r:embed="rId3"/>
          <a:srcRect/>
          <a:stretch>
            <a:fillRect/>
          </a:stretch>
        </p:blipFill>
        <p:spPr bwMode="auto">
          <a:xfrm>
            <a:off x="8183563" y="193675"/>
            <a:ext cx="731837" cy="731838"/>
          </a:xfrm>
          <a:prstGeom prst="rect">
            <a:avLst/>
          </a:prstGeom>
          <a:noFill/>
          <a:ln w="9525">
            <a:noFill/>
            <a:miter lim="800000"/>
            <a:headEnd/>
            <a:tailEnd/>
          </a:ln>
        </p:spPr>
      </p:pic>
      <p:sp>
        <p:nvSpPr>
          <p:cNvPr id="276482" name="Rectangle 2"/>
          <p:cNvSpPr>
            <a:spLocks noGrp="1" noChangeArrowheads="1"/>
          </p:cNvSpPr>
          <p:nvPr>
            <p:ph type="ctrTitle"/>
          </p:nvPr>
        </p:nvSpPr>
        <p:spPr>
          <a:xfrm>
            <a:off x="338138" y="1201510"/>
            <a:ext cx="7454900" cy="706673"/>
          </a:xfrm>
          <a:ln algn="ctr"/>
        </p:spPr>
        <p:txBody>
          <a:bodyPr anchor="b"/>
          <a:lstStyle>
            <a:lvl1pPr eaLnBrk="1" hangingPunct="1">
              <a:lnSpc>
                <a:spcPct val="95000"/>
              </a:lnSpc>
              <a:defRPr sz="4100" smtClean="0">
                <a:solidFill>
                  <a:schemeClr val="tx2"/>
                </a:solidFill>
                <a:ea typeface="ＭＳ Ｐゴシック"/>
                <a:cs typeface="ＭＳ Ｐゴシック"/>
              </a:defRPr>
            </a:lvl1pPr>
          </a:lstStyle>
          <a:p>
            <a:r>
              <a:rPr lang="en-US" dirty="0" smtClean="0"/>
              <a:t>Click to edit Master title style</a:t>
            </a:r>
          </a:p>
        </p:txBody>
      </p:sp>
      <p:sp>
        <p:nvSpPr>
          <p:cNvPr id="276485" name="Rectangle 3"/>
          <p:cNvSpPr>
            <a:spLocks noGrp="1" noChangeArrowheads="1"/>
          </p:cNvSpPr>
          <p:nvPr>
            <p:ph type="subTitle" idx="1"/>
          </p:nvPr>
        </p:nvSpPr>
        <p:spPr>
          <a:xfrm>
            <a:off x="338138" y="3168650"/>
            <a:ext cx="7454900" cy="609600"/>
          </a:xfrm>
          <a:ln algn="ctr"/>
        </p:spPr>
        <p:txBody>
          <a:bodyPr/>
          <a:lstStyle>
            <a:lvl1pPr marL="0" indent="0">
              <a:lnSpc>
                <a:spcPct val="100000"/>
              </a:lnSpc>
              <a:spcBef>
                <a:spcPct val="0"/>
              </a:spcBef>
              <a:spcAft>
                <a:spcPct val="0"/>
              </a:spcAft>
              <a:buFont typeface="Wingdings" pitchFamily="2" charset="2"/>
              <a:buNone/>
              <a:defRPr sz="1800" smtClean="0">
                <a:ea typeface="ＭＳ Ｐゴシック"/>
                <a:cs typeface="ＭＳ Ｐゴシック"/>
              </a:defRPr>
            </a:lvl1pPr>
          </a:lstStyle>
          <a:p>
            <a:r>
              <a:rPr lang="en-US" smtClean="0"/>
              <a:t>Click to edit Master subtitle style</a:t>
            </a:r>
          </a:p>
        </p:txBody>
      </p:sp>
      <p:sp>
        <p:nvSpPr>
          <p:cNvPr id="169" name="TextBox 5"/>
          <p:cNvSpPr txBox="1">
            <a:spLocks noChangeArrowheads="1"/>
          </p:cNvSpPr>
          <p:nvPr userDrawn="1"/>
        </p:nvSpPr>
        <p:spPr bwMode="auto">
          <a:xfrm>
            <a:off x="152400" y="6086475"/>
            <a:ext cx="5676900" cy="584200"/>
          </a:xfrm>
          <a:prstGeom prst="rect">
            <a:avLst/>
          </a:prstGeom>
          <a:noFill/>
          <a:ln w="9525">
            <a:noFill/>
            <a:miter lim="800000"/>
            <a:headEnd/>
            <a:tailEnd/>
          </a:ln>
        </p:spPr>
        <p:txBody>
          <a:bodyPr>
            <a:spAutoFit/>
          </a:bodyPr>
          <a:lstStyle/>
          <a:p>
            <a:pPr algn="l">
              <a:lnSpc>
                <a:spcPct val="100000"/>
              </a:lnSpc>
              <a:spcBef>
                <a:spcPct val="65000"/>
              </a:spcBef>
            </a:pPr>
            <a:r>
              <a:rPr lang="en-US" sz="800" b="0" dirty="0">
                <a:solidFill>
                  <a:schemeClr val="tx1"/>
                </a:solidFill>
              </a:rPr>
              <a:t>This information is provided for illustration and education purposes only. Wells Fargo &amp; Company and its affiliates do not provide legal advice. Please consult your legal advisors to determine how this information may apply to your own situation. Whether any planned tax result is realized by you depends on the specific facts of your own situation at the time your taxes are prepared.  </a:t>
            </a:r>
          </a:p>
        </p:txBody>
      </p:sp>
    </p:spTree>
  </p:cSld>
  <p:clrMapOvr>
    <a:masterClrMapping/>
  </p:clrMapOvr>
  <p:transition>
    <p:fade/>
  </p:transition>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t>200906092 TPB-AB21039 (09/09)</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5288" y="179388"/>
            <a:ext cx="2170112" cy="61325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1775" y="179388"/>
            <a:ext cx="6361113" cy="61325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t>200906092 TPB-AB21039 (09/09)</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31775" y="179388"/>
            <a:ext cx="8683625" cy="4873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31775" y="1792288"/>
            <a:ext cx="8683625" cy="4519612"/>
          </a:xfrm>
        </p:spPr>
        <p:txBody>
          <a:bodyPr tIns="45720" rIns="91440" bIns="45720"/>
          <a:lstStyle/>
          <a:p>
            <a:pPr lvl="0"/>
            <a:endParaRPr lang="en-US" noProof="0" dirty="0" smtClean="0"/>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t>200906092 TPB-AB21039 (09/09)</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7" descr="WF_Corp_Sig_RGB_PPT_Wrd_5"/>
          <p:cNvPicPr>
            <a:picLocks noChangeAspect="1" noChangeArrowheads="1"/>
          </p:cNvPicPr>
          <p:nvPr/>
        </p:nvPicPr>
        <p:blipFill>
          <a:blip r:embed="rId2" cstate="print"/>
          <a:srcRect t="5360"/>
          <a:stretch>
            <a:fillRect/>
          </a:stretch>
        </p:blipFill>
        <p:spPr bwMode="auto">
          <a:xfrm>
            <a:off x="5948363" y="5605463"/>
            <a:ext cx="3117850" cy="1057275"/>
          </a:xfrm>
          <a:prstGeom prst="rect">
            <a:avLst/>
          </a:prstGeom>
          <a:noFill/>
          <a:ln w="9525">
            <a:noFill/>
            <a:miter lim="800000"/>
            <a:headEnd/>
            <a:tailEnd/>
          </a:ln>
        </p:spPr>
      </p:pic>
      <p:sp>
        <p:nvSpPr>
          <p:cNvPr id="5" name="Line 176"/>
          <p:cNvSpPr>
            <a:spLocks noChangeShapeType="1"/>
          </p:cNvSpPr>
          <p:nvPr/>
        </p:nvSpPr>
        <p:spPr bwMode="auto">
          <a:xfrm>
            <a:off x="338138" y="3021013"/>
            <a:ext cx="7150100" cy="0"/>
          </a:xfrm>
          <a:prstGeom prst="line">
            <a:avLst/>
          </a:prstGeom>
          <a:noFill/>
          <a:ln w="31750">
            <a:solidFill>
              <a:schemeClr val="tx2"/>
            </a:solidFill>
            <a:round/>
            <a:headEnd/>
            <a:tailEnd/>
          </a:ln>
          <a:effectLst/>
        </p:spPr>
        <p:txBody>
          <a:bodyPr wrap="none" lIns="0" rIns="0" anchor="ctr"/>
          <a:lstStyle/>
          <a:p>
            <a:pPr>
              <a:defRPr/>
            </a:pPr>
            <a:endParaRPr lang="en-US" dirty="0">
              <a:solidFill>
                <a:srgbClr val="A57D50"/>
              </a:solidFill>
              <a:latin typeface="Verdana"/>
            </a:endParaRPr>
          </a:p>
        </p:txBody>
      </p:sp>
      <p:grpSp>
        <p:nvGrpSpPr>
          <p:cNvPr id="2" name="Group 6"/>
          <p:cNvGrpSpPr>
            <a:grpSpLocks noChangeAspect="1"/>
          </p:cNvGrpSpPr>
          <p:nvPr/>
        </p:nvGrpSpPr>
        <p:grpSpPr bwMode="auto">
          <a:xfrm>
            <a:off x="339725" y="5307013"/>
            <a:ext cx="2803525" cy="525462"/>
            <a:chOff x="1253" y="1855"/>
            <a:chExt cx="3253" cy="609"/>
          </a:xfrm>
        </p:grpSpPr>
        <p:sp>
          <p:nvSpPr>
            <p:cNvPr id="8" name="AutoShape 7"/>
            <p:cNvSpPr>
              <a:spLocks noChangeAspect="1" noChangeArrowheads="1" noTextEdit="1"/>
            </p:cNvSpPr>
            <p:nvPr userDrawn="1"/>
          </p:nvSpPr>
          <p:spPr bwMode="auto">
            <a:xfrm>
              <a:off x="1253" y="1855"/>
              <a:ext cx="3253" cy="609"/>
            </a:xfrm>
            <a:prstGeom prst="rect">
              <a:avLst/>
            </a:prstGeom>
            <a:noFill/>
            <a:ln w="9525">
              <a:noFill/>
              <a:miter lim="800000"/>
              <a:headEnd/>
              <a:tailEnd/>
            </a:ln>
          </p:spPr>
          <p:txBody>
            <a:bodyPr/>
            <a:lstStyle/>
            <a:p>
              <a:pPr>
                <a:lnSpc>
                  <a:spcPct val="95000"/>
                </a:lnSpc>
                <a:defRPr/>
              </a:pPr>
              <a:endParaRPr lang="en-US" b="0" dirty="0">
                <a:solidFill>
                  <a:srgbClr val="FFFFFF"/>
                </a:solidFill>
                <a:latin typeface="Verdana"/>
              </a:endParaRPr>
            </a:p>
          </p:txBody>
        </p:sp>
        <p:sp>
          <p:nvSpPr>
            <p:cNvPr id="9" name="Rectangle 8"/>
            <p:cNvSpPr>
              <a:spLocks noChangeArrowheads="1"/>
            </p:cNvSpPr>
            <p:nvPr userDrawn="1"/>
          </p:nvSpPr>
          <p:spPr bwMode="auto">
            <a:xfrm>
              <a:off x="1255" y="1855"/>
              <a:ext cx="3249" cy="607"/>
            </a:xfrm>
            <a:prstGeom prst="rect">
              <a:avLst/>
            </a:prstGeom>
            <a:noFill/>
            <a:ln w="6350">
              <a:solidFill>
                <a:srgbClr val="000000"/>
              </a:solidFill>
              <a:miter lim="800000"/>
              <a:headEnd/>
              <a:tailEnd/>
            </a:ln>
          </p:spPr>
          <p:txBody>
            <a:bodyPr/>
            <a:lstStyle/>
            <a:p>
              <a:pPr>
                <a:lnSpc>
                  <a:spcPct val="95000"/>
                </a:lnSpc>
                <a:defRPr/>
              </a:pPr>
              <a:endParaRPr lang="en-US" b="0" dirty="0">
                <a:solidFill>
                  <a:srgbClr val="FFFFFF"/>
                </a:solidFill>
                <a:latin typeface="Verdana"/>
              </a:endParaRPr>
            </a:p>
          </p:txBody>
        </p:sp>
        <p:sp>
          <p:nvSpPr>
            <p:cNvPr id="10" name="Rectangle 9"/>
            <p:cNvSpPr>
              <a:spLocks noChangeArrowheads="1"/>
            </p:cNvSpPr>
            <p:nvPr userDrawn="1"/>
          </p:nvSpPr>
          <p:spPr bwMode="auto">
            <a:xfrm>
              <a:off x="1378" y="1929"/>
              <a:ext cx="17" cy="66"/>
            </a:xfrm>
            <a:prstGeom prst="rect">
              <a:avLst/>
            </a:prstGeom>
            <a:solidFill>
              <a:srgbClr val="000000"/>
            </a:solidFill>
            <a:ln w="9525">
              <a:noFill/>
              <a:miter lim="800000"/>
              <a:headEnd/>
              <a:tailEnd/>
            </a:ln>
          </p:spPr>
          <p:txBody>
            <a:bodyPr/>
            <a:lstStyle/>
            <a:p>
              <a:pPr>
                <a:lnSpc>
                  <a:spcPct val="95000"/>
                </a:lnSpc>
                <a:defRPr/>
              </a:pPr>
              <a:endParaRPr lang="en-US" b="0" dirty="0">
                <a:solidFill>
                  <a:srgbClr val="FFFFFF"/>
                </a:solidFill>
                <a:latin typeface="Verdana"/>
              </a:endParaRPr>
            </a:p>
          </p:txBody>
        </p:sp>
        <p:sp>
          <p:nvSpPr>
            <p:cNvPr id="11" name="Freeform 10"/>
            <p:cNvSpPr>
              <a:spLocks/>
            </p:cNvSpPr>
            <p:nvPr userDrawn="1"/>
          </p:nvSpPr>
          <p:spPr bwMode="auto">
            <a:xfrm>
              <a:off x="1406" y="1945"/>
              <a:ext cx="44" cy="50"/>
            </a:xfrm>
            <a:custGeom>
              <a:avLst/>
              <a:gdLst/>
              <a:ahLst/>
              <a:cxnLst>
                <a:cxn ang="0">
                  <a:pos x="0" y="7"/>
                </a:cxn>
                <a:cxn ang="0">
                  <a:pos x="0" y="1"/>
                </a:cxn>
                <a:cxn ang="0">
                  <a:pos x="5" y="1"/>
                </a:cxn>
                <a:cxn ang="0">
                  <a:pos x="6" y="3"/>
                </a:cxn>
                <a:cxn ang="0">
                  <a:pos x="6" y="3"/>
                </a:cxn>
                <a:cxn ang="0">
                  <a:pos x="12" y="0"/>
                </a:cxn>
                <a:cxn ang="0">
                  <a:pos x="19" y="9"/>
                </a:cxn>
                <a:cxn ang="0">
                  <a:pos x="19" y="21"/>
                </a:cxn>
                <a:cxn ang="0">
                  <a:pos x="13" y="21"/>
                </a:cxn>
                <a:cxn ang="0">
                  <a:pos x="13" y="10"/>
                </a:cxn>
                <a:cxn ang="0">
                  <a:pos x="10" y="5"/>
                </a:cxn>
                <a:cxn ang="0">
                  <a:pos x="6" y="8"/>
                </a:cxn>
                <a:cxn ang="0">
                  <a:pos x="6" y="9"/>
                </a:cxn>
                <a:cxn ang="0">
                  <a:pos x="6" y="21"/>
                </a:cxn>
                <a:cxn ang="0">
                  <a:pos x="0" y="21"/>
                </a:cxn>
                <a:cxn ang="0">
                  <a:pos x="0" y="7"/>
                </a:cxn>
              </a:cxnLst>
              <a:rect l="0" t="0" r="r" b="b"/>
              <a:pathLst>
                <a:path w="19" h="21">
                  <a:moveTo>
                    <a:pt x="0" y="7"/>
                  </a:moveTo>
                  <a:cubicBezTo>
                    <a:pt x="0" y="5"/>
                    <a:pt x="0" y="2"/>
                    <a:pt x="0" y="1"/>
                  </a:cubicBezTo>
                  <a:cubicBezTo>
                    <a:pt x="5" y="1"/>
                    <a:pt x="5" y="1"/>
                    <a:pt x="5" y="1"/>
                  </a:cubicBezTo>
                  <a:cubicBezTo>
                    <a:pt x="6" y="3"/>
                    <a:pt x="6" y="3"/>
                    <a:pt x="6" y="3"/>
                  </a:cubicBezTo>
                  <a:cubicBezTo>
                    <a:pt x="6" y="3"/>
                    <a:pt x="6" y="3"/>
                    <a:pt x="6" y="3"/>
                  </a:cubicBezTo>
                  <a:cubicBezTo>
                    <a:pt x="6" y="2"/>
                    <a:pt x="9" y="0"/>
                    <a:pt x="12" y="0"/>
                  </a:cubicBezTo>
                  <a:cubicBezTo>
                    <a:pt x="16" y="0"/>
                    <a:pt x="19" y="3"/>
                    <a:pt x="19" y="9"/>
                  </a:cubicBezTo>
                  <a:cubicBezTo>
                    <a:pt x="19" y="21"/>
                    <a:pt x="19" y="21"/>
                    <a:pt x="19" y="21"/>
                  </a:cubicBezTo>
                  <a:cubicBezTo>
                    <a:pt x="13" y="21"/>
                    <a:pt x="13" y="21"/>
                    <a:pt x="13" y="21"/>
                  </a:cubicBezTo>
                  <a:cubicBezTo>
                    <a:pt x="13" y="10"/>
                    <a:pt x="13" y="10"/>
                    <a:pt x="13" y="10"/>
                  </a:cubicBezTo>
                  <a:cubicBezTo>
                    <a:pt x="13" y="7"/>
                    <a:pt x="12" y="5"/>
                    <a:pt x="10" y="5"/>
                  </a:cubicBezTo>
                  <a:cubicBezTo>
                    <a:pt x="8" y="5"/>
                    <a:pt x="7" y="6"/>
                    <a:pt x="6" y="8"/>
                  </a:cubicBezTo>
                  <a:cubicBezTo>
                    <a:pt x="6" y="8"/>
                    <a:pt x="6" y="9"/>
                    <a:pt x="6" y="9"/>
                  </a:cubicBezTo>
                  <a:cubicBezTo>
                    <a:pt x="6" y="21"/>
                    <a:pt x="6" y="21"/>
                    <a:pt x="6"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2" name="Freeform 11"/>
            <p:cNvSpPr>
              <a:spLocks/>
            </p:cNvSpPr>
            <p:nvPr userDrawn="1"/>
          </p:nvSpPr>
          <p:spPr bwMode="auto">
            <a:xfrm>
              <a:off x="1456" y="1947"/>
              <a:ext cx="52" cy="48"/>
            </a:xfrm>
            <a:custGeom>
              <a:avLst/>
              <a:gdLst/>
              <a:ahLst/>
              <a:cxnLst>
                <a:cxn ang="0">
                  <a:pos x="7" y="0"/>
                </a:cxn>
                <a:cxn ang="0">
                  <a:pos x="10" y="9"/>
                </a:cxn>
                <a:cxn ang="0">
                  <a:pos x="11" y="14"/>
                </a:cxn>
                <a:cxn ang="0">
                  <a:pos x="11" y="14"/>
                </a:cxn>
                <a:cxn ang="0">
                  <a:pos x="12" y="9"/>
                </a:cxn>
                <a:cxn ang="0">
                  <a:pos x="15" y="0"/>
                </a:cxn>
                <a:cxn ang="0">
                  <a:pos x="22" y="0"/>
                </a:cxn>
                <a:cxn ang="0">
                  <a:pos x="14" y="20"/>
                </a:cxn>
                <a:cxn ang="0">
                  <a:pos x="8" y="20"/>
                </a:cxn>
                <a:cxn ang="0">
                  <a:pos x="0" y="0"/>
                </a:cxn>
                <a:cxn ang="0">
                  <a:pos x="7" y="0"/>
                </a:cxn>
              </a:cxnLst>
              <a:rect l="0" t="0" r="r" b="b"/>
              <a:pathLst>
                <a:path w="22" h="20">
                  <a:moveTo>
                    <a:pt x="7" y="0"/>
                  </a:moveTo>
                  <a:cubicBezTo>
                    <a:pt x="10" y="9"/>
                    <a:pt x="10" y="9"/>
                    <a:pt x="10" y="9"/>
                  </a:cubicBezTo>
                  <a:cubicBezTo>
                    <a:pt x="10" y="11"/>
                    <a:pt x="11" y="12"/>
                    <a:pt x="11" y="14"/>
                  </a:cubicBezTo>
                  <a:cubicBezTo>
                    <a:pt x="11" y="14"/>
                    <a:pt x="11" y="14"/>
                    <a:pt x="11" y="14"/>
                  </a:cubicBezTo>
                  <a:cubicBezTo>
                    <a:pt x="12" y="12"/>
                    <a:pt x="12" y="11"/>
                    <a:pt x="12" y="9"/>
                  </a:cubicBezTo>
                  <a:cubicBezTo>
                    <a:pt x="15" y="0"/>
                    <a:pt x="15" y="0"/>
                    <a:pt x="15" y="0"/>
                  </a:cubicBezTo>
                  <a:cubicBezTo>
                    <a:pt x="22" y="0"/>
                    <a:pt x="22" y="0"/>
                    <a:pt x="22" y="0"/>
                  </a:cubicBezTo>
                  <a:cubicBezTo>
                    <a:pt x="14" y="20"/>
                    <a:pt x="14" y="20"/>
                    <a:pt x="14" y="20"/>
                  </a:cubicBezTo>
                  <a:cubicBezTo>
                    <a:pt x="8" y="20"/>
                    <a:pt x="8" y="20"/>
                    <a:pt x="8" y="20"/>
                  </a:cubicBezTo>
                  <a:cubicBezTo>
                    <a:pt x="0" y="0"/>
                    <a:pt x="0" y="0"/>
                    <a:pt x="0" y="0"/>
                  </a:cubicBezTo>
                  <a:lnTo>
                    <a:pt x="7"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3" name="Freeform 12"/>
            <p:cNvSpPr>
              <a:spLocks noEditPoints="1"/>
            </p:cNvSpPr>
            <p:nvPr userDrawn="1"/>
          </p:nvSpPr>
          <p:spPr bwMode="auto">
            <a:xfrm>
              <a:off x="1511" y="1945"/>
              <a:ext cx="44" cy="50"/>
            </a:xfrm>
            <a:custGeom>
              <a:avLst/>
              <a:gdLst/>
              <a:ahLst/>
              <a:cxnLst>
                <a:cxn ang="0">
                  <a:pos x="6" y="13"/>
                </a:cxn>
                <a:cxn ang="0">
                  <a:pos x="11" y="17"/>
                </a:cxn>
                <a:cxn ang="0">
                  <a:pos x="17" y="16"/>
                </a:cxn>
                <a:cxn ang="0">
                  <a:pos x="18" y="20"/>
                </a:cxn>
                <a:cxn ang="0">
                  <a:pos x="10" y="21"/>
                </a:cxn>
                <a:cxn ang="0">
                  <a:pos x="0" y="11"/>
                </a:cxn>
                <a:cxn ang="0">
                  <a:pos x="10" y="0"/>
                </a:cxn>
                <a:cxn ang="0">
                  <a:pos x="19" y="10"/>
                </a:cxn>
                <a:cxn ang="0">
                  <a:pos x="19" y="13"/>
                </a:cxn>
                <a:cxn ang="0">
                  <a:pos x="6" y="13"/>
                </a:cxn>
                <a:cxn ang="0">
                  <a:pos x="13" y="8"/>
                </a:cxn>
                <a:cxn ang="0">
                  <a:pos x="9" y="4"/>
                </a:cxn>
                <a:cxn ang="0">
                  <a:pos x="6" y="8"/>
                </a:cxn>
                <a:cxn ang="0">
                  <a:pos x="13" y="8"/>
                </a:cxn>
              </a:cxnLst>
              <a:rect l="0" t="0" r="r" b="b"/>
              <a:pathLst>
                <a:path w="19" h="21">
                  <a:moveTo>
                    <a:pt x="6" y="13"/>
                  </a:moveTo>
                  <a:cubicBezTo>
                    <a:pt x="6" y="15"/>
                    <a:pt x="8" y="17"/>
                    <a:pt x="11" y="17"/>
                  </a:cubicBezTo>
                  <a:cubicBezTo>
                    <a:pt x="13" y="17"/>
                    <a:pt x="15" y="16"/>
                    <a:pt x="17" y="16"/>
                  </a:cubicBezTo>
                  <a:cubicBezTo>
                    <a:pt x="18" y="20"/>
                    <a:pt x="18" y="20"/>
                    <a:pt x="18" y="20"/>
                  </a:cubicBezTo>
                  <a:cubicBezTo>
                    <a:pt x="16" y="21"/>
                    <a:pt x="13" y="21"/>
                    <a:pt x="10" y="21"/>
                  </a:cubicBezTo>
                  <a:cubicBezTo>
                    <a:pt x="4" y="21"/>
                    <a:pt x="0" y="17"/>
                    <a:pt x="0" y="11"/>
                  </a:cubicBezTo>
                  <a:cubicBezTo>
                    <a:pt x="0" y="6"/>
                    <a:pt x="3" y="0"/>
                    <a:pt x="10" y="0"/>
                  </a:cubicBezTo>
                  <a:cubicBezTo>
                    <a:pt x="16" y="0"/>
                    <a:pt x="19" y="5"/>
                    <a:pt x="19" y="10"/>
                  </a:cubicBezTo>
                  <a:cubicBezTo>
                    <a:pt x="19" y="11"/>
                    <a:pt x="19" y="12"/>
                    <a:pt x="19" y="13"/>
                  </a:cubicBezTo>
                  <a:lnTo>
                    <a:pt x="6" y="13"/>
                  </a:lnTo>
                  <a:close/>
                  <a:moveTo>
                    <a:pt x="13" y="8"/>
                  </a:moveTo>
                  <a:cubicBezTo>
                    <a:pt x="13" y="7"/>
                    <a:pt x="12" y="4"/>
                    <a:pt x="9" y="4"/>
                  </a:cubicBezTo>
                  <a:cubicBezTo>
                    <a:pt x="7" y="4"/>
                    <a:pt x="6" y="7"/>
                    <a:pt x="6" y="8"/>
                  </a:cubicBezTo>
                  <a:lnTo>
                    <a:pt x="13" y="8"/>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4" name="Freeform 13"/>
            <p:cNvSpPr>
              <a:spLocks/>
            </p:cNvSpPr>
            <p:nvPr userDrawn="1"/>
          </p:nvSpPr>
          <p:spPr bwMode="auto">
            <a:xfrm>
              <a:off x="1562" y="1945"/>
              <a:ext cx="35" cy="50"/>
            </a:xfrm>
            <a:custGeom>
              <a:avLst/>
              <a:gdLst/>
              <a:ahLst/>
              <a:cxnLst>
                <a:cxn ang="0">
                  <a:pos x="1" y="15"/>
                </a:cxn>
                <a:cxn ang="0">
                  <a:pos x="6" y="17"/>
                </a:cxn>
                <a:cxn ang="0">
                  <a:pos x="9" y="15"/>
                </a:cxn>
                <a:cxn ang="0">
                  <a:pos x="6" y="13"/>
                </a:cxn>
                <a:cxn ang="0">
                  <a:pos x="0" y="7"/>
                </a:cxn>
                <a:cxn ang="0">
                  <a:pos x="8" y="0"/>
                </a:cxn>
                <a:cxn ang="0">
                  <a:pos x="14" y="1"/>
                </a:cxn>
                <a:cxn ang="0">
                  <a:pos x="13" y="6"/>
                </a:cxn>
                <a:cxn ang="0">
                  <a:pos x="9" y="5"/>
                </a:cxn>
                <a:cxn ang="0">
                  <a:pos x="6" y="6"/>
                </a:cxn>
                <a:cxn ang="0">
                  <a:pos x="9" y="9"/>
                </a:cxn>
                <a:cxn ang="0">
                  <a:pos x="15" y="15"/>
                </a:cxn>
                <a:cxn ang="0">
                  <a:pos x="6" y="21"/>
                </a:cxn>
                <a:cxn ang="0">
                  <a:pos x="0" y="20"/>
                </a:cxn>
                <a:cxn ang="0">
                  <a:pos x="1" y="15"/>
                </a:cxn>
              </a:cxnLst>
              <a:rect l="0" t="0" r="r" b="b"/>
              <a:pathLst>
                <a:path w="15" h="21">
                  <a:moveTo>
                    <a:pt x="1" y="15"/>
                  </a:moveTo>
                  <a:cubicBezTo>
                    <a:pt x="2" y="16"/>
                    <a:pt x="4" y="17"/>
                    <a:pt x="6" y="17"/>
                  </a:cubicBezTo>
                  <a:cubicBezTo>
                    <a:pt x="8" y="17"/>
                    <a:pt x="9" y="16"/>
                    <a:pt x="9" y="15"/>
                  </a:cubicBezTo>
                  <a:cubicBezTo>
                    <a:pt x="9" y="14"/>
                    <a:pt x="8" y="14"/>
                    <a:pt x="6" y="13"/>
                  </a:cubicBezTo>
                  <a:cubicBezTo>
                    <a:pt x="2" y="12"/>
                    <a:pt x="0" y="9"/>
                    <a:pt x="0" y="7"/>
                  </a:cubicBezTo>
                  <a:cubicBezTo>
                    <a:pt x="0" y="3"/>
                    <a:pt x="3" y="0"/>
                    <a:pt x="8" y="0"/>
                  </a:cubicBezTo>
                  <a:cubicBezTo>
                    <a:pt x="11" y="0"/>
                    <a:pt x="13" y="1"/>
                    <a:pt x="14" y="1"/>
                  </a:cubicBezTo>
                  <a:cubicBezTo>
                    <a:pt x="13" y="6"/>
                    <a:pt x="13" y="6"/>
                    <a:pt x="13" y="6"/>
                  </a:cubicBezTo>
                  <a:cubicBezTo>
                    <a:pt x="12" y="5"/>
                    <a:pt x="10" y="5"/>
                    <a:pt x="9" y="5"/>
                  </a:cubicBezTo>
                  <a:cubicBezTo>
                    <a:pt x="7" y="5"/>
                    <a:pt x="6" y="5"/>
                    <a:pt x="6" y="6"/>
                  </a:cubicBezTo>
                  <a:cubicBezTo>
                    <a:pt x="6" y="7"/>
                    <a:pt x="7" y="8"/>
                    <a:pt x="9" y="9"/>
                  </a:cubicBezTo>
                  <a:cubicBezTo>
                    <a:pt x="13" y="10"/>
                    <a:pt x="15" y="12"/>
                    <a:pt x="15" y="15"/>
                  </a:cubicBezTo>
                  <a:cubicBezTo>
                    <a:pt x="15" y="19"/>
                    <a:pt x="12" y="21"/>
                    <a:pt x="6" y="21"/>
                  </a:cubicBezTo>
                  <a:cubicBezTo>
                    <a:pt x="3" y="21"/>
                    <a:pt x="1" y="21"/>
                    <a:pt x="0" y="20"/>
                  </a:cubicBezTo>
                  <a:lnTo>
                    <a:pt x="1" y="15"/>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5" name="Freeform 14"/>
            <p:cNvSpPr>
              <a:spLocks/>
            </p:cNvSpPr>
            <p:nvPr userDrawn="1"/>
          </p:nvSpPr>
          <p:spPr bwMode="auto">
            <a:xfrm>
              <a:off x="1603" y="1932"/>
              <a:ext cx="29" cy="63"/>
            </a:xfrm>
            <a:custGeom>
              <a:avLst/>
              <a:gdLst/>
              <a:ahLst/>
              <a:cxnLst>
                <a:cxn ang="0">
                  <a:pos x="9" y="0"/>
                </a:cxn>
                <a:cxn ang="0">
                  <a:pos x="9" y="6"/>
                </a:cxn>
                <a:cxn ang="0">
                  <a:pos x="13" y="6"/>
                </a:cxn>
                <a:cxn ang="0">
                  <a:pos x="13" y="10"/>
                </a:cxn>
                <a:cxn ang="0">
                  <a:pos x="9" y="10"/>
                </a:cxn>
                <a:cxn ang="0">
                  <a:pos x="9" y="18"/>
                </a:cxn>
                <a:cxn ang="0">
                  <a:pos x="11" y="21"/>
                </a:cxn>
                <a:cxn ang="0">
                  <a:pos x="13" y="21"/>
                </a:cxn>
                <a:cxn ang="0">
                  <a:pos x="13" y="26"/>
                </a:cxn>
                <a:cxn ang="0">
                  <a:pos x="9" y="26"/>
                </a:cxn>
                <a:cxn ang="0">
                  <a:pos x="4" y="25"/>
                </a:cxn>
                <a:cxn ang="0">
                  <a:pos x="3" y="19"/>
                </a:cxn>
                <a:cxn ang="0">
                  <a:pos x="3" y="10"/>
                </a:cxn>
                <a:cxn ang="0">
                  <a:pos x="0" y="10"/>
                </a:cxn>
                <a:cxn ang="0">
                  <a:pos x="0" y="6"/>
                </a:cxn>
                <a:cxn ang="0">
                  <a:pos x="3" y="6"/>
                </a:cxn>
                <a:cxn ang="0">
                  <a:pos x="3" y="2"/>
                </a:cxn>
                <a:cxn ang="0">
                  <a:pos x="9" y="0"/>
                </a:cxn>
              </a:cxnLst>
              <a:rect l="0" t="0" r="r" b="b"/>
              <a:pathLst>
                <a:path w="13" h="26">
                  <a:moveTo>
                    <a:pt x="9" y="0"/>
                  </a:moveTo>
                  <a:cubicBezTo>
                    <a:pt x="9" y="6"/>
                    <a:pt x="9" y="6"/>
                    <a:pt x="9" y="6"/>
                  </a:cubicBezTo>
                  <a:cubicBezTo>
                    <a:pt x="13" y="6"/>
                    <a:pt x="13" y="6"/>
                    <a:pt x="13" y="6"/>
                  </a:cubicBezTo>
                  <a:cubicBezTo>
                    <a:pt x="13" y="10"/>
                    <a:pt x="13" y="10"/>
                    <a:pt x="13" y="10"/>
                  </a:cubicBezTo>
                  <a:cubicBezTo>
                    <a:pt x="9" y="10"/>
                    <a:pt x="9" y="10"/>
                    <a:pt x="9" y="10"/>
                  </a:cubicBezTo>
                  <a:cubicBezTo>
                    <a:pt x="9" y="18"/>
                    <a:pt x="9" y="18"/>
                    <a:pt x="9" y="18"/>
                  </a:cubicBezTo>
                  <a:cubicBezTo>
                    <a:pt x="9" y="20"/>
                    <a:pt x="9" y="21"/>
                    <a:pt x="11" y="21"/>
                  </a:cubicBezTo>
                  <a:cubicBezTo>
                    <a:pt x="12" y="21"/>
                    <a:pt x="13" y="21"/>
                    <a:pt x="13" y="21"/>
                  </a:cubicBezTo>
                  <a:cubicBezTo>
                    <a:pt x="13" y="26"/>
                    <a:pt x="13" y="26"/>
                    <a:pt x="13" y="26"/>
                  </a:cubicBezTo>
                  <a:cubicBezTo>
                    <a:pt x="12" y="26"/>
                    <a:pt x="11" y="26"/>
                    <a:pt x="9" y="26"/>
                  </a:cubicBezTo>
                  <a:cubicBezTo>
                    <a:pt x="7" y="26"/>
                    <a:pt x="5" y="26"/>
                    <a:pt x="4" y="25"/>
                  </a:cubicBezTo>
                  <a:cubicBezTo>
                    <a:pt x="3" y="23"/>
                    <a:pt x="3" y="21"/>
                    <a:pt x="3" y="19"/>
                  </a:cubicBezTo>
                  <a:cubicBezTo>
                    <a:pt x="3" y="10"/>
                    <a:pt x="3" y="10"/>
                    <a:pt x="3" y="10"/>
                  </a:cubicBezTo>
                  <a:cubicBezTo>
                    <a:pt x="0" y="10"/>
                    <a:pt x="0" y="10"/>
                    <a:pt x="0" y="10"/>
                  </a:cubicBezTo>
                  <a:cubicBezTo>
                    <a:pt x="0" y="6"/>
                    <a:pt x="0" y="6"/>
                    <a:pt x="0" y="6"/>
                  </a:cubicBezTo>
                  <a:cubicBezTo>
                    <a:pt x="3" y="6"/>
                    <a:pt x="3" y="6"/>
                    <a:pt x="3" y="6"/>
                  </a:cubicBezTo>
                  <a:cubicBezTo>
                    <a:pt x="3" y="2"/>
                    <a:pt x="3" y="2"/>
                    <a:pt x="3" y="2"/>
                  </a:cubicBezTo>
                  <a:lnTo>
                    <a:pt x="9"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6" name="Freeform 15"/>
            <p:cNvSpPr>
              <a:spLocks/>
            </p:cNvSpPr>
            <p:nvPr userDrawn="1"/>
          </p:nvSpPr>
          <p:spPr bwMode="auto">
            <a:xfrm>
              <a:off x="1644" y="1945"/>
              <a:ext cx="72" cy="50"/>
            </a:xfrm>
            <a:custGeom>
              <a:avLst/>
              <a:gdLst/>
              <a:ahLst/>
              <a:cxnLst>
                <a:cxn ang="0">
                  <a:pos x="0" y="7"/>
                </a:cxn>
                <a:cxn ang="0">
                  <a:pos x="0" y="1"/>
                </a:cxn>
                <a:cxn ang="0">
                  <a:pos x="5" y="1"/>
                </a:cxn>
                <a:cxn ang="0">
                  <a:pos x="5" y="3"/>
                </a:cxn>
                <a:cxn ang="0">
                  <a:pos x="6" y="3"/>
                </a:cxn>
                <a:cxn ang="0">
                  <a:pos x="12" y="0"/>
                </a:cxn>
                <a:cxn ang="0">
                  <a:pos x="17" y="4"/>
                </a:cxn>
                <a:cxn ang="0">
                  <a:pos x="17" y="4"/>
                </a:cxn>
                <a:cxn ang="0">
                  <a:pos x="20" y="1"/>
                </a:cxn>
                <a:cxn ang="0">
                  <a:pos x="24" y="0"/>
                </a:cxn>
                <a:cxn ang="0">
                  <a:pos x="31" y="9"/>
                </a:cxn>
                <a:cxn ang="0">
                  <a:pos x="31" y="21"/>
                </a:cxn>
                <a:cxn ang="0">
                  <a:pos x="25" y="21"/>
                </a:cxn>
                <a:cxn ang="0">
                  <a:pos x="25" y="10"/>
                </a:cxn>
                <a:cxn ang="0">
                  <a:pos x="22" y="5"/>
                </a:cxn>
                <a:cxn ang="0">
                  <a:pos x="19" y="7"/>
                </a:cxn>
                <a:cxn ang="0">
                  <a:pos x="18" y="9"/>
                </a:cxn>
                <a:cxn ang="0">
                  <a:pos x="18" y="21"/>
                </a:cxn>
                <a:cxn ang="0">
                  <a:pos x="12" y="21"/>
                </a:cxn>
                <a:cxn ang="0">
                  <a:pos x="12" y="10"/>
                </a:cxn>
                <a:cxn ang="0">
                  <a:pos x="9" y="5"/>
                </a:cxn>
                <a:cxn ang="0">
                  <a:pos x="6" y="7"/>
                </a:cxn>
                <a:cxn ang="0">
                  <a:pos x="6" y="9"/>
                </a:cxn>
                <a:cxn ang="0">
                  <a:pos x="6" y="21"/>
                </a:cxn>
                <a:cxn ang="0">
                  <a:pos x="0" y="21"/>
                </a:cxn>
                <a:cxn ang="0">
                  <a:pos x="0" y="7"/>
                </a:cxn>
              </a:cxnLst>
              <a:rect l="0" t="0" r="r" b="b"/>
              <a:pathLst>
                <a:path w="31" h="21">
                  <a:moveTo>
                    <a:pt x="0" y="7"/>
                  </a:moveTo>
                  <a:cubicBezTo>
                    <a:pt x="0" y="5"/>
                    <a:pt x="0" y="2"/>
                    <a:pt x="0" y="1"/>
                  </a:cubicBezTo>
                  <a:cubicBezTo>
                    <a:pt x="5" y="1"/>
                    <a:pt x="5" y="1"/>
                    <a:pt x="5" y="1"/>
                  </a:cubicBezTo>
                  <a:cubicBezTo>
                    <a:pt x="5" y="3"/>
                    <a:pt x="5" y="3"/>
                    <a:pt x="5" y="3"/>
                  </a:cubicBezTo>
                  <a:cubicBezTo>
                    <a:pt x="6" y="3"/>
                    <a:pt x="6" y="3"/>
                    <a:pt x="6" y="3"/>
                  </a:cubicBezTo>
                  <a:cubicBezTo>
                    <a:pt x="6" y="2"/>
                    <a:pt x="8" y="0"/>
                    <a:pt x="12" y="0"/>
                  </a:cubicBezTo>
                  <a:cubicBezTo>
                    <a:pt x="14" y="0"/>
                    <a:pt x="16" y="1"/>
                    <a:pt x="17" y="4"/>
                  </a:cubicBezTo>
                  <a:cubicBezTo>
                    <a:pt x="17" y="4"/>
                    <a:pt x="17" y="4"/>
                    <a:pt x="17" y="4"/>
                  </a:cubicBezTo>
                  <a:cubicBezTo>
                    <a:pt x="18" y="3"/>
                    <a:pt x="19" y="2"/>
                    <a:pt x="20" y="1"/>
                  </a:cubicBezTo>
                  <a:cubicBezTo>
                    <a:pt x="21" y="0"/>
                    <a:pt x="22" y="0"/>
                    <a:pt x="24" y="0"/>
                  </a:cubicBezTo>
                  <a:cubicBezTo>
                    <a:pt x="28" y="0"/>
                    <a:pt x="31" y="3"/>
                    <a:pt x="31" y="9"/>
                  </a:cubicBezTo>
                  <a:cubicBezTo>
                    <a:pt x="31" y="21"/>
                    <a:pt x="31" y="21"/>
                    <a:pt x="31" y="21"/>
                  </a:cubicBezTo>
                  <a:cubicBezTo>
                    <a:pt x="25" y="21"/>
                    <a:pt x="25" y="21"/>
                    <a:pt x="25" y="21"/>
                  </a:cubicBezTo>
                  <a:cubicBezTo>
                    <a:pt x="25" y="10"/>
                    <a:pt x="25" y="10"/>
                    <a:pt x="25" y="10"/>
                  </a:cubicBezTo>
                  <a:cubicBezTo>
                    <a:pt x="25" y="7"/>
                    <a:pt x="24" y="5"/>
                    <a:pt x="22" y="5"/>
                  </a:cubicBezTo>
                  <a:cubicBezTo>
                    <a:pt x="20" y="5"/>
                    <a:pt x="19" y="6"/>
                    <a:pt x="19" y="7"/>
                  </a:cubicBezTo>
                  <a:cubicBezTo>
                    <a:pt x="19" y="8"/>
                    <a:pt x="18" y="9"/>
                    <a:pt x="18" y="9"/>
                  </a:cubicBezTo>
                  <a:cubicBezTo>
                    <a:pt x="18" y="21"/>
                    <a:pt x="18" y="21"/>
                    <a:pt x="18" y="21"/>
                  </a:cubicBezTo>
                  <a:cubicBezTo>
                    <a:pt x="12" y="21"/>
                    <a:pt x="12" y="21"/>
                    <a:pt x="12" y="21"/>
                  </a:cubicBezTo>
                  <a:cubicBezTo>
                    <a:pt x="12" y="10"/>
                    <a:pt x="12" y="10"/>
                    <a:pt x="12" y="10"/>
                  </a:cubicBezTo>
                  <a:cubicBezTo>
                    <a:pt x="12" y="7"/>
                    <a:pt x="11" y="5"/>
                    <a:pt x="9" y="5"/>
                  </a:cubicBezTo>
                  <a:cubicBezTo>
                    <a:pt x="8" y="5"/>
                    <a:pt x="7" y="6"/>
                    <a:pt x="6" y="7"/>
                  </a:cubicBezTo>
                  <a:cubicBezTo>
                    <a:pt x="6" y="8"/>
                    <a:pt x="6" y="9"/>
                    <a:pt x="6" y="9"/>
                  </a:cubicBezTo>
                  <a:cubicBezTo>
                    <a:pt x="6" y="21"/>
                    <a:pt x="6" y="21"/>
                    <a:pt x="6"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7" name="Freeform 16"/>
            <p:cNvSpPr>
              <a:spLocks noEditPoints="1"/>
            </p:cNvSpPr>
            <p:nvPr userDrawn="1"/>
          </p:nvSpPr>
          <p:spPr bwMode="auto">
            <a:xfrm>
              <a:off x="1725" y="1945"/>
              <a:ext cx="46" cy="50"/>
            </a:xfrm>
            <a:custGeom>
              <a:avLst/>
              <a:gdLst/>
              <a:ahLst/>
              <a:cxnLst>
                <a:cxn ang="0">
                  <a:pos x="6" y="8"/>
                </a:cxn>
                <a:cxn ang="0">
                  <a:pos x="10" y="4"/>
                </a:cxn>
                <a:cxn ang="0">
                  <a:pos x="13" y="8"/>
                </a:cxn>
                <a:cxn ang="0">
                  <a:pos x="6" y="8"/>
                </a:cxn>
                <a:cxn ang="0">
                  <a:pos x="19" y="13"/>
                </a:cxn>
                <a:cxn ang="0">
                  <a:pos x="19" y="10"/>
                </a:cxn>
                <a:cxn ang="0">
                  <a:pos x="10" y="0"/>
                </a:cxn>
                <a:cxn ang="0">
                  <a:pos x="0" y="11"/>
                </a:cxn>
                <a:cxn ang="0">
                  <a:pos x="10" y="21"/>
                </a:cxn>
                <a:cxn ang="0">
                  <a:pos x="18" y="20"/>
                </a:cxn>
                <a:cxn ang="0">
                  <a:pos x="17" y="16"/>
                </a:cxn>
                <a:cxn ang="0">
                  <a:pos x="11" y="17"/>
                </a:cxn>
                <a:cxn ang="0">
                  <a:pos x="6" y="13"/>
                </a:cxn>
                <a:cxn ang="0">
                  <a:pos x="19" y="13"/>
                </a:cxn>
              </a:cxnLst>
              <a:rect l="0" t="0" r="r" b="b"/>
              <a:pathLst>
                <a:path w="19" h="21">
                  <a:moveTo>
                    <a:pt x="6" y="8"/>
                  </a:moveTo>
                  <a:cubicBezTo>
                    <a:pt x="6" y="7"/>
                    <a:pt x="7" y="4"/>
                    <a:pt x="10" y="4"/>
                  </a:cubicBezTo>
                  <a:cubicBezTo>
                    <a:pt x="12" y="4"/>
                    <a:pt x="13" y="7"/>
                    <a:pt x="13" y="8"/>
                  </a:cubicBezTo>
                  <a:lnTo>
                    <a:pt x="6" y="8"/>
                  </a:lnTo>
                  <a:close/>
                  <a:moveTo>
                    <a:pt x="19" y="13"/>
                  </a:moveTo>
                  <a:cubicBezTo>
                    <a:pt x="19" y="12"/>
                    <a:pt x="19" y="11"/>
                    <a:pt x="19" y="10"/>
                  </a:cubicBezTo>
                  <a:cubicBezTo>
                    <a:pt x="19" y="5"/>
                    <a:pt x="16" y="0"/>
                    <a:pt x="10" y="0"/>
                  </a:cubicBezTo>
                  <a:cubicBezTo>
                    <a:pt x="3" y="0"/>
                    <a:pt x="0" y="6"/>
                    <a:pt x="0" y="11"/>
                  </a:cubicBezTo>
                  <a:cubicBezTo>
                    <a:pt x="0" y="17"/>
                    <a:pt x="4" y="21"/>
                    <a:pt x="10" y="21"/>
                  </a:cubicBezTo>
                  <a:cubicBezTo>
                    <a:pt x="13" y="21"/>
                    <a:pt x="16" y="21"/>
                    <a:pt x="18" y="20"/>
                  </a:cubicBezTo>
                  <a:cubicBezTo>
                    <a:pt x="17" y="16"/>
                    <a:pt x="17" y="16"/>
                    <a:pt x="17" y="16"/>
                  </a:cubicBezTo>
                  <a:cubicBezTo>
                    <a:pt x="15" y="16"/>
                    <a:pt x="14" y="17"/>
                    <a:pt x="11" y="17"/>
                  </a:cubicBezTo>
                  <a:cubicBezTo>
                    <a:pt x="8" y="17"/>
                    <a:pt x="6" y="15"/>
                    <a:pt x="6" y="13"/>
                  </a:cubicBezTo>
                  <a:lnTo>
                    <a:pt x="19" y="13"/>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8" name="Freeform 17"/>
            <p:cNvSpPr>
              <a:spLocks/>
            </p:cNvSpPr>
            <p:nvPr userDrawn="1"/>
          </p:nvSpPr>
          <p:spPr bwMode="auto">
            <a:xfrm>
              <a:off x="1780" y="1945"/>
              <a:ext cx="46" cy="50"/>
            </a:xfrm>
            <a:custGeom>
              <a:avLst/>
              <a:gdLst/>
              <a:ahLst/>
              <a:cxnLst>
                <a:cxn ang="0">
                  <a:pos x="0" y="7"/>
                </a:cxn>
                <a:cxn ang="0">
                  <a:pos x="0" y="1"/>
                </a:cxn>
                <a:cxn ang="0">
                  <a:pos x="5" y="1"/>
                </a:cxn>
                <a:cxn ang="0">
                  <a:pos x="5" y="3"/>
                </a:cxn>
                <a:cxn ang="0">
                  <a:pos x="5" y="3"/>
                </a:cxn>
                <a:cxn ang="0">
                  <a:pos x="12" y="0"/>
                </a:cxn>
                <a:cxn ang="0">
                  <a:pos x="19" y="9"/>
                </a:cxn>
                <a:cxn ang="0">
                  <a:pos x="19" y="21"/>
                </a:cxn>
                <a:cxn ang="0">
                  <a:pos x="13" y="21"/>
                </a:cxn>
                <a:cxn ang="0">
                  <a:pos x="13" y="10"/>
                </a:cxn>
                <a:cxn ang="0">
                  <a:pos x="10" y="5"/>
                </a:cxn>
                <a:cxn ang="0">
                  <a:pos x="6" y="8"/>
                </a:cxn>
                <a:cxn ang="0">
                  <a:pos x="6" y="9"/>
                </a:cxn>
                <a:cxn ang="0">
                  <a:pos x="6" y="21"/>
                </a:cxn>
                <a:cxn ang="0">
                  <a:pos x="0" y="21"/>
                </a:cxn>
                <a:cxn ang="0">
                  <a:pos x="0" y="7"/>
                </a:cxn>
              </a:cxnLst>
              <a:rect l="0" t="0" r="r" b="b"/>
              <a:pathLst>
                <a:path w="19" h="21">
                  <a:moveTo>
                    <a:pt x="0" y="7"/>
                  </a:moveTo>
                  <a:cubicBezTo>
                    <a:pt x="0" y="5"/>
                    <a:pt x="0" y="2"/>
                    <a:pt x="0" y="1"/>
                  </a:cubicBezTo>
                  <a:cubicBezTo>
                    <a:pt x="5" y="1"/>
                    <a:pt x="5" y="1"/>
                    <a:pt x="5" y="1"/>
                  </a:cubicBezTo>
                  <a:cubicBezTo>
                    <a:pt x="5" y="3"/>
                    <a:pt x="5" y="3"/>
                    <a:pt x="5" y="3"/>
                  </a:cubicBezTo>
                  <a:cubicBezTo>
                    <a:pt x="5" y="3"/>
                    <a:pt x="5" y="3"/>
                    <a:pt x="5" y="3"/>
                  </a:cubicBezTo>
                  <a:cubicBezTo>
                    <a:pt x="6" y="2"/>
                    <a:pt x="8" y="0"/>
                    <a:pt x="12" y="0"/>
                  </a:cubicBezTo>
                  <a:cubicBezTo>
                    <a:pt x="16" y="0"/>
                    <a:pt x="19" y="3"/>
                    <a:pt x="19" y="9"/>
                  </a:cubicBezTo>
                  <a:cubicBezTo>
                    <a:pt x="19" y="21"/>
                    <a:pt x="19" y="21"/>
                    <a:pt x="19" y="21"/>
                  </a:cubicBezTo>
                  <a:cubicBezTo>
                    <a:pt x="13" y="21"/>
                    <a:pt x="13" y="21"/>
                    <a:pt x="13" y="21"/>
                  </a:cubicBezTo>
                  <a:cubicBezTo>
                    <a:pt x="13" y="10"/>
                    <a:pt x="13" y="10"/>
                    <a:pt x="13" y="10"/>
                  </a:cubicBezTo>
                  <a:cubicBezTo>
                    <a:pt x="13" y="7"/>
                    <a:pt x="12" y="5"/>
                    <a:pt x="10" y="5"/>
                  </a:cubicBezTo>
                  <a:cubicBezTo>
                    <a:pt x="8" y="5"/>
                    <a:pt x="7" y="6"/>
                    <a:pt x="6" y="8"/>
                  </a:cubicBezTo>
                  <a:cubicBezTo>
                    <a:pt x="6" y="8"/>
                    <a:pt x="6" y="9"/>
                    <a:pt x="6" y="9"/>
                  </a:cubicBezTo>
                  <a:cubicBezTo>
                    <a:pt x="6" y="21"/>
                    <a:pt x="6" y="21"/>
                    <a:pt x="6"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9" name="Freeform 18"/>
            <p:cNvSpPr>
              <a:spLocks/>
            </p:cNvSpPr>
            <p:nvPr userDrawn="1"/>
          </p:nvSpPr>
          <p:spPr bwMode="auto">
            <a:xfrm>
              <a:off x="1831" y="1932"/>
              <a:ext cx="31" cy="63"/>
            </a:xfrm>
            <a:custGeom>
              <a:avLst/>
              <a:gdLst/>
              <a:ahLst/>
              <a:cxnLst>
                <a:cxn ang="0">
                  <a:pos x="9" y="0"/>
                </a:cxn>
                <a:cxn ang="0">
                  <a:pos x="9" y="6"/>
                </a:cxn>
                <a:cxn ang="0">
                  <a:pos x="13" y="6"/>
                </a:cxn>
                <a:cxn ang="0">
                  <a:pos x="13" y="10"/>
                </a:cxn>
                <a:cxn ang="0">
                  <a:pos x="9" y="10"/>
                </a:cxn>
                <a:cxn ang="0">
                  <a:pos x="9" y="18"/>
                </a:cxn>
                <a:cxn ang="0">
                  <a:pos x="11" y="21"/>
                </a:cxn>
                <a:cxn ang="0">
                  <a:pos x="13" y="21"/>
                </a:cxn>
                <a:cxn ang="0">
                  <a:pos x="13" y="26"/>
                </a:cxn>
                <a:cxn ang="0">
                  <a:pos x="9" y="26"/>
                </a:cxn>
                <a:cxn ang="0">
                  <a:pos x="4" y="25"/>
                </a:cxn>
                <a:cxn ang="0">
                  <a:pos x="3" y="19"/>
                </a:cxn>
                <a:cxn ang="0">
                  <a:pos x="3" y="10"/>
                </a:cxn>
                <a:cxn ang="0">
                  <a:pos x="0" y="10"/>
                </a:cxn>
                <a:cxn ang="0">
                  <a:pos x="0" y="6"/>
                </a:cxn>
                <a:cxn ang="0">
                  <a:pos x="3" y="6"/>
                </a:cxn>
                <a:cxn ang="0">
                  <a:pos x="3" y="2"/>
                </a:cxn>
                <a:cxn ang="0">
                  <a:pos x="9" y="0"/>
                </a:cxn>
              </a:cxnLst>
              <a:rect l="0" t="0" r="r" b="b"/>
              <a:pathLst>
                <a:path w="13" h="26">
                  <a:moveTo>
                    <a:pt x="9" y="0"/>
                  </a:moveTo>
                  <a:cubicBezTo>
                    <a:pt x="9" y="6"/>
                    <a:pt x="9" y="6"/>
                    <a:pt x="9" y="6"/>
                  </a:cubicBezTo>
                  <a:cubicBezTo>
                    <a:pt x="13" y="6"/>
                    <a:pt x="13" y="6"/>
                    <a:pt x="13" y="6"/>
                  </a:cubicBezTo>
                  <a:cubicBezTo>
                    <a:pt x="13" y="10"/>
                    <a:pt x="13" y="10"/>
                    <a:pt x="13" y="10"/>
                  </a:cubicBezTo>
                  <a:cubicBezTo>
                    <a:pt x="9" y="10"/>
                    <a:pt x="9" y="10"/>
                    <a:pt x="9" y="10"/>
                  </a:cubicBezTo>
                  <a:cubicBezTo>
                    <a:pt x="9" y="18"/>
                    <a:pt x="9" y="18"/>
                    <a:pt x="9" y="18"/>
                  </a:cubicBezTo>
                  <a:cubicBezTo>
                    <a:pt x="9" y="20"/>
                    <a:pt x="10" y="21"/>
                    <a:pt x="11" y="21"/>
                  </a:cubicBezTo>
                  <a:cubicBezTo>
                    <a:pt x="12" y="21"/>
                    <a:pt x="13" y="21"/>
                    <a:pt x="13" y="21"/>
                  </a:cubicBezTo>
                  <a:cubicBezTo>
                    <a:pt x="13" y="26"/>
                    <a:pt x="13" y="26"/>
                    <a:pt x="13" y="26"/>
                  </a:cubicBezTo>
                  <a:cubicBezTo>
                    <a:pt x="13" y="26"/>
                    <a:pt x="11" y="26"/>
                    <a:pt x="9" y="26"/>
                  </a:cubicBezTo>
                  <a:cubicBezTo>
                    <a:pt x="7" y="26"/>
                    <a:pt x="5" y="26"/>
                    <a:pt x="4" y="25"/>
                  </a:cubicBezTo>
                  <a:cubicBezTo>
                    <a:pt x="3" y="23"/>
                    <a:pt x="3" y="21"/>
                    <a:pt x="3" y="19"/>
                  </a:cubicBezTo>
                  <a:cubicBezTo>
                    <a:pt x="3" y="10"/>
                    <a:pt x="3" y="10"/>
                    <a:pt x="3" y="10"/>
                  </a:cubicBezTo>
                  <a:cubicBezTo>
                    <a:pt x="0" y="10"/>
                    <a:pt x="0" y="10"/>
                    <a:pt x="0" y="10"/>
                  </a:cubicBezTo>
                  <a:cubicBezTo>
                    <a:pt x="0" y="6"/>
                    <a:pt x="0" y="6"/>
                    <a:pt x="0" y="6"/>
                  </a:cubicBezTo>
                  <a:cubicBezTo>
                    <a:pt x="3" y="6"/>
                    <a:pt x="3" y="6"/>
                    <a:pt x="3" y="6"/>
                  </a:cubicBezTo>
                  <a:cubicBezTo>
                    <a:pt x="3" y="2"/>
                    <a:pt x="3" y="2"/>
                    <a:pt x="3" y="2"/>
                  </a:cubicBezTo>
                  <a:lnTo>
                    <a:pt x="9"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20" name="Freeform 19"/>
            <p:cNvSpPr>
              <a:spLocks noEditPoints="1"/>
            </p:cNvSpPr>
            <p:nvPr userDrawn="1"/>
          </p:nvSpPr>
          <p:spPr bwMode="auto">
            <a:xfrm>
              <a:off x="1888" y="1945"/>
              <a:ext cx="44" cy="50"/>
            </a:xfrm>
            <a:custGeom>
              <a:avLst/>
              <a:gdLst/>
              <a:ahLst/>
              <a:cxnLst>
                <a:cxn ang="0">
                  <a:pos x="12" y="14"/>
                </a:cxn>
                <a:cxn ang="0">
                  <a:pos x="12" y="15"/>
                </a:cxn>
                <a:cxn ang="0">
                  <a:pos x="9" y="17"/>
                </a:cxn>
                <a:cxn ang="0">
                  <a:pos x="6" y="15"/>
                </a:cxn>
                <a:cxn ang="0">
                  <a:pos x="12" y="11"/>
                </a:cxn>
                <a:cxn ang="0">
                  <a:pos x="12" y="14"/>
                </a:cxn>
                <a:cxn ang="0">
                  <a:pos x="18" y="9"/>
                </a:cxn>
                <a:cxn ang="0">
                  <a:pos x="10" y="0"/>
                </a:cxn>
                <a:cxn ang="0">
                  <a:pos x="2" y="2"/>
                </a:cxn>
                <a:cxn ang="0">
                  <a:pos x="3" y="6"/>
                </a:cxn>
                <a:cxn ang="0">
                  <a:pos x="8" y="4"/>
                </a:cxn>
                <a:cxn ang="0">
                  <a:pos x="12" y="7"/>
                </a:cxn>
                <a:cxn ang="0">
                  <a:pos x="12" y="7"/>
                </a:cxn>
                <a:cxn ang="0">
                  <a:pos x="0" y="15"/>
                </a:cxn>
                <a:cxn ang="0">
                  <a:pos x="7" y="21"/>
                </a:cxn>
                <a:cxn ang="0">
                  <a:pos x="13" y="19"/>
                </a:cxn>
                <a:cxn ang="0">
                  <a:pos x="13" y="19"/>
                </a:cxn>
                <a:cxn ang="0">
                  <a:pos x="13" y="21"/>
                </a:cxn>
                <a:cxn ang="0">
                  <a:pos x="19" y="21"/>
                </a:cxn>
                <a:cxn ang="0">
                  <a:pos x="18" y="16"/>
                </a:cxn>
                <a:cxn ang="0">
                  <a:pos x="18" y="9"/>
                </a:cxn>
              </a:cxnLst>
              <a:rect l="0" t="0" r="r" b="b"/>
              <a:pathLst>
                <a:path w="19" h="21">
                  <a:moveTo>
                    <a:pt x="12" y="14"/>
                  </a:moveTo>
                  <a:cubicBezTo>
                    <a:pt x="12" y="14"/>
                    <a:pt x="12" y="14"/>
                    <a:pt x="12" y="15"/>
                  </a:cubicBezTo>
                  <a:cubicBezTo>
                    <a:pt x="12" y="16"/>
                    <a:pt x="11" y="17"/>
                    <a:pt x="9" y="17"/>
                  </a:cubicBezTo>
                  <a:cubicBezTo>
                    <a:pt x="8" y="17"/>
                    <a:pt x="6" y="16"/>
                    <a:pt x="6" y="15"/>
                  </a:cubicBezTo>
                  <a:cubicBezTo>
                    <a:pt x="6" y="12"/>
                    <a:pt x="9" y="11"/>
                    <a:pt x="12" y="11"/>
                  </a:cubicBezTo>
                  <a:lnTo>
                    <a:pt x="12" y="14"/>
                  </a:lnTo>
                  <a:close/>
                  <a:moveTo>
                    <a:pt x="18" y="9"/>
                  </a:moveTo>
                  <a:cubicBezTo>
                    <a:pt x="18" y="4"/>
                    <a:pt x="16" y="0"/>
                    <a:pt x="10" y="0"/>
                  </a:cubicBezTo>
                  <a:cubicBezTo>
                    <a:pt x="6" y="0"/>
                    <a:pt x="3" y="1"/>
                    <a:pt x="2" y="2"/>
                  </a:cubicBezTo>
                  <a:cubicBezTo>
                    <a:pt x="3" y="6"/>
                    <a:pt x="3" y="6"/>
                    <a:pt x="3" y="6"/>
                  </a:cubicBezTo>
                  <a:cubicBezTo>
                    <a:pt x="4" y="5"/>
                    <a:pt x="6" y="4"/>
                    <a:pt x="8" y="4"/>
                  </a:cubicBezTo>
                  <a:cubicBezTo>
                    <a:pt x="12" y="4"/>
                    <a:pt x="12" y="6"/>
                    <a:pt x="12" y="7"/>
                  </a:cubicBezTo>
                  <a:cubicBezTo>
                    <a:pt x="12" y="7"/>
                    <a:pt x="12" y="7"/>
                    <a:pt x="12" y="7"/>
                  </a:cubicBezTo>
                  <a:cubicBezTo>
                    <a:pt x="5" y="7"/>
                    <a:pt x="0" y="10"/>
                    <a:pt x="0" y="15"/>
                  </a:cubicBezTo>
                  <a:cubicBezTo>
                    <a:pt x="0" y="18"/>
                    <a:pt x="3" y="21"/>
                    <a:pt x="7" y="21"/>
                  </a:cubicBezTo>
                  <a:cubicBezTo>
                    <a:pt x="9" y="21"/>
                    <a:pt x="11" y="21"/>
                    <a:pt x="13" y="19"/>
                  </a:cubicBezTo>
                  <a:cubicBezTo>
                    <a:pt x="13" y="19"/>
                    <a:pt x="13" y="19"/>
                    <a:pt x="13" y="19"/>
                  </a:cubicBezTo>
                  <a:cubicBezTo>
                    <a:pt x="13" y="21"/>
                    <a:pt x="13" y="21"/>
                    <a:pt x="13" y="21"/>
                  </a:cubicBezTo>
                  <a:cubicBezTo>
                    <a:pt x="19" y="21"/>
                    <a:pt x="19" y="21"/>
                    <a:pt x="19" y="21"/>
                  </a:cubicBezTo>
                  <a:cubicBezTo>
                    <a:pt x="19" y="20"/>
                    <a:pt x="18" y="18"/>
                    <a:pt x="18" y="16"/>
                  </a:cubicBezTo>
                  <a:lnTo>
                    <a:pt x="18" y="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21" name="Freeform 20"/>
            <p:cNvSpPr>
              <a:spLocks/>
            </p:cNvSpPr>
            <p:nvPr userDrawn="1"/>
          </p:nvSpPr>
          <p:spPr bwMode="auto">
            <a:xfrm>
              <a:off x="1944" y="1945"/>
              <a:ext cx="46" cy="50"/>
            </a:xfrm>
            <a:custGeom>
              <a:avLst/>
              <a:gdLst/>
              <a:ahLst/>
              <a:cxnLst>
                <a:cxn ang="0">
                  <a:pos x="1" y="7"/>
                </a:cxn>
                <a:cxn ang="0">
                  <a:pos x="0" y="1"/>
                </a:cxn>
                <a:cxn ang="0">
                  <a:pos x="6" y="1"/>
                </a:cxn>
                <a:cxn ang="0">
                  <a:pos x="6" y="3"/>
                </a:cxn>
                <a:cxn ang="0">
                  <a:pos x="6" y="3"/>
                </a:cxn>
                <a:cxn ang="0">
                  <a:pos x="13" y="0"/>
                </a:cxn>
                <a:cxn ang="0">
                  <a:pos x="20" y="9"/>
                </a:cxn>
                <a:cxn ang="0">
                  <a:pos x="20" y="21"/>
                </a:cxn>
                <a:cxn ang="0">
                  <a:pos x="14" y="21"/>
                </a:cxn>
                <a:cxn ang="0">
                  <a:pos x="14" y="10"/>
                </a:cxn>
                <a:cxn ang="0">
                  <a:pos x="10" y="5"/>
                </a:cxn>
                <a:cxn ang="0">
                  <a:pos x="7" y="8"/>
                </a:cxn>
                <a:cxn ang="0">
                  <a:pos x="7" y="9"/>
                </a:cxn>
                <a:cxn ang="0">
                  <a:pos x="7" y="21"/>
                </a:cxn>
                <a:cxn ang="0">
                  <a:pos x="1" y="21"/>
                </a:cxn>
                <a:cxn ang="0">
                  <a:pos x="1" y="7"/>
                </a:cxn>
              </a:cxnLst>
              <a:rect l="0" t="0" r="r" b="b"/>
              <a:pathLst>
                <a:path w="20" h="21">
                  <a:moveTo>
                    <a:pt x="1" y="7"/>
                  </a:moveTo>
                  <a:cubicBezTo>
                    <a:pt x="1" y="5"/>
                    <a:pt x="0" y="2"/>
                    <a:pt x="0" y="1"/>
                  </a:cubicBezTo>
                  <a:cubicBezTo>
                    <a:pt x="6" y="1"/>
                    <a:pt x="6" y="1"/>
                    <a:pt x="6" y="1"/>
                  </a:cubicBezTo>
                  <a:cubicBezTo>
                    <a:pt x="6" y="3"/>
                    <a:pt x="6" y="3"/>
                    <a:pt x="6" y="3"/>
                  </a:cubicBezTo>
                  <a:cubicBezTo>
                    <a:pt x="6" y="3"/>
                    <a:pt x="6" y="3"/>
                    <a:pt x="6" y="3"/>
                  </a:cubicBezTo>
                  <a:cubicBezTo>
                    <a:pt x="7" y="2"/>
                    <a:pt x="9" y="0"/>
                    <a:pt x="13" y="0"/>
                  </a:cubicBezTo>
                  <a:cubicBezTo>
                    <a:pt x="17" y="0"/>
                    <a:pt x="20" y="3"/>
                    <a:pt x="20" y="9"/>
                  </a:cubicBezTo>
                  <a:cubicBezTo>
                    <a:pt x="20" y="21"/>
                    <a:pt x="20" y="21"/>
                    <a:pt x="20" y="21"/>
                  </a:cubicBezTo>
                  <a:cubicBezTo>
                    <a:pt x="14" y="21"/>
                    <a:pt x="14" y="21"/>
                    <a:pt x="14" y="21"/>
                  </a:cubicBezTo>
                  <a:cubicBezTo>
                    <a:pt x="14" y="10"/>
                    <a:pt x="14" y="10"/>
                    <a:pt x="14" y="10"/>
                  </a:cubicBezTo>
                  <a:cubicBezTo>
                    <a:pt x="14" y="7"/>
                    <a:pt x="13" y="5"/>
                    <a:pt x="10" y="5"/>
                  </a:cubicBezTo>
                  <a:cubicBezTo>
                    <a:pt x="9" y="5"/>
                    <a:pt x="8" y="6"/>
                    <a:pt x="7" y="8"/>
                  </a:cubicBezTo>
                  <a:cubicBezTo>
                    <a:pt x="7" y="8"/>
                    <a:pt x="7" y="9"/>
                    <a:pt x="7" y="9"/>
                  </a:cubicBezTo>
                  <a:cubicBezTo>
                    <a:pt x="7" y="21"/>
                    <a:pt x="7" y="21"/>
                    <a:pt x="7" y="21"/>
                  </a:cubicBezTo>
                  <a:cubicBezTo>
                    <a:pt x="1" y="21"/>
                    <a:pt x="1" y="21"/>
                    <a:pt x="1" y="21"/>
                  </a:cubicBezTo>
                  <a:lnTo>
                    <a:pt x="1"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22" name="Freeform 21"/>
            <p:cNvSpPr>
              <a:spLocks noEditPoints="1"/>
            </p:cNvSpPr>
            <p:nvPr userDrawn="1"/>
          </p:nvSpPr>
          <p:spPr bwMode="auto">
            <a:xfrm>
              <a:off x="1999" y="1923"/>
              <a:ext cx="50" cy="72"/>
            </a:xfrm>
            <a:custGeom>
              <a:avLst/>
              <a:gdLst/>
              <a:ahLst/>
              <a:cxnLst>
                <a:cxn ang="0">
                  <a:pos x="14" y="21"/>
                </a:cxn>
                <a:cxn ang="0">
                  <a:pos x="14" y="22"/>
                </a:cxn>
                <a:cxn ang="0">
                  <a:pos x="10" y="25"/>
                </a:cxn>
                <a:cxn ang="0">
                  <a:pos x="6" y="20"/>
                </a:cxn>
                <a:cxn ang="0">
                  <a:pos x="11" y="14"/>
                </a:cxn>
                <a:cxn ang="0">
                  <a:pos x="14" y="17"/>
                </a:cxn>
                <a:cxn ang="0">
                  <a:pos x="14" y="18"/>
                </a:cxn>
                <a:cxn ang="0">
                  <a:pos x="14" y="21"/>
                </a:cxn>
                <a:cxn ang="0">
                  <a:pos x="14" y="0"/>
                </a:cxn>
                <a:cxn ang="0">
                  <a:pos x="14" y="11"/>
                </a:cxn>
                <a:cxn ang="0">
                  <a:pos x="14" y="11"/>
                </a:cxn>
                <a:cxn ang="0">
                  <a:pos x="9" y="9"/>
                </a:cxn>
                <a:cxn ang="0">
                  <a:pos x="0" y="20"/>
                </a:cxn>
                <a:cxn ang="0">
                  <a:pos x="8" y="30"/>
                </a:cxn>
                <a:cxn ang="0">
                  <a:pos x="15" y="27"/>
                </a:cxn>
                <a:cxn ang="0">
                  <a:pos x="15" y="27"/>
                </a:cxn>
                <a:cxn ang="0">
                  <a:pos x="15" y="30"/>
                </a:cxn>
                <a:cxn ang="0">
                  <a:pos x="21" y="30"/>
                </a:cxn>
                <a:cxn ang="0">
                  <a:pos x="21" y="24"/>
                </a:cxn>
                <a:cxn ang="0">
                  <a:pos x="21" y="0"/>
                </a:cxn>
                <a:cxn ang="0">
                  <a:pos x="14" y="0"/>
                </a:cxn>
              </a:cxnLst>
              <a:rect l="0" t="0" r="r" b="b"/>
              <a:pathLst>
                <a:path w="21" h="30">
                  <a:moveTo>
                    <a:pt x="14" y="21"/>
                  </a:moveTo>
                  <a:cubicBezTo>
                    <a:pt x="14" y="21"/>
                    <a:pt x="14" y="22"/>
                    <a:pt x="14" y="22"/>
                  </a:cubicBezTo>
                  <a:cubicBezTo>
                    <a:pt x="14" y="24"/>
                    <a:pt x="12" y="25"/>
                    <a:pt x="10" y="25"/>
                  </a:cubicBezTo>
                  <a:cubicBezTo>
                    <a:pt x="8" y="25"/>
                    <a:pt x="6" y="23"/>
                    <a:pt x="6" y="20"/>
                  </a:cubicBezTo>
                  <a:cubicBezTo>
                    <a:pt x="6" y="17"/>
                    <a:pt x="8" y="14"/>
                    <a:pt x="11" y="14"/>
                  </a:cubicBezTo>
                  <a:cubicBezTo>
                    <a:pt x="12" y="14"/>
                    <a:pt x="14" y="15"/>
                    <a:pt x="14" y="17"/>
                  </a:cubicBezTo>
                  <a:cubicBezTo>
                    <a:pt x="14" y="17"/>
                    <a:pt x="14" y="18"/>
                    <a:pt x="14" y="18"/>
                  </a:cubicBezTo>
                  <a:lnTo>
                    <a:pt x="14" y="21"/>
                  </a:lnTo>
                  <a:close/>
                  <a:moveTo>
                    <a:pt x="14" y="0"/>
                  </a:moveTo>
                  <a:cubicBezTo>
                    <a:pt x="14" y="11"/>
                    <a:pt x="14" y="11"/>
                    <a:pt x="14" y="11"/>
                  </a:cubicBezTo>
                  <a:cubicBezTo>
                    <a:pt x="14" y="11"/>
                    <a:pt x="14" y="11"/>
                    <a:pt x="14" y="11"/>
                  </a:cubicBezTo>
                  <a:cubicBezTo>
                    <a:pt x="13" y="10"/>
                    <a:pt x="11" y="9"/>
                    <a:pt x="9" y="9"/>
                  </a:cubicBezTo>
                  <a:cubicBezTo>
                    <a:pt x="4" y="9"/>
                    <a:pt x="0" y="13"/>
                    <a:pt x="0" y="20"/>
                  </a:cubicBezTo>
                  <a:cubicBezTo>
                    <a:pt x="0" y="26"/>
                    <a:pt x="4" y="30"/>
                    <a:pt x="8" y="30"/>
                  </a:cubicBezTo>
                  <a:cubicBezTo>
                    <a:pt x="11" y="30"/>
                    <a:pt x="13" y="29"/>
                    <a:pt x="15" y="27"/>
                  </a:cubicBezTo>
                  <a:cubicBezTo>
                    <a:pt x="15" y="27"/>
                    <a:pt x="15" y="27"/>
                    <a:pt x="15" y="27"/>
                  </a:cubicBezTo>
                  <a:cubicBezTo>
                    <a:pt x="15" y="30"/>
                    <a:pt x="15" y="30"/>
                    <a:pt x="15" y="30"/>
                  </a:cubicBezTo>
                  <a:cubicBezTo>
                    <a:pt x="21" y="30"/>
                    <a:pt x="21" y="30"/>
                    <a:pt x="21" y="30"/>
                  </a:cubicBezTo>
                  <a:cubicBezTo>
                    <a:pt x="21" y="29"/>
                    <a:pt x="21" y="26"/>
                    <a:pt x="21" y="24"/>
                  </a:cubicBezTo>
                  <a:cubicBezTo>
                    <a:pt x="21" y="0"/>
                    <a:pt x="21" y="0"/>
                    <a:pt x="21" y="0"/>
                  </a:cubicBezTo>
                  <a:lnTo>
                    <a:pt x="14"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23" name="Rectangle 22"/>
            <p:cNvSpPr>
              <a:spLocks noChangeArrowheads="1"/>
            </p:cNvSpPr>
            <p:nvPr userDrawn="1"/>
          </p:nvSpPr>
          <p:spPr bwMode="auto">
            <a:xfrm>
              <a:off x="2080" y="1929"/>
              <a:ext cx="17" cy="66"/>
            </a:xfrm>
            <a:prstGeom prst="rect">
              <a:avLst/>
            </a:prstGeom>
            <a:solidFill>
              <a:srgbClr val="000000"/>
            </a:solidFill>
            <a:ln w="9525">
              <a:noFill/>
              <a:miter lim="800000"/>
              <a:headEnd/>
              <a:tailEnd/>
            </a:ln>
          </p:spPr>
          <p:txBody>
            <a:bodyPr/>
            <a:lstStyle/>
            <a:p>
              <a:pPr>
                <a:lnSpc>
                  <a:spcPct val="95000"/>
                </a:lnSpc>
                <a:defRPr/>
              </a:pPr>
              <a:endParaRPr lang="en-US" b="0" dirty="0">
                <a:solidFill>
                  <a:srgbClr val="FFFFFF"/>
                </a:solidFill>
                <a:latin typeface="Verdana"/>
              </a:endParaRPr>
            </a:p>
          </p:txBody>
        </p:sp>
        <p:sp>
          <p:nvSpPr>
            <p:cNvPr id="24" name="Freeform 23"/>
            <p:cNvSpPr>
              <a:spLocks/>
            </p:cNvSpPr>
            <p:nvPr userDrawn="1"/>
          </p:nvSpPr>
          <p:spPr bwMode="auto">
            <a:xfrm>
              <a:off x="2108" y="1945"/>
              <a:ext cx="46" cy="50"/>
            </a:xfrm>
            <a:custGeom>
              <a:avLst/>
              <a:gdLst/>
              <a:ahLst/>
              <a:cxnLst>
                <a:cxn ang="0">
                  <a:pos x="0" y="7"/>
                </a:cxn>
                <a:cxn ang="0">
                  <a:pos x="0" y="1"/>
                </a:cxn>
                <a:cxn ang="0">
                  <a:pos x="5" y="1"/>
                </a:cxn>
                <a:cxn ang="0">
                  <a:pos x="6" y="3"/>
                </a:cxn>
                <a:cxn ang="0">
                  <a:pos x="6" y="3"/>
                </a:cxn>
                <a:cxn ang="0">
                  <a:pos x="12" y="0"/>
                </a:cxn>
                <a:cxn ang="0">
                  <a:pos x="19" y="9"/>
                </a:cxn>
                <a:cxn ang="0">
                  <a:pos x="19" y="21"/>
                </a:cxn>
                <a:cxn ang="0">
                  <a:pos x="13" y="21"/>
                </a:cxn>
                <a:cxn ang="0">
                  <a:pos x="13" y="10"/>
                </a:cxn>
                <a:cxn ang="0">
                  <a:pos x="10" y="5"/>
                </a:cxn>
                <a:cxn ang="0">
                  <a:pos x="6" y="8"/>
                </a:cxn>
                <a:cxn ang="0">
                  <a:pos x="6" y="9"/>
                </a:cxn>
                <a:cxn ang="0">
                  <a:pos x="6" y="21"/>
                </a:cxn>
                <a:cxn ang="0">
                  <a:pos x="0" y="21"/>
                </a:cxn>
                <a:cxn ang="0">
                  <a:pos x="0" y="7"/>
                </a:cxn>
              </a:cxnLst>
              <a:rect l="0" t="0" r="r" b="b"/>
              <a:pathLst>
                <a:path w="19" h="21">
                  <a:moveTo>
                    <a:pt x="0" y="7"/>
                  </a:moveTo>
                  <a:cubicBezTo>
                    <a:pt x="0" y="5"/>
                    <a:pt x="0" y="2"/>
                    <a:pt x="0" y="1"/>
                  </a:cubicBezTo>
                  <a:cubicBezTo>
                    <a:pt x="5" y="1"/>
                    <a:pt x="5" y="1"/>
                    <a:pt x="5" y="1"/>
                  </a:cubicBezTo>
                  <a:cubicBezTo>
                    <a:pt x="6" y="3"/>
                    <a:pt x="6" y="3"/>
                    <a:pt x="6" y="3"/>
                  </a:cubicBezTo>
                  <a:cubicBezTo>
                    <a:pt x="6" y="3"/>
                    <a:pt x="6" y="3"/>
                    <a:pt x="6" y="3"/>
                  </a:cubicBezTo>
                  <a:cubicBezTo>
                    <a:pt x="6" y="2"/>
                    <a:pt x="9" y="0"/>
                    <a:pt x="12" y="0"/>
                  </a:cubicBezTo>
                  <a:cubicBezTo>
                    <a:pt x="16" y="0"/>
                    <a:pt x="19" y="3"/>
                    <a:pt x="19" y="9"/>
                  </a:cubicBezTo>
                  <a:cubicBezTo>
                    <a:pt x="19" y="21"/>
                    <a:pt x="19" y="21"/>
                    <a:pt x="19" y="21"/>
                  </a:cubicBezTo>
                  <a:cubicBezTo>
                    <a:pt x="13" y="21"/>
                    <a:pt x="13" y="21"/>
                    <a:pt x="13" y="21"/>
                  </a:cubicBezTo>
                  <a:cubicBezTo>
                    <a:pt x="13" y="10"/>
                    <a:pt x="13" y="10"/>
                    <a:pt x="13" y="10"/>
                  </a:cubicBezTo>
                  <a:cubicBezTo>
                    <a:pt x="13" y="7"/>
                    <a:pt x="12" y="5"/>
                    <a:pt x="10" y="5"/>
                  </a:cubicBezTo>
                  <a:cubicBezTo>
                    <a:pt x="8" y="5"/>
                    <a:pt x="7" y="6"/>
                    <a:pt x="6" y="8"/>
                  </a:cubicBezTo>
                  <a:cubicBezTo>
                    <a:pt x="6" y="8"/>
                    <a:pt x="6" y="9"/>
                    <a:pt x="6" y="9"/>
                  </a:cubicBezTo>
                  <a:cubicBezTo>
                    <a:pt x="6" y="21"/>
                    <a:pt x="6" y="21"/>
                    <a:pt x="6"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25" name="Freeform 24"/>
            <p:cNvSpPr>
              <a:spLocks/>
            </p:cNvSpPr>
            <p:nvPr userDrawn="1"/>
          </p:nvSpPr>
          <p:spPr bwMode="auto">
            <a:xfrm>
              <a:off x="2161" y="1945"/>
              <a:ext cx="37" cy="50"/>
            </a:xfrm>
            <a:custGeom>
              <a:avLst/>
              <a:gdLst/>
              <a:ahLst/>
              <a:cxnLst>
                <a:cxn ang="0">
                  <a:pos x="1" y="15"/>
                </a:cxn>
                <a:cxn ang="0">
                  <a:pos x="7" y="17"/>
                </a:cxn>
                <a:cxn ang="0">
                  <a:pos x="9" y="15"/>
                </a:cxn>
                <a:cxn ang="0">
                  <a:pos x="6" y="13"/>
                </a:cxn>
                <a:cxn ang="0">
                  <a:pos x="1" y="7"/>
                </a:cxn>
                <a:cxn ang="0">
                  <a:pos x="9" y="0"/>
                </a:cxn>
                <a:cxn ang="0">
                  <a:pos x="15" y="1"/>
                </a:cxn>
                <a:cxn ang="0">
                  <a:pos x="14" y="6"/>
                </a:cxn>
                <a:cxn ang="0">
                  <a:pos x="9" y="5"/>
                </a:cxn>
                <a:cxn ang="0">
                  <a:pos x="7" y="6"/>
                </a:cxn>
                <a:cxn ang="0">
                  <a:pos x="10" y="9"/>
                </a:cxn>
                <a:cxn ang="0">
                  <a:pos x="15" y="15"/>
                </a:cxn>
                <a:cxn ang="0">
                  <a:pos x="7" y="21"/>
                </a:cxn>
                <a:cxn ang="0">
                  <a:pos x="0" y="20"/>
                </a:cxn>
                <a:cxn ang="0">
                  <a:pos x="1" y="15"/>
                </a:cxn>
              </a:cxnLst>
              <a:rect l="0" t="0" r="r" b="b"/>
              <a:pathLst>
                <a:path w="15" h="21">
                  <a:moveTo>
                    <a:pt x="1" y="15"/>
                  </a:moveTo>
                  <a:cubicBezTo>
                    <a:pt x="2" y="16"/>
                    <a:pt x="5" y="17"/>
                    <a:pt x="7" y="17"/>
                  </a:cubicBezTo>
                  <a:cubicBezTo>
                    <a:pt x="9" y="17"/>
                    <a:pt x="9" y="16"/>
                    <a:pt x="9" y="15"/>
                  </a:cubicBezTo>
                  <a:cubicBezTo>
                    <a:pt x="9" y="14"/>
                    <a:pt x="9" y="14"/>
                    <a:pt x="6" y="13"/>
                  </a:cubicBezTo>
                  <a:cubicBezTo>
                    <a:pt x="2" y="12"/>
                    <a:pt x="1" y="9"/>
                    <a:pt x="1" y="7"/>
                  </a:cubicBezTo>
                  <a:cubicBezTo>
                    <a:pt x="1" y="3"/>
                    <a:pt x="4" y="0"/>
                    <a:pt x="9" y="0"/>
                  </a:cubicBezTo>
                  <a:cubicBezTo>
                    <a:pt x="11" y="0"/>
                    <a:pt x="13" y="1"/>
                    <a:pt x="15" y="1"/>
                  </a:cubicBezTo>
                  <a:cubicBezTo>
                    <a:pt x="14" y="6"/>
                    <a:pt x="14" y="6"/>
                    <a:pt x="14" y="6"/>
                  </a:cubicBezTo>
                  <a:cubicBezTo>
                    <a:pt x="13" y="5"/>
                    <a:pt x="11" y="5"/>
                    <a:pt x="9" y="5"/>
                  </a:cubicBezTo>
                  <a:cubicBezTo>
                    <a:pt x="8" y="5"/>
                    <a:pt x="7" y="5"/>
                    <a:pt x="7" y="6"/>
                  </a:cubicBezTo>
                  <a:cubicBezTo>
                    <a:pt x="7" y="7"/>
                    <a:pt x="7" y="8"/>
                    <a:pt x="10" y="9"/>
                  </a:cubicBezTo>
                  <a:cubicBezTo>
                    <a:pt x="14" y="10"/>
                    <a:pt x="15" y="12"/>
                    <a:pt x="15" y="15"/>
                  </a:cubicBezTo>
                  <a:cubicBezTo>
                    <a:pt x="15" y="19"/>
                    <a:pt x="13" y="21"/>
                    <a:pt x="7" y="21"/>
                  </a:cubicBezTo>
                  <a:cubicBezTo>
                    <a:pt x="4" y="21"/>
                    <a:pt x="2" y="21"/>
                    <a:pt x="0" y="20"/>
                  </a:cubicBezTo>
                  <a:lnTo>
                    <a:pt x="1" y="15"/>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26" name="Freeform 25"/>
            <p:cNvSpPr>
              <a:spLocks/>
            </p:cNvSpPr>
            <p:nvPr userDrawn="1"/>
          </p:nvSpPr>
          <p:spPr bwMode="auto">
            <a:xfrm>
              <a:off x="2207" y="1947"/>
              <a:ext cx="48" cy="48"/>
            </a:xfrm>
            <a:custGeom>
              <a:avLst/>
              <a:gdLst/>
              <a:ahLst/>
              <a:cxnLst>
                <a:cxn ang="0">
                  <a:pos x="20" y="13"/>
                </a:cxn>
                <a:cxn ang="0">
                  <a:pos x="20" y="20"/>
                </a:cxn>
                <a:cxn ang="0">
                  <a:pos x="14" y="20"/>
                </a:cxn>
                <a:cxn ang="0">
                  <a:pos x="14" y="17"/>
                </a:cxn>
                <a:cxn ang="0">
                  <a:pos x="14" y="17"/>
                </a:cxn>
                <a:cxn ang="0">
                  <a:pos x="7" y="20"/>
                </a:cxn>
                <a:cxn ang="0">
                  <a:pos x="0" y="12"/>
                </a:cxn>
                <a:cxn ang="0">
                  <a:pos x="0" y="0"/>
                </a:cxn>
                <a:cxn ang="0">
                  <a:pos x="7" y="0"/>
                </a:cxn>
                <a:cxn ang="0">
                  <a:pos x="7" y="11"/>
                </a:cxn>
                <a:cxn ang="0">
                  <a:pos x="10" y="15"/>
                </a:cxn>
                <a:cxn ang="0">
                  <a:pos x="13" y="13"/>
                </a:cxn>
                <a:cxn ang="0">
                  <a:pos x="13" y="12"/>
                </a:cxn>
                <a:cxn ang="0">
                  <a:pos x="13" y="0"/>
                </a:cxn>
                <a:cxn ang="0">
                  <a:pos x="20" y="0"/>
                </a:cxn>
                <a:cxn ang="0">
                  <a:pos x="20" y="13"/>
                </a:cxn>
              </a:cxnLst>
              <a:rect l="0" t="0" r="r" b="b"/>
              <a:pathLst>
                <a:path w="20" h="20">
                  <a:moveTo>
                    <a:pt x="20" y="13"/>
                  </a:moveTo>
                  <a:cubicBezTo>
                    <a:pt x="20" y="16"/>
                    <a:pt x="20" y="18"/>
                    <a:pt x="20" y="20"/>
                  </a:cubicBezTo>
                  <a:cubicBezTo>
                    <a:pt x="14" y="20"/>
                    <a:pt x="14" y="20"/>
                    <a:pt x="14" y="20"/>
                  </a:cubicBezTo>
                  <a:cubicBezTo>
                    <a:pt x="14" y="17"/>
                    <a:pt x="14" y="17"/>
                    <a:pt x="14" y="17"/>
                  </a:cubicBezTo>
                  <a:cubicBezTo>
                    <a:pt x="14" y="17"/>
                    <a:pt x="14" y="17"/>
                    <a:pt x="14" y="17"/>
                  </a:cubicBezTo>
                  <a:cubicBezTo>
                    <a:pt x="13" y="18"/>
                    <a:pt x="11" y="20"/>
                    <a:pt x="7" y="20"/>
                  </a:cubicBezTo>
                  <a:cubicBezTo>
                    <a:pt x="3" y="20"/>
                    <a:pt x="0" y="18"/>
                    <a:pt x="0" y="12"/>
                  </a:cubicBezTo>
                  <a:cubicBezTo>
                    <a:pt x="0" y="0"/>
                    <a:pt x="0" y="0"/>
                    <a:pt x="0" y="0"/>
                  </a:cubicBezTo>
                  <a:cubicBezTo>
                    <a:pt x="7" y="0"/>
                    <a:pt x="7" y="0"/>
                    <a:pt x="7" y="0"/>
                  </a:cubicBezTo>
                  <a:cubicBezTo>
                    <a:pt x="7" y="11"/>
                    <a:pt x="7" y="11"/>
                    <a:pt x="7" y="11"/>
                  </a:cubicBezTo>
                  <a:cubicBezTo>
                    <a:pt x="7" y="14"/>
                    <a:pt x="8" y="15"/>
                    <a:pt x="10" y="15"/>
                  </a:cubicBezTo>
                  <a:cubicBezTo>
                    <a:pt x="12" y="15"/>
                    <a:pt x="13" y="14"/>
                    <a:pt x="13" y="13"/>
                  </a:cubicBezTo>
                  <a:cubicBezTo>
                    <a:pt x="13" y="13"/>
                    <a:pt x="13" y="12"/>
                    <a:pt x="13" y="12"/>
                  </a:cubicBezTo>
                  <a:cubicBezTo>
                    <a:pt x="13" y="0"/>
                    <a:pt x="13" y="0"/>
                    <a:pt x="13" y="0"/>
                  </a:cubicBezTo>
                  <a:cubicBezTo>
                    <a:pt x="20" y="0"/>
                    <a:pt x="20" y="0"/>
                    <a:pt x="20" y="0"/>
                  </a:cubicBezTo>
                  <a:lnTo>
                    <a:pt x="20" y="13"/>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27" name="Freeform 26"/>
            <p:cNvSpPr>
              <a:spLocks/>
            </p:cNvSpPr>
            <p:nvPr userDrawn="1"/>
          </p:nvSpPr>
          <p:spPr bwMode="auto">
            <a:xfrm>
              <a:off x="2264" y="1945"/>
              <a:ext cx="31" cy="50"/>
            </a:xfrm>
            <a:custGeom>
              <a:avLst/>
              <a:gdLst/>
              <a:ahLst/>
              <a:cxnLst>
                <a:cxn ang="0">
                  <a:pos x="1" y="7"/>
                </a:cxn>
                <a:cxn ang="0">
                  <a:pos x="0" y="1"/>
                </a:cxn>
                <a:cxn ang="0">
                  <a:pos x="6" y="1"/>
                </a:cxn>
                <a:cxn ang="0">
                  <a:pos x="6" y="4"/>
                </a:cxn>
                <a:cxn ang="0">
                  <a:pos x="6" y="4"/>
                </a:cxn>
                <a:cxn ang="0">
                  <a:pos x="12" y="0"/>
                </a:cxn>
                <a:cxn ang="0">
                  <a:pos x="13" y="0"/>
                </a:cxn>
                <a:cxn ang="0">
                  <a:pos x="13" y="6"/>
                </a:cxn>
                <a:cxn ang="0">
                  <a:pos x="11" y="6"/>
                </a:cxn>
                <a:cxn ang="0">
                  <a:pos x="7" y="9"/>
                </a:cxn>
                <a:cxn ang="0">
                  <a:pos x="7" y="11"/>
                </a:cxn>
                <a:cxn ang="0">
                  <a:pos x="7" y="21"/>
                </a:cxn>
                <a:cxn ang="0">
                  <a:pos x="1" y="21"/>
                </a:cxn>
                <a:cxn ang="0">
                  <a:pos x="1" y="7"/>
                </a:cxn>
              </a:cxnLst>
              <a:rect l="0" t="0" r="r" b="b"/>
              <a:pathLst>
                <a:path w="13" h="21">
                  <a:moveTo>
                    <a:pt x="1" y="7"/>
                  </a:moveTo>
                  <a:cubicBezTo>
                    <a:pt x="1" y="4"/>
                    <a:pt x="1" y="2"/>
                    <a:pt x="0" y="1"/>
                  </a:cubicBezTo>
                  <a:cubicBezTo>
                    <a:pt x="6" y="1"/>
                    <a:pt x="6" y="1"/>
                    <a:pt x="6" y="1"/>
                  </a:cubicBezTo>
                  <a:cubicBezTo>
                    <a:pt x="6" y="4"/>
                    <a:pt x="6" y="4"/>
                    <a:pt x="6" y="4"/>
                  </a:cubicBezTo>
                  <a:cubicBezTo>
                    <a:pt x="6" y="4"/>
                    <a:pt x="6" y="4"/>
                    <a:pt x="6" y="4"/>
                  </a:cubicBezTo>
                  <a:cubicBezTo>
                    <a:pt x="7" y="1"/>
                    <a:pt x="10" y="0"/>
                    <a:pt x="12" y="0"/>
                  </a:cubicBezTo>
                  <a:cubicBezTo>
                    <a:pt x="12" y="0"/>
                    <a:pt x="13" y="0"/>
                    <a:pt x="13" y="0"/>
                  </a:cubicBezTo>
                  <a:cubicBezTo>
                    <a:pt x="13" y="6"/>
                    <a:pt x="13" y="6"/>
                    <a:pt x="13" y="6"/>
                  </a:cubicBezTo>
                  <a:cubicBezTo>
                    <a:pt x="13" y="6"/>
                    <a:pt x="12" y="6"/>
                    <a:pt x="11" y="6"/>
                  </a:cubicBezTo>
                  <a:cubicBezTo>
                    <a:pt x="9" y="6"/>
                    <a:pt x="7" y="7"/>
                    <a:pt x="7" y="9"/>
                  </a:cubicBezTo>
                  <a:cubicBezTo>
                    <a:pt x="7" y="10"/>
                    <a:pt x="7" y="10"/>
                    <a:pt x="7" y="11"/>
                  </a:cubicBezTo>
                  <a:cubicBezTo>
                    <a:pt x="7" y="21"/>
                    <a:pt x="7" y="21"/>
                    <a:pt x="7" y="21"/>
                  </a:cubicBezTo>
                  <a:cubicBezTo>
                    <a:pt x="1" y="21"/>
                    <a:pt x="1" y="21"/>
                    <a:pt x="1" y="21"/>
                  </a:cubicBezTo>
                  <a:lnTo>
                    <a:pt x="1"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28" name="Freeform 27"/>
            <p:cNvSpPr>
              <a:spLocks noEditPoints="1"/>
            </p:cNvSpPr>
            <p:nvPr userDrawn="1"/>
          </p:nvSpPr>
          <p:spPr bwMode="auto">
            <a:xfrm>
              <a:off x="2299" y="1945"/>
              <a:ext cx="42" cy="50"/>
            </a:xfrm>
            <a:custGeom>
              <a:avLst/>
              <a:gdLst/>
              <a:ahLst/>
              <a:cxnLst>
                <a:cxn ang="0">
                  <a:pos x="12" y="14"/>
                </a:cxn>
                <a:cxn ang="0">
                  <a:pos x="12" y="15"/>
                </a:cxn>
                <a:cxn ang="0">
                  <a:pos x="8" y="17"/>
                </a:cxn>
                <a:cxn ang="0">
                  <a:pos x="6" y="15"/>
                </a:cxn>
                <a:cxn ang="0">
                  <a:pos x="12" y="11"/>
                </a:cxn>
                <a:cxn ang="0">
                  <a:pos x="12" y="14"/>
                </a:cxn>
                <a:cxn ang="0">
                  <a:pos x="18" y="9"/>
                </a:cxn>
                <a:cxn ang="0">
                  <a:pos x="9" y="0"/>
                </a:cxn>
                <a:cxn ang="0">
                  <a:pos x="1" y="2"/>
                </a:cxn>
                <a:cxn ang="0">
                  <a:pos x="2" y="6"/>
                </a:cxn>
                <a:cxn ang="0">
                  <a:pos x="8" y="4"/>
                </a:cxn>
                <a:cxn ang="0">
                  <a:pos x="12" y="7"/>
                </a:cxn>
                <a:cxn ang="0">
                  <a:pos x="12" y="7"/>
                </a:cxn>
                <a:cxn ang="0">
                  <a:pos x="0" y="15"/>
                </a:cxn>
                <a:cxn ang="0">
                  <a:pos x="6" y="21"/>
                </a:cxn>
                <a:cxn ang="0">
                  <a:pos x="12" y="19"/>
                </a:cxn>
                <a:cxn ang="0">
                  <a:pos x="12" y="19"/>
                </a:cxn>
                <a:cxn ang="0">
                  <a:pos x="13" y="21"/>
                </a:cxn>
                <a:cxn ang="0">
                  <a:pos x="18" y="21"/>
                </a:cxn>
                <a:cxn ang="0">
                  <a:pos x="18" y="16"/>
                </a:cxn>
                <a:cxn ang="0">
                  <a:pos x="18" y="9"/>
                </a:cxn>
              </a:cxnLst>
              <a:rect l="0" t="0" r="r" b="b"/>
              <a:pathLst>
                <a:path w="18" h="21">
                  <a:moveTo>
                    <a:pt x="12" y="14"/>
                  </a:moveTo>
                  <a:cubicBezTo>
                    <a:pt x="12" y="14"/>
                    <a:pt x="12" y="14"/>
                    <a:pt x="12" y="15"/>
                  </a:cubicBezTo>
                  <a:cubicBezTo>
                    <a:pt x="11" y="16"/>
                    <a:pt x="10" y="17"/>
                    <a:pt x="8" y="17"/>
                  </a:cubicBezTo>
                  <a:cubicBezTo>
                    <a:pt x="7" y="17"/>
                    <a:pt x="6" y="16"/>
                    <a:pt x="6" y="15"/>
                  </a:cubicBezTo>
                  <a:cubicBezTo>
                    <a:pt x="6" y="12"/>
                    <a:pt x="8" y="11"/>
                    <a:pt x="12" y="11"/>
                  </a:cubicBezTo>
                  <a:lnTo>
                    <a:pt x="12" y="14"/>
                  </a:lnTo>
                  <a:close/>
                  <a:moveTo>
                    <a:pt x="18" y="9"/>
                  </a:moveTo>
                  <a:cubicBezTo>
                    <a:pt x="18" y="4"/>
                    <a:pt x="16" y="0"/>
                    <a:pt x="9" y="0"/>
                  </a:cubicBezTo>
                  <a:cubicBezTo>
                    <a:pt x="5" y="0"/>
                    <a:pt x="2" y="1"/>
                    <a:pt x="1" y="2"/>
                  </a:cubicBezTo>
                  <a:cubicBezTo>
                    <a:pt x="2" y="6"/>
                    <a:pt x="2" y="6"/>
                    <a:pt x="2" y="6"/>
                  </a:cubicBezTo>
                  <a:cubicBezTo>
                    <a:pt x="4" y="5"/>
                    <a:pt x="6" y="4"/>
                    <a:pt x="8" y="4"/>
                  </a:cubicBezTo>
                  <a:cubicBezTo>
                    <a:pt x="11" y="4"/>
                    <a:pt x="12" y="6"/>
                    <a:pt x="12" y="7"/>
                  </a:cubicBezTo>
                  <a:cubicBezTo>
                    <a:pt x="12" y="7"/>
                    <a:pt x="12" y="7"/>
                    <a:pt x="12" y="7"/>
                  </a:cubicBezTo>
                  <a:cubicBezTo>
                    <a:pt x="4" y="7"/>
                    <a:pt x="0" y="10"/>
                    <a:pt x="0" y="15"/>
                  </a:cubicBezTo>
                  <a:cubicBezTo>
                    <a:pt x="0" y="18"/>
                    <a:pt x="2" y="21"/>
                    <a:pt x="6" y="21"/>
                  </a:cubicBezTo>
                  <a:cubicBezTo>
                    <a:pt x="9" y="21"/>
                    <a:pt x="11" y="21"/>
                    <a:pt x="12" y="19"/>
                  </a:cubicBezTo>
                  <a:cubicBezTo>
                    <a:pt x="12" y="19"/>
                    <a:pt x="12" y="19"/>
                    <a:pt x="12" y="19"/>
                  </a:cubicBezTo>
                  <a:cubicBezTo>
                    <a:pt x="13" y="21"/>
                    <a:pt x="13" y="21"/>
                    <a:pt x="13" y="21"/>
                  </a:cubicBezTo>
                  <a:cubicBezTo>
                    <a:pt x="18" y="21"/>
                    <a:pt x="18" y="21"/>
                    <a:pt x="18" y="21"/>
                  </a:cubicBezTo>
                  <a:cubicBezTo>
                    <a:pt x="18" y="20"/>
                    <a:pt x="18" y="18"/>
                    <a:pt x="18" y="16"/>
                  </a:cubicBezTo>
                  <a:lnTo>
                    <a:pt x="18" y="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29" name="Freeform 28"/>
            <p:cNvSpPr>
              <a:spLocks/>
            </p:cNvSpPr>
            <p:nvPr userDrawn="1"/>
          </p:nvSpPr>
          <p:spPr bwMode="auto">
            <a:xfrm>
              <a:off x="2355" y="1945"/>
              <a:ext cx="44" cy="50"/>
            </a:xfrm>
            <a:custGeom>
              <a:avLst/>
              <a:gdLst/>
              <a:ahLst/>
              <a:cxnLst>
                <a:cxn ang="0">
                  <a:pos x="0" y="7"/>
                </a:cxn>
                <a:cxn ang="0">
                  <a:pos x="0" y="1"/>
                </a:cxn>
                <a:cxn ang="0">
                  <a:pos x="5" y="1"/>
                </a:cxn>
                <a:cxn ang="0">
                  <a:pos x="6" y="3"/>
                </a:cxn>
                <a:cxn ang="0">
                  <a:pos x="6" y="3"/>
                </a:cxn>
                <a:cxn ang="0">
                  <a:pos x="12" y="0"/>
                </a:cxn>
                <a:cxn ang="0">
                  <a:pos x="19" y="9"/>
                </a:cxn>
                <a:cxn ang="0">
                  <a:pos x="19" y="21"/>
                </a:cxn>
                <a:cxn ang="0">
                  <a:pos x="13" y="21"/>
                </a:cxn>
                <a:cxn ang="0">
                  <a:pos x="13" y="10"/>
                </a:cxn>
                <a:cxn ang="0">
                  <a:pos x="10" y="5"/>
                </a:cxn>
                <a:cxn ang="0">
                  <a:pos x="6" y="8"/>
                </a:cxn>
                <a:cxn ang="0">
                  <a:pos x="6" y="9"/>
                </a:cxn>
                <a:cxn ang="0">
                  <a:pos x="6" y="21"/>
                </a:cxn>
                <a:cxn ang="0">
                  <a:pos x="0" y="21"/>
                </a:cxn>
                <a:cxn ang="0">
                  <a:pos x="0" y="7"/>
                </a:cxn>
              </a:cxnLst>
              <a:rect l="0" t="0" r="r" b="b"/>
              <a:pathLst>
                <a:path w="19" h="21">
                  <a:moveTo>
                    <a:pt x="0" y="7"/>
                  </a:moveTo>
                  <a:cubicBezTo>
                    <a:pt x="0" y="5"/>
                    <a:pt x="0" y="2"/>
                    <a:pt x="0" y="1"/>
                  </a:cubicBezTo>
                  <a:cubicBezTo>
                    <a:pt x="5" y="1"/>
                    <a:pt x="5" y="1"/>
                    <a:pt x="5" y="1"/>
                  </a:cubicBezTo>
                  <a:cubicBezTo>
                    <a:pt x="6" y="3"/>
                    <a:pt x="6" y="3"/>
                    <a:pt x="6" y="3"/>
                  </a:cubicBezTo>
                  <a:cubicBezTo>
                    <a:pt x="6" y="3"/>
                    <a:pt x="6" y="3"/>
                    <a:pt x="6" y="3"/>
                  </a:cubicBezTo>
                  <a:cubicBezTo>
                    <a:pt x="6" y="2"/>
                    <a:pt x="9" y="0"/>
                    <a:pt x="12" y="0"/>
                  </a:cubicBezTo>
                  <a:cubicBezTo>
                    <a:pt x="16" y="0"/>
                    <a:pt x="19" y="3"/>
                    <a:pt x="19" y="9"/>
                  </a:cubicBezTo>
                  <a:cubicBezTo>
                    <a:pt x="19" y="21"/>
                    <a:pt x="19" y="21"/>
                    <a:pt x="19" y="21"/>
                  </a:cubicBezTo>
                  <a:cubicBezTo>
                    <a:pt x="13" y="21"/>
                    <a:pt x="13" y="21"/>
                    <a:pt x="13" y="21"/>
                  </a:cubicBezTo>
                  <a:cubicBezTo>
                    <a:pt x="13" y="10"/>
                    <a:pt x="13" y="10"/>
                    <a:pt x="13" y="10"/>
                  </a:cubicBezTo>
                  <a:cubicBezTo>
                    <a:pt x="13" y="7"/>
                    <a:pt x="12" y="5"/>
                    <a:pt x="10" y="5"/>
                  </a:cubicBezTo>
                  <a:cubicBezTo>
                    <a:pt x="8" y="5"/>
                    <a:pt x="7" y="6"/>
                    <a:pt x="6" y="8"/>
                  </a:cubicBezTo>
                  <a:cubicBezTo>
                    <a:pt x="6" y="8"/>
                    <a:pt x="6" y="9"/>
                    <a:pt x="6" y="9"/>
                  </a:cubicBezTo>
                  <a:cubicBezTo>
                    <a:pt x="6" y="21"/>
                    <a:pt x="6" y="21"/>
                    <a:pt x="6"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30" name="Freeform 29"/>
            <p:cNvSpPr>
              <a:spLocks/>
            </p:cNvSpPr>
            <p:nvPr userDrawn="1"/>
          </p:nvSpPr>
          <p:spPr bwMode="auto">
            <a:xfrm>
              <a:off x="2408" y="1945"/>
              <a:ext cx="41" cy="50"/>
            </a:xfrm>
            <a:custGeom>
              <a:avLst/>
              <a:gdLst/>
              <a:ahLst/>
              <a:cxnLst>
                <a:cxn ang="0">
                  <a:pos x="17" y="20"/>
                </a:cxn>
                <a:cxn ang="0">
                  <a:pos x="11" y="21"/>
                </a:cxn>
                <a:cxn ang="0">
                  <a:pos x="0" y="11"/>
                </a:cxn>
                <a:cxn ang="0">
                  <a:pos x="12" y="0"/>
                </a:cxn>
                <a:cxn ang="0">
                  <a:pos x="17" y="1"/>
                </a:cxn>
                <a:cxn ang="0">
                  <a:pos x="16" y="6"/>
                </a:cxn>
                <a:cxn ang="0">
                  <a:pos x="12" y="5"/>
                </a:cxn>
                <a:cxn ang="0">
                  <a:pos x="7" y="11"/>
                </a:cxn>
                <a:cxn ang="0">
                  <a:pos x="12" y="16"/>
                </a:cxn>
                <a:cxn ang="0">
                  <a:pos x="16" y="16"/>
                </a:cxn>
                <a:cxn ang="0">
                  <a:pos x="17" y="20"/>
                </a:cxn>
              </a:cxnLst>
              <a:rect l="0" t="0" r="r" b="b"/>
              <a:pathLst>
                <a:path w="17" h="21">
                  <a:moveTo>
                    <a:pt x="17" y="20"/>
                  </a:moveTo>
                  <a:cubicBezTo>
                    <a:pt x="15" y="21"/>
                    <a:pt x="13" y="21"/>
                    <a:pt x="11" y="21"/>
                  </a:cubicBezTo>
                  <a:cubicBezTo>
                    <a:pt x="4" y="21"/>
                    <a:pt x="0" y="17"/>
                    <a:pt x="0" y="11"/>
                  </a:cubicBezTo>
                  <a:cubicBezTo>
                    <a:pt x="0" y="5"/>
                    <a:pt x="4" y="0"/>
                    <a:pt x="12" y="0"/>
                  </a:cubicBezTo>
                  <a:cubicBezTo>
                    <a:pt x="13" y="0"/>
                    <a:pt x="15" y="0"/>
                    <a:pt x="17" y="1"/>
                  </a:cubicBezTo>
                  <a:cubicBezTo>
                    <a:pt x="16" y="6"/>
                    <a:pt x="16" y="6"/>
                    <a:pt x="16" y="6"/>
                  </a:cubicBezTo>
                  <a:cubicBezTo>
                    <a:pt x="15" y="5"/>
                    <a:pt x="14" y="5"/>
                    <a:pt x="12" y="5"/>
                  </a:cubicBezTo>
                  <a:cubicBezTo>
                    <a:pt x="9" y="5"/>
                    <a:pt x="7" y="7"/>
                    <a:pt x="7" y="11"/>
                  </a:cubicBezTo>
                  <a:cubicBezTo>
                    <a:pt x="7" y="14"/>
                    <a:pt x="9" y="16"/>
                    <a:pt x="12" y="16"/>
                  </a:cubicBezTo>
                  <a:cubicBezTo>
                    <a:pt x="14" y="16"/>
                    <a:pt x="15" y="16"/>
                    <a:pt x="16" y="16"/>
                  </a:cubicBezTo>
                  <a:lnTo>
                    <a:pt x="17" y="2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31" name="Freeform 30"/>
            <p:cNvSpPr>
              <a:spLocks noEditPoints="1"/>
            </p:cNvSpPr>
            <p:nvPr userDrawn="1"/>
          </p:nvSpPr>
          <p:spPr bwMode="auto">
            <a:xfrm>
              <a:off x="2450" y="1945"/>
              <a:ext cx="48" cy="50"/>
            </a:xfrm>
            <a:custGeom>
              <a:avLst/>
              <a:gdLst/>
              <a:ahLst/>
              <a:cxnLst>
                <a:cxn ang="0">
                  <a:pos x="6" y="8"/>
                </a:cxn>
                <a:cxn ang="0">
                  <a:pos x="10" y="4"/>
                </a:cxn>
                <a:cxn ang="0">
                  <a:pos x="14" y="8"/>
                </a:cxn>
                <a:cxn ang="0">
                  <a:pos x="6" y="8"/>
                </a:cxn>
                <a:cxn ang="0">
                  <a:pos x="20" y="13"/>
                </a:cxn>
                <a:cxn ang="0">
                  <a:pos x="20" y="10"/>
                </a:cxn>
                <a:cxn ang="0">
                  <a:pos x="11" y="0"/>
                </a:cxn>
                <a:cxn ang="0">
                  <a:pos x="0" y="11"/>
                </a:cxn>
                <a:cxn ang="0">
                  <a:pos x="11" y="21"/>
                </a:cxn>
                <a:cxn ang="0">
                  <a:pos x="19" y="20"/>
                </a:cxn>
                <a:cxn ang="0">
                  <a:pos x="18" y="16"/>
                </a:cxn>
                <a:cxn ang="0">
                  <a:pos x="12" y="17"/>
                </a:cxn>
                <a:cxn ang="0">
                  <a:pos x="6" y="13"/>
                </a:cxn>
                <a:cxn ang="0">
                  <a:pos x="20" y="13"/>
                </a:cxn>
              </a:cxnLst>
              <a:rect l="0" t="0" r="r" b="b"/>
              <a:pathLst>
                <a:path w="20" h="21">
                  <a:moveTo>
                    <a:pt x="6" y="8"/>
                  </a:moveTo>
                  <a:cubicBezTo>
                    <a:pt x="7" y="7"/>
                    <a:pt x="8" y="4"/>
                    <a:pt x="10" y="4"/>
                  </a:cubicBezTo>
                  <a:cubicBezTo>
                    <a:pt x="13" y="4"/>
                    <a:pt x="14" y="7"/>
                    <a:pt x="14" y="8"/>
                  </a:cubicBezTo>
                  <a:lnTo>
                    <a:pt x="6" y="8"/>
                  </a:lnTo>
                  <a:close/>
                  <a:moveTo>
                    <a:pt x="20" y="13"/>
                  </a:moveTo>
                  <a:cubicBezTo>
                    <a:pt x="20" y="12"/>
                    <a:pt x="20" y="11"/>
                    <a:pt x="20" y="10"/>
                  </a:cubicBezTo>
                  <a:cubicBezTo>
                    <a:pt x="20" y="5"/>
                    <a:pt x="17" y="0"/>
                    <a:pt x="11" y="0"/>
                  </a:cubicBezTo>
                  <a:cubicBezTo>
                    <a:pt x="4" y="0"/>
                    <a:pt x="0" y="6"/>
                    <a:pt x="0" y="11"/>
                  </a:cubicBezTo>
                  <a:cubicBezTo>
                    <a:pt x="0" y="17"/>
                    <a:pt x="4" y="21"/>
                    <a:pt x="11" y="21"/>
                  </a:cubicBezTo>
                  <a:cubicBezTo>
                    <a:pt x="14" y="21"/>
                    <a:pt x="17" y="21"/>
                    <a:pt x="19" y="20"/>
                  </a:cubicBezTo>
                  <a:cubicBezTo>
                    <a:pt x="18" y="16"/>
                    <a:pt x="18" y="16"/>
                    <a:pt x="18" y="16"/>
                  </a:cubicBezTo>
                  <a:cubicBezTo>
                    <a:pt x="16" y="16"/>
                    <a:pt x="14" y="17"/>
                    <a:pt x="12" y="17"/>
                  </a:cubicBezTo>
                  <a:cubicBezTo>
                    <a:pt x="9" y="17"/>
                    <a:pt x="7" y="15"/>
                    <a:pt x="6" y="13"/>
                  </a:cubicBezTo>
                  <a:lnTo>
                    <a:pt x="20" y="13"/>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32" name="Freeform 31"/>
            <p:cNvSpPr>
              <a:spLocks noEditPoints="1"/>
            </p:cNvSpPr>
            <p:nvPr userDrawn="1"/>
          </p:nvSpPr>
          <p:spPr bwMode="auto">
            <a:xfrm>
              <a:off x="2526" y="1929"/>
              <a:ext cx="48" cy="66"/>
            </a:xfrm>
            <a:custGeom>
              <a:avLst/>
              <a:gdLst/>
              <a:ahLst/>
              <a:cxnLst>
                <a:cxn ang="0">
                  <a:pos x="6" y="5"/>
                </a:cxn>
                <a:cxn ang="0">
                  <a:pos x="9" y="5"/>
                </a:cxn>
                <a:cxn ang="0">
                  <a:pos x="14" y="9"/>
                </a:cxn>
                <a:cxn ang="0">
                  <a:pos x="9" y="13"/>
                </a:cxn>
                <a:cxn ang="0">
                  <a:pos x="6" y="13"/>
                </a:cxn>
                <a:cxn ang="0">
                  <a:pos x="6" y="5"/>
                </a:cxn>
                <a:cxn ang="0">
                  <a:pos x="0" y="28"/>
                </a:cxn>
                <a:cxn ang="0">
                  <a:pos x="6" y="28"/>
                </a:cxn>
                <a:cxn ang="0">
                  <a:pos x="6" y="18"/>
                </a:cxn>
                <a:cxn ang="0">
                  <a:pos x="9" y="18"/>
                </a:cxn>
                <a:cxn ang="0">
                  <a:pos x="18" y="15"/>
                </a:cxn>
                <a:cxn ang="0">
                  <a:pos x="20" y="8"/>
                </a:cxn>
                <a:cxn ang="0">
                  <a:pos x="17" y="2"/>
                </a:cxn>
                <a:cxn ang="0">
                  <a:pos x="9" y="0"/>
                </a:cxn>
                <a:cxn ang="0">
                  <a:pos x="0" y="0"/>
                </a:cxn>
                <a:cxn ang="0">
                  <a:pos x="0" y="28"/>
                </a:cxn>
              </a:cxnLst>
              <a:rect l="0" t="0" r="r" b="b"/>
              <a:pathLst>
                <a:path w="20" h="28">
                  <a:moveTo>
                    <a:pt x="6" y="5"/>
                  </a:moveTo>
                  <a:cubicBezTo>
                    <a:pt x="7" y="5"/>
                    <a:pt x="8" y="5"/>
                    <a:pt x="9" y="5"/>
                  </a:cubicBezTo>
                  <a:cubicBezTo>
                    <a:pt x="12" y="5"/>
                    <a:pt x="14" y="6"/>
                    <a:pt x="14" y="9"/>
                  </a:cubicBezTo>
                  <a:cubicBezTo>
                    <a:pt x="14" y="11"/>
                    <a:pt x="12" y="13"/>
                    <a:pt x="9" y="13"/>
                  </a:cubicBezTo>
                  <a:cubicBezTo>
                    <a:pt x="8" y="13"/>
                    <a:pt x="7" y="13"/>
                    <a:pt x="6" y="13"/>
                  </a:cubicBezTo>
                  <a:lnTo>
                    <a:pt x="6" y="5"/>
                  </a:lnTo>
                  <a:close/>
                  <a:moveTo>
                    <a:pt x="0" y="28"/>
                  </a:moveTo>
                  <a:cubicBezTo>
                    <a:pt x="6" y="28"/>
                    <a:pt x="6" y="28"/>
                    <a:pt x="6" y="28"/>
                  </a:cubicBezTo>
                  <a:cubicBezTo>
                    <a:pt x="6" y="18"/>
                    <a:pt x="6" y="18"/>
                    <a:pt x="6" y="18"/>
                  </a:cubicBezTo>
                  <a:cubicBezTo>
                    <a:pt x="7" y="18"/>
                    <a:pt x="8" y="18"/>
                    <a:pt x="9" y="18"/>
                  </a:cubicBezTo>
                  <a:cubicBezTo>
                    <a:pt x="12" y="18"/>
                    <a:pt x="16" y="17"/>
                    <a:pt x="18" y="15"/>
                  </a:cubicBezTo>
                  <a:cubicBezTo>
                    <a:pt x="19" y="14"/>
                    <a:pt x="20" y="11"/>
                    <a:pt x="20" y="8"/>
                  </a:cubicBezTo>
                  <a:cubicBezTo>
                    <a:pt x="20" y="6"/>
                    <a:pt x="19" y="3"/>
                    <a:pt x="17" y="2"/>
                  </a:cubicBezTo>
                  <a:cubicBezTo>
                    <a:pt x="15" y="0"/>
                    <a:pt x="13" y="0"/>
                    <a:pt x="9" y="0"/>
                  </a:cubicBezTo>
                  <a:cubicBezTo>
                    <a:pt x="5" y="0"/>
                    <a:pt x="2" y="0"/>
                    <a:pt x="0" y="0"/>
                  </a:cubicBezTo>
                  <a:lnTo>
                    <a:pt x="0" y="28"/>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33" name="Freeform 32"/>
            <p:cNvSpPr>
              <a:spLocks/>
            </p:cNvSpPr>
            <p:nvPr userDrawn="1"/>
          </p:nvSpPr>
          <p:spPr bwMode="auto">
            <a:xfrm>
              <a:off x="2583" y="1945"/>
              <a:ext cx="28" cy="50"/>
            </a:xfrm>
            <a:custGeom>
              <a:avLst/>
              <a:gdLst/>
              <a:ahLst/>
              <a:cxnLst>
                <a:cxn ang="0">
                  <a:pos x="0" y="7"/>
                </a:cxn>
                <a:cxn ang="0">
                  <a:pos x="0" y="1"/>
                </a:cxn>
                <a:cxn ang="0">
                  <a:pos x="5" y="1"/>
                </a:cxn>
                <a:cxn ang="0">
                  <a:pos x="5" y="4"/>
                </a:cxn>
                <a:cxn ang="0">
                  <a:pos x="5" y="4"/>
                </a:cxn>
                <a:cxn ang="0">
                  <a:pos x="11" y="0"/>
                </a:cxn>
                <a:cxn ang="0">
                  <a:pos x="12" y="0"/>
                </a:cxn>
                <a:cxn ang="0">
                  <a:pos x="12" y="6"/>
                </a:cxn>
                <a:cxn ang="0">
                  <a:pos x="11" y="6"/>
                </a:cxn>
                <a:cxn ang="0">
                  <a:pos x="6" y="9"/>
                </a:cxn>
                <a:cxn ang="0">
                  <a:pos x="6" y="11"/>
                </a:cxn>
                <a:cxn ang="0">
                  <a:pos x="6" y="21"/>
                </a:cxn>
                <a:cxn ang="0">
                  <a:pos x="0" y="21"/>
                </a:cxn>
                <a:cxn ang="0">
                  <a:pos x="0" y="7"/>
                </a:cxn>
              </a:cxnLst>
              <a:rect l="0" t="0" r="r" b="b"/>
              <a:pathLst>
                <a:path w="12" h="21">
                  <a:moveTo>
                    <a:pt x="0" y="7"/>
                  </a:moveTo>
                  <a:cubicBezTo>
                    <a:pt x="0" y="4"/>
                    <a:pt x="0" y="2"/>
                    <a:pt x="0" y="1"/>
                  </a:cubicBezTo>
                  <a:cubicBezTo>
                    <a:pt x="5" y="1"/>
                    <a:pt x="5" y="1"/>
                    <a:pt x="5" y="1"/>
                  </a:cubicBezTo>
                  <a:cubicBezTo>
                    <a:pt x="5" y="4"/>
                    <a:pt x="5" y="4"/>
                    <a:pt x="5" y="4"/>
                  </a:cubicBezTo>
                  <a:cubicBezTo>
                    <a:pt x="5" y="4"/>
                    <a:pt x="5" y="4"/>
                    <a:pt x="5" y="4"/>
                  </a:cubicBezTo>
                  <a:cubicBezTo>
                    <a:pt x="6" y="1"/>
                    <a:pt x="9" y="0"/>
                    <a:pt x="11" y="0"/>
                  </a:cubicBezTo>
                  <a:cubicBezTo>
                    <a:pt x="11" y="0"/>
                    <a:pt x="12" y="0"/>
                    <a:pt x="12" y="0"/>
                  </a:cubicBezTo>
                  <a:cubicBezTo>
                    <a:pt x="12" y="6"/>
                    <a:pt x="12" y="6"/>
                    <a:pt x="12" y="6"/>
                  </a:cubicBezTo>
                  <a:cubicBezTo>
                    <a:pt x="12" y="6"/>
                    <a:pt x="11" y="6"/>
                    <a:pt x="11" y="6"/>
                  </a:cubicBezTo>
                  <a:cubicBezTo>
                    <a:pt x="8" y="6"/>
                    <a:pt x="7" y="7"/>
                    <a:pt x="6" y="9"/>
                  </a:cubicBezTo>
                  <a:cubicBezTo>
                    <a:pt x="6" y="10"/>
                    <a:pt x="6" y="10"/>
                    <a:pt x="6" y="11"/>
                  </a:cubicBezTo>
                  <a:cubicBezTo>
                    <a:pt x="6" y="21"/>
                    <a:pt x="6" y="21"/>
                    <a:pt x="6"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34" name="Freeform 33"/>
            <p:cNvSpPr>
              <a:spLocks noEditPoints="1"/>
            </p:cNvSpPr>
            <p:nvPr userDrawn="1"/>
          </p:nvSpPr>
          <p:spPr bwMode="auto">
            <a:xfrm>
              <a:off x="2616" y="1945"/>
              <a:ext cx="50" cy="50"/>
            </a:xfrm>
            <a:custGeom>
              <a:avLst/>
              <a:gdLst/>
              <a:ahLst/>
              <a:cxnLst>
                <a:cxn ang="0">
                  <a:pos x="11" y="17"/>
                </a:cxn>
                <a:cxn ang="0">
                  <a:pos x="7" y="11"/>
                </a:cxn>
                <a:cxn ang="0">
                  <a:pos x="11" y="5"/>
                </a:cxn>
                <a:cxn ang="0">
                  <a:pos x="15" y="11"/>
                </a:cxn>
                <a:cxn ang="0">
                  <a:pos x="11" y="17"/>
                </a:cxn>
                <a:cxn ang="0">
                  <a:pos x="11" y="21"/>
                </a:cxn>
                <a:cxn ang="0">
                  <a:pos x="21" y="11"/>
                </a:cxn>
                <a:cxn ang="0">
                  <a:pos x="11" y="0"/>
                </a:cxn>
                <a:cxn ang="0">
                  <a:pos x="0" y="11"/>
                </a:cxn>
                <a:cxn ang="0">
                  <a:pos x="11" y="21"/>
                </a:cxn>
              </a:cxnLst>
              <a:rect l="0" t="0" r="r" b="b"/>
              <a:pathLst>
                <a:path w="21" h="21">
                  <a:moveTo>
                    <a:pt x="11" y="17"/>
                  </a:moveTo>
                  <a:cubicBezTo>
                    <a:pt x="8" y="17"/>
                    <a:pt x="7" y="14"/>
                    <a:pt x="7" y="11"/>
                  </a:cubicBezTo>
                  <a:cubicBezTo>
                    <a:pt x="7" y="8"/>
                    <a:pt x="8" y="5"/>
                    <a:pt x="11" y="5"/>
                  </a:cubicBezTo>
                  <a:cubicBezTo>
                    <a:pt x="14" y="5"/>
                    <a:pt x="15" y="8"/>
                    <a:pt x="15" y="11"/>
                  </a:cubicBezTo>
                  <a:cubicBezTo>
                    <a:pt x="15" y="14"/>
                    <a:pt x="13" y="17"/>
                    <a:pt x="11" y="17"/>
                  </a:cubicBezTo>
                  <a:close/>
                  <a:moveTo>
                    <a:pt x="11" y="21"/>
                  </a:moveTo>
                  <a:cubicBezTo>
                    <a:pt x="16" y="21"/>
                    <a:pt x="21" y="18"/>
                    <a:pt x="21" y="11"/>
                  </a:cubicBezTo>
                  <a:cubicBezTo>
                    <a:pt x="21" y="4"/>
                    <a:pt x="17" y="0"/>
                    <a:pt x="11" y="0"/>
                  </a:cubicBezTo>
                  <a:cubicBezTo>
                    <a:pt x="4" y="0"/>
                    <a:pt x="0" y="4"/>
                    <a:pt x="0" y="11"/>
                  </a:cubicBezTo>
                  <a:cubicBezTo>
                    <a:pt x="0" y="17"/>
                    <a:pt x="5" y="21"/>
                    <a:pt x="11" y="21"/>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35" name="Freeform 34"/>
            <p:cNvSpPr>
              <a:spLocks noEditPoints="1"/>
            </p:cNvSpPr>
            <p:nvPr userDrawn="1"/>
          </p:nvSpPr>
          <p:spPr bwMode="auto">
            <a:xfrm>
              <a:off x="2673" y="1923"/>
              <a:ext cx="48" cy="72"/>
            </a:xfrm>
            <a:custGeom>
              <a:avLst/>
              <a:gdLst/>
              <a:ahLst/>
              <a:cxnLst>
                <a:cxn ang="0">
                  <a:pos x="15" y="21"/>
                </a:cxn>
                <a:cxn ang="0">
                  <a:pos x="15" y="22"/>
                </a:cxn>
                <a:cxn ang="0">
                  <a:pos x="11" y="25"/>
                </a:cxn>
                <a:cxn ang="0">
                  <a:pos x="7" y="20"/>
                </a:cxn>
                <a:cxn ang="0">
                  <a:pos x="11" y="14"/>
                </a:cxn>
                <a:cxn ang="0">
                  <a:pos x="15" y="17"/>
                </a:cxn>
                <a:cxn ang="0">
                  <a:pos x="15" y="18"/>
                </a:cxn>
                <a:cxn ang="0">
                  <a:pos x="15" y="21"/>
                </a:cxn>
                <a:cxn ang="0">
                  <a:pos x="15" y="0"/>
                </a:cxn>
                <a:cxn ang="0">
                  <a:pos x="15" y="11"/>
                </a:cxn>
                <a:cxn ang="0">
                  <a:pos x="15" y="11"/>
                </a:cxn>
                <a:cxn ang="0">
                  <a:pos x="9" y="9"/>
                </a:cxn>
                <a:cxn ang="0">
                  <a:pos x="0" y="20"/>
                </a:cxn>
                <a:cxn ang="0">
                  <a:pos x="9" y="30"/>
                </a:cxn>
                <a:cxn ang="0">
                  <a:pos x="15" y="27"/>
                </a:cxn>
                <a:cxn ang="0">
                  <a:pos x="15" y="27"/>
                </a:cxn>
                <a:cxn ang="0">
                  <a:pos x="16" y="30"/>
                </a:cxn>
                <a:cxn ang="0">
                  <a:pos x="21" y="30"/>
                </a:cxn>
                <a:cxn ang="0">
                  <a:pos x="21" y="24"/>
                </a:cxn>
                <a:cxn ang="0">
                  <a:pos x="21" y="0"/>
                </a:cxn>
                <a:cxn ang="0">
                  <a:pos x="15" y="0"/>
                </a:cxn>
              </a:cxnLst>
              <a:rect l="0" t="0" r="r" b="b"/>
              <a:pathLst>
                <a:path w="21" h="30">
                  <a:moveTo>
                    <a:pt x="15" y="21"/>
                  </a:moveTo>
                  <a:cubicBezTo>
                    <a:pt x="15" y="21"/>
                    <a:pt x="15" y="22"/>
                    <a:pt x="15" y="22"/>
                  </a:cubicBezTo>
                  <a:cubicBezTo>
                    <a:pt x="14" y="24"/>
                    <a:pt x="13" y="25"/>
                    <a:pt x="11" y="25"/>
                  </a:cubicBezTo>
                  <a:cubicBezTo>
                    <a:pt x="8" y="25"/>
                    <a:pt x="7" y="23"/>
                    <a:pt x="7" y="20"/>
                  </a:cubicBezTo>
                  <a:cubicBezTo>
                    <a:pt x="7" y="17"/>
                    <a:pt x="8" y="14"/>
                    <a:pt x="11" y="14"/>
                  </a:cubicBezTo>
                  <a:cubicBezTo>
                    <a:pt x="13" y="14"/>
                    <a:pt x="14" y="15"/>
                    <a:pt x="15" y="17"/>
                  </a:cubicBezTo>
                  <a:cubicBezTo>
                    <a:pt x="15" y="17"/>
                    <a:pt x="15" y="18"/>
                    <a:pt x="15" y="18"/>
                  </a:cubicBezTo>
                  <a:lnTo>
                    <a:pt x="15" y="21"/>
                  </a:lnTo>
                  <a:close/>
                  <a:moveTo>
                    <a:pt x="15" y="0"/>
                  </a:moveTo>
                  <a:cubicBezTo>
                    <a:pt x="15" y="11"/>
                    <a:pt x="15" y="11"/>
                    <a:pt x="15" y="11"/>
                  </a:cubicBezTo>
                  <a:cubicBezTo>
                    <a:pt x="15" y="11"/>
                    <a:pt x="15" y="11"/>
                    <a:pt x="15" y="11"/>
                  </a:cubicBezTo>
                  <a:cubicBezTo>
                    <a:pt x="14" y="10"/>
                    <a:pt x="12" y="9"/>
                    <a:pt x="9" y="9"/>
                  </a:cubicBezTo>
                  <a:cubicBezTo>
                    <a:pt x="4" y="9"/>
                    <a:pt x="0" y="13"/>
                    <a:pt x="0" y="20"/>
                  </a:cubicBezTo>
                  <a:cubicBezTo>
                    <a:pt x="0" y="26"/>
                    <a:pt x="4" y="30"/>
                    <a:pt x="9" y="30"/>
                  </a:cubicBezTo>
                  <a:cubicBezTo>
                    <a:pt x="11" y="30"/>
                    <a:pt x="14" y="29"/>
                    <a:pt x="15" y="27"/>
                  </a:cubicBezTo>
                  <a:cubicBezTo>
                    <a:pt x="15" y="27"/>
                    <a:pt x="15" y="27"/>
                    <a:pt x="15" y="27"/>
                  </a:cubicBezTo>
                  <a:cubicBezTo>
                    <a:pt x="16" y="30"/>
                    <a:pt x="16" y="30"/>
                    <a:pt x="16" y="30"/>
                  </a:cubicBezTo>
                  <a:cubicBezTo>
                    <a:pt x="21" y="30"/>
                    <a:pt x="21" y="30"/>
                    <a:pt x="21" y="30"/>
                  </a:cubicBezTo>
                  <a:cubicBezTo>
                    <a:pt x="21" y="29"/>
                    <a:pt x="21" y="26"/>
                    <a:pt x="21" y="24"/>
                  </a:cubicBezTo>
                  <a:cubicBezTo>
                    <a:pt x="21" y="0"/>
                    <a:pt x="21" y="0"/>
                    <a:pt x="21" y="0"/>
                  </a:cubicBezTo>
                  <a:lnTo>
                    <a:pt x="15"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36" name="Freeform 35"/>
            <p:cNvSpPr>
              <a:spLocks/>
            </p:cNvSpPr>
            <p:nvPr userDrawn="1"/>
          </p:nvSpPr>
          <p:spPr bwMode="auto">
            <a:xfrm>
              <a:off x="2734" y="1947"/>
              <a:ext cx="44" cy="48"/>
            </a:xfrm>
            <a:custGeom>
              <a:avLst/>
              <a:gdLst/>
              <a:ahLst/>
              <a:cxnLst>
                <a:cxn ang="0">
                  <a:pos x="19" y="13"/>
                </a:cxn>
                <a:cxn ang="0">
                  <a:pos x="19" y="20"/>
                </a:cxn>
                <a:cxn ang="0">
                  <a:pos x="14" y="20"/>
                </a:cxn>
                <a:cxn ang="0">
                  <a:pos x="14" y="17"/>
                </a:cxn>
                <a:cxn ang="0">
                  <a:pos x="14" y="17"/>
                </a:cxn>
                <a:cxn ang="0">
                  <a:pos x="7" y="20"/>
                </a:cxn>
                <a:cxn ang="0">
                  <a:pos x="0" y="12"/>
                </a:cxn>
                <a:cxn ang="0">
                  <a:pos x="0" y="0"/>
                </a:cxn>
                <a:cxn ang="0">
                  <a:pos x="6" y="0"/>
                </a:cxn>
                <a:cxn ang="0">
                  <a:pos x="6" y="11"/>
                </a:cxn>
                <a:cxn ang="0">
                  <a:pos x="10" y="15"/>
                </a:cxn>
                <a:cxn ang="0">
                  <a:pos x="13" y="13"/>
                </a:cxn>
                <a:cxn ang="0">
                  <a:pos x="13" y="12"/>
                </a:cxn>
                <a:cxn ang="0">
                  <a:pos x="13" y="0"/>
                </a:cxn>
                <a:cxn ang="0">
                  <a:pos x="19" y="0"/>
                </a:cxn>
                <a:cxn ang="0">
                  <a:pos x="19" y="13"/>
                </a:cxn>
              </a:cxnLst>
              <a:rect l="0" t="0" r="r" b="b"/>
              <a:pathLst>
                <a:path w="19" h="20">
                  <a:moveTo>
                    <a:pt x="19" y="13"/>
                  </a:moveTo>
                  <a:cubicBezTo>
                    <a:pt x="19" y="16"/>
                    <a:pt x="19" y="18"/>
                    <a:pt x="19" y="20"/>
                  </a:cubicBezTo>
                  <a:cubicBezTo>
                    <a:pt x="14" y="20"/>
                    <a:pt x="14" y="20"/>
                    <a:pt x="14" y="20"/>
                  </a:cubicBezTo>
                  <a:cubicBezTo>
                    <a:pt x="14" y="17"/>
                    <a:pt x="14" y="17"/>
                    <a:pt x="14" y="17"/>
                  </a:cubicBezTo>
                  <a:cubicBezTo>
                    <a:pt x="14" y="17"/>
                    <a:pt x="14" y="17"/>
                    <a:pt x="14" y="17"/>
                  </a:cubicBezTo>
                  <a:cubicBezTo>
                    <a:pt x="13" y="18"/>
                    <a:pt x="11" y="20"/>
                    <a:pt x="7" y="20"/>
                  </a:cubicBezTo>
                  <a:cubicBezTo>
                    <a:pt x="3" y="20"/>
                    <a:pt x="0" y="18"/>
                    <a:pt x="0" y="12"/>
                  </a:cubicBezTo>
                  <a:cubicBezTo>
                    <a:pt x="0" y="0"/>
                    <a:pt x="0" y="0"/>
                    <a:pt x="0" y="0"/>
                  </a:cubicBezTo>
                  <a:cubicBezTo>
                    <a:pt x="6" y="0"/>
                    <a:pt x="6" y="0"/>
                    <a:pt x="6" y="0"/>
                  </a:cubicBezTo>
                  <a:cubicBezTo>
                    <a:pt x="6" y="11"/>
                    <a:pt x="6" y="11"/>
                    <a:pt x="6" y="11"/>
                  </a:cubicBezTo>
                  <a:cubicBezTo>
                    <a:pt x="6" y="14"/>
                    <a:pt x="7" y="15"/>
                    <a:pt x="10" y="15"/>
                  </a:cubicBezTo>
                  <a:cubicBezTo>
                    <a:pt x="11" y="15"/>
                    <a:pt x="12" y="14"/>
                    <a:pt x="13" y="13"/>
                  </a:cubicBezTo>
                  <a:cubicBezTo>
                    <a:pt x="13" y="13"/>
                    <a:pt x="13" y="12"/>
                    <a:pt x="13" y="12"/>
                  </a:cubicBezTo>
                  <a:cubicBezTo>
                    <a:pt x="13" y="0"/>
                    <a:pt x="13" y="0"/>
                    <a:pt x="13" y="0"/>
                  </a:cubicBezTo>
                  <a:cubicBezTo>
                    <a:pt x="19" y="0"/>
                    <a:pt x="19" y="0"/>
                    <a:pt x="19" y="0"/>
                  </a:cubicBezTo>
                  <a:lnTo>
                    <a:pt x="19" y="13"/>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37" name="Freeform 36"/>
            <p:cNvSpPr>
              <a:spLocks/>
            </p:cNvSpPr>
            <p:nvPr userDrawn="1"/>
          </p:nvSpPr>
          <p:spPr bwMode="auto">
            <a:xfrm>
              <a:off x="2789" y="1945"/>
              <a:ext cx="41" cy="50"/>
            </a:xfrm>
            <a:custGeom>
              <a:avLst/>
              <a:gdLst/>
              <a:ahLst/>
              <a:cxnLst>
                <a:cxn ang="0">
                  <a:pos x="17" y="20"/>
                </a:cxn>
                <a:cxn ang="0">
                  <a:pos x="11" y="21"/>
                </a:cxn>
                <a:cxn ang="0">
                  <a:pos x="0" y="11"/>
                </a:cxn>
                <a:cxn ang="0">
                  <a:pos x="12" y="0"/>
                </a:cxn>
                <a:cxn ang="0">
                  <a:pos x="17" y="1"/>
                </a:cxn>
                <a:cxn ang="0">
                  <a:pos x="16" y="6"/>
                </a:cxn>
                <a:cxn ang="0">
                  <a:pos x="12" y="5"/>
                </a:cxn>
                <a:cxn ang="0">
                  <a:pos x="7" y="11"/>
                </a:cxn>
                <a:cxn ang="0">
                  <a:pos x="12" y="16"/>
                </a:cxn>
                <a:cxn ang="0">
                  <a:pos x="16" y="16"/>
                </a:cxn>
                <a:cxn ang="0">
                  <a:pos x="17" y="20"/>
                </a:cxn>
              </a:cxnLst>
              <a:rect l="0" t="0" r="r" b="b"/>
              <a:pathLst>
                <a:path w="17" h="21">
                  <a:moveTo>
                    <a:pt x="17" y="20"/>
                  </a:moveTo>
                  <a:cubicBezTo>
                    <a:pt x="16" y="21"/>
                    <a:pt x="13" y="21"/>
                    <a:pt x="11" y="21"/>
                  </a:cubicBezTo>
                  <a:cubicBezTo>
                    <a:pt x="4" y="21"/>
                    <a:pt x="0" y="17"/>
                    <a:pt x="0" y="11"/>
                  </a:cubicBezTo>
                  <a:cubicBezTo>
                    <a:pt x="0" y="5"/>
                    <a:pt x="4" y="0"/>
                    <a:pt x="12" y="0"/>
                  </a:cubicBezTo>
                  <a:cubicBezTo>
                    <a:pt x="14" y="0"/>
                    <a:pt x="15" y="0"/>
                    <a:pt x="17" y="1"/>
                  </a:cubicBezTo>
                  <a:cubicBezTo>
                    <a:pt x="16" y="6"/>
                    <a:pt x="16" y="6"/>
                    <a:pt x="16" y="6"/>
                  </a:cubicBezTo>
                  <a:cubicBezTo>
                    <a:pt x="15" y="5"/>
                    <a:pt x="14" y="5"/>
                    <a:pt x="12" y="5"/>
                  </a:cubicBezTo>
                  <a:cubicBezTo>
                    <a:pt x="9" y="5"/>
                    <a:pt x="7" y="7"/>
                    <a:pt x="7" y="11"/>
                  </a:cubicBezTo>
                  <a:cubicBezTo>
                    <a:pt x="7" y="14"/>
                    <a:pt x="9" y="16"/>
                    <a:pt x="12" y="16"/>
                  </a:cubicBezTo>
                  <a:cubicBezTo>
                    <a:pt x="14" y="16"/>
                    <a:pt x="15" y="16"/>
                    <a:pt x="16" y="16"/>
                  </a:cubicBezTo>
                  <a:lnTo>
                    <a:pt x="17" y="2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38" name="Freeform 37"/>
            <p:cNvSpPr>
              <a:spLocks/>
            </p:cNvSpPr>
            <p:nvPr userDrawn="1"/>
          </p:nvSpPr>
          <p:spPr bwMode="auto">
            <a:xfrm>
              <a:off x="2833" y="1932"/>
              <a:ext cx="31" cy="63"/>
            </a:xfrm>
            <a:custGeom>
              <a:avLst/>
              <a:gdLst/>
              <a:ahLst/>
              <a:cxnLst>
                <a:cxn ang="0">
                  <a:pos x="9" y="0"/>
                </a:cxn>
                <a:cxn ang="0">
                  <a:pos x="9" y="6"/>
                </a:cxn>
                <a:cxn ang="0">
                  <a:pos x="13" y="6"/>
                </a:cxn>
                <a:cxn ang="0">
                  <a:pos x="13" y="10"/>
                </a:cxn>
                <a:cxn ang="0">
                  <a:pos x="9" y="10"/>
                </a:cxn>
                <a:cxn ang="0">
                  <a:pos x="9" y="18"/>
                </a:cxn>
                <a:cxn ang="0">
                  <a:pos x="11" y="21"/>
                </a:cxn>
                <a:cxn ang="0">
                  <a:pos x="13" y="21"/>
                </a:cxn>
                <a:cxn ang="0">
                  <a:pos x="13" y="26"/>
                </a:cxn>
                <a:cxn ang="0">
                  <a:pos x="9" y="26"/>
                </a:cxn>
                <a:cxn ang="0">
                  <a:pos x="4" y="25"/>
                </a:cxn>
                <a:cxn ang="0">
                  <a:pos x="3" y="19"/>
                </a:cxn>
                <a:cxn ang="0">
                  <a:pos x="3" y="10"/>
                </a:cxn>
                <a:cxn ang="0">
                  <a:pos x="0" y="10"/>
                </a:cxn>
                <a:cxn ang="0">
                  <a:pos x="0" y="6"/>
                </a:cxn>
                <a:cxn ang="0">
                  <a:pos x="3" y="6"/>
                </a:cxn>
                <a:cxn ang="0">
                  <a:pos x="3" y="2"/>
                </a:cxn>
                <a:cxn ang="0">
                  <a:pos x="9" y="0"/>
                </a:cxn>
              </a:cxnLst>
              <a:rect l="0" t="0" r="r" b="b"/>
              <a:pathLst>
                <a:path w="13" h="26">
                  <a:moveTo>
                    <a:pt x="9" y="0"/>
                  </a:moveTo>
                  <a:cubicBezTo>
                    <a:pt x="9" y="6"/>
                    <a:pt x="9" y="6"/>
                    <a:pt x="9" y="6"/>
                  </a:cubicBezTo>
                  <a:cubicBezTo>
                    <a:pt x="13" y="6"/>
                    <a:pt x="13" y="6"/>
                    <a:pt x="13" y="6"/>
                  </a:cubicBezTo>
                  <a:cubicBezTo>
                    <a:pt x="13" y="10"/>
                    <a:pt x="13" y="10"/>
                    <a:pt x="13" y="10"/>
                  </a:cubicBezTo>
                  <a:cubicBezTo>
                    <a:pt x="9" y="10"/>
                    <a:pt x="9" y="10"/>
                    <a:pt x="9" y="10"/>
                  </a:cubicBezTo>
                  <a:cubicBezTo>
                    <a:pt x="9" y="18"/>
                    <a:pt x="9" y="18"/>
                    <a:pt x="9" y="18"/>
                  </a:cubicBezTo>
                  <a:cubicBezTo>
                    <a:pt x="9" y="20"/>
                    <a:pt x="9" y="21"/>
                    <a:pt x="11" y="21"/>
                  </a:cubicBezTo>
                  <a:cubicBezTo>
                    <a:pt x="12" y="21"/>
                    <a:pt x="13" y="21"/>
                    <a:pt x="13" y="21"/>
                  </a:cubicBezTo>
                  <a:cubicBezTo>
                    <a:pt x="13" y="26"/>
                    <a:pt x="13" y="26"/>
                    <a:pt x="13" y="26"/>
                  </a:cubicBezTo>
                  <a:cubicBezTo>
                    <a:pt x="12" y="26"/>
                    <a:pt x="11" y="26"/>
                    <a:pt x="9" y="26"/>
                  </a:cubicBezTo>
                  <a:cubicBezTo>
                    <a:pt x="7" y="26"/>
                    <a:pt x="5" y="26"/>
                    <a:pt x="4" y="25"/>
                  </a:cubicBezTo>
                  <a:cubicBezTo>
                    <a:pt x="3" y="23"/>
                    <a:pt x="3" y="21"/>
                    <a:pt x="3" y="19"/>
                  </a:cubicBezTo>
                  <a:cubicBezTo>
                    <a:pt x="3" y="10"/>
                    <a:pt x="3" y="10"/>
                    <a:pt x="3" y="10"/>
                  </a:cubicBezTo>
                  <a:cubicBezTo>
                    <a:pt x="0" y="10"/>
                    <a:pt x="0" y="10"/>
                    <a:pt x="0" y="10"/>
                  </a:cubicBezTo>
                  <a:cubicBezTo>
                    <a:pt x="0" y="6"/>
                    <a:pt x="0" y="6"/>
                    <a:pt x="0" y="6"/>
                  </a:cubicBezTo>
                  <a:cubicBezTo>
                    <a:pt x="3" y="6"/>
                    <a:pt x="3" y="6"/>
                    <a:pt x="3" y="6"/>
                  </a:cubicBezTo>
                  <a:cubicBezTo>
                    <a:pt x="3" y="2"/>
                    <a:pt x="3" y="2"/>
                    <a:pt x="3" y="2"/>
                  </a:cubicBezTo>
                  <a:lnTo>
                    <a:pt x="9"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39" name="Freeform 38"/>
            <p:cNvSpPr>
              <a:spLocks/>
            </p:cNvSpPr>
            <p:nvPr userDrawn="1"/>
          </p:nvSpPr>
          <p:spPr bwMode="auto">
            <a:xfrm>
              <a:off x="2870" y="1945"/>
              <a:ext cx="37" cy="50"/>
            </a:xfrm>
            <a:custGeom>
              <a:avLst/>
              <a:gdLst/>
              <a:ahLst/>
              <a:cxnLst>
                <a:cxn ang="0">
                  <a:pos x="1" y="15"/>
                </a:cxn>
                <a:cxn ang="0">
                  <a:pos x="6" y="17"/>
                </a:cxn>
                <a:cxn ang="0">
                  <a:pos x="9" y="15"/>
                </a:cxn>
                <a:cxn ang="0">
                  <a:pos x="6" y="13"/>
                </a:cxn>
                <a:cxn ang="0">
                  <a:pos x="0" y="7"/>
                </a:cxn>
                <a:cxn ang="0">
                  <a:pos x="9" y="0"/>
                </a:cxn>
                <a:cxn ang="0">
                  <a:pos x="14" y="1"/>
                </a:cxn>
                <a:cxn ang="0">
                  <a:pos x="13" y="6"/>
                </a:cxn>
                <a:cxn ang="0">
                  <a:pos x="9" y="5"/>
                </a:cxn>
                <a:cxn ang="0">
                  <a:pos x="6" y="6"/>
                </a:cxn>
                <a:cxn ang="0">
                  <a:pos x="10" y="9"/>
                </a:cxn>
                <a:cxn ang="0">
                  <a:pos x="15" y="15"/>
                </a:cxn>
                <a:cxn ang="0">
                  <a:pos x="6" y="21"/>
                </a:cxn>
                <a:cxn ang="0">
                  <a:pos x="0" y="20"/>
                </a:cxn>
                <a:cxn ang="0">
                  <a:pos x="1" y="15"/>
                </a:cxn>
              </a:cxnLst>
              <a:rect l="0" t="0" r="r" b="b"/>
              <a:pathLst>
                <a:path w="15" h="21">
                  <a:moveTo>
                    <a:pt x="1" y="15"/>
                  </a:moveTo>
                  <a:cubicBezTo>
                    <a:pt x="2" y="16"/>
                    <a:pt x="5" y="17"/>
                    <a:pt x="6" y="17"/>
                  </a:cubicBezTo>
                  <a:cubicBezTo>
                    <a:pt x="8" y="17"/>
                    <a:pt x="9" y="16"/>
                    <a:pt x="9" y="15"/>
                  </a:cubicBezTo>
                  <a:cubicBezTo>
                    <a:pt x="9" y="14"/>
                    <a:pt x="9" y="14"/>
                    <a:pt x="6" y="13"/>
                  </a:cubicBezTo>
                  <a:cubicBezTo>
                    <a:pt x="2" y="12"/>
                    <a:pt x="0" y="9"/>
                    <a:pt x="0" y="7"/>
                  </a:cubicBezTo>
                  <a:cubicBezTo>
                    <a:pt x="0" y="3"/>
                    <a:pt x="4" y="0"/>
                    <a:pt x="9" y="0"/>
                  </a:cubicBezTo>
                  <a:cubicBezTo>
                    <a:pt x="11" y="0"/>
                    <a:pt x="13" y="1"/>
                    <a:pt x="14" y="1"/>
                  </a:cubicBezTo>
                  <a:cubicBezTo>
                    <a:pt x="13" y="6"/>
                    <a:pt x="13" y="6"/>
                    <a:pt x="13" y="6"/>
                  </a:cubicBezTo>
                  <a:cubicBezTo>
                    <a:pt x="12" y="5"/>
                    <a:pt x="11" y="5"/>
                    <a:pt x="9" y="5"/>
                  </a:cubicBezTo>
                  <a:cubicBezTo>
                    <a:pt x="7" y="5"/>
                    <a:pt x="6" y="5"/>
                    <a:pt x="6" y="6"/>
                  </a:cubicBezTo>
                  <a:cubicBezTo>
                    <a:pt x="6" y="7"/>
                    <a:pt x="7" y="8"/>
                    <a:pt x="10" y="9"/>
                  </a:cubicBezTo>
                  <a:cubicBezTo>
                    <a:pt x="14" y="10"/>
                    <a:pt x="15" y="12"/>
                    <a:pt x="15" y="15"/>
                  </a:cubicBezTo>
                  <a:cubicBezTo>
                    <a:pt x="15" y="19"/>
                    <a:pt x="12" y="21"/>
                    <a:pt x="6" y="21"/>
                  </a:cubicBezTo>
                  <a:cubicBezTo>
                    <a:pt x="4" y="21"/>
                    <a:pt x="1" y="21"/>
                    <a:pt x="0" y="20"/>
                  </a:cubicBezTo>
                  <a:lnTo>
                    <a:pt x="1" y="15"/>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40" name="Freeform 39"/>
            <p:cNvSpPr>
              <a:spLocks noEditPoints="1"/>
            </p:cNvSpPr>
            <p:nvPr userDrawn="1"/>
          </p:nvSpPr>
          <p:spPr bwMode="auto">
            <a:xfrm>
              <a:off x="2916" y="1945"/>
              <a:ext cx="17" cy="50"/>
            </a:xfrm>
            <a:custGeom>
              <a:avLst/>
              <a:gdLst/>
              <a:ahLst/>
              <a:cxnLst>
                <a:cxn ang="0">
                  <a:pos x="3" y="8"/>
                </a:cxn>
                <a:cxn ang="0">
                  <a:pos x="0" y="4"/>
                </a:cxn>
                <a:cxn ang="0">
                  <a:pos x="3" y="0"/>
                </a:cxn>
                <a:cxn ang="0">
                  <a:pos x="7" y="4"/>
                </a:cxn>
                <a:cxn ang="0">
                  <a:pos x="3" y="8"/>
                </a:cxn>
                <a:cxn ang="0">
                  <a:pos x="3" y="21"/>
                </a:cxn>
                <a:cxn ang="0">
                  <a:pos x="0" y="18"/>
                </a:cxn>
                <a:cxn ang="0">
                  <a:pos x="3" y="14"/>
                </a:cxn>
                <a:cxn ang="0">
                  <a:pos x="7" y="18"/>
                </a:cxn>
                <a:cxn ang="0">
                  <a:pos x="3" y="21"/>
                </a:cxn>
              </a:cxnLst>
              <a:rect l="0" t="0" r="r" b="b"/>
              <a:pathLst>
                <a:path w="7" h="21">
                  <a:moveTo>
                    <a:pt x="3" y="8"/>
                  </a:moveTo>
                  <a:cubicBezTo>
                    <a:pt x="1" y="8"/>
                    <a:pt x="0" y="6"/>
                    <a:pt x="0" y="4"/>
                  </a:cubicBezTo>
                  <a:cubicBezTo>
                    <a:pt x="0" y="2"/>
                    <a:pt x="1" y="0"/>
                    <a:pt x="3" y="0"/>
                  </a:cubicBezTo>
                  <a:cubicBezTo>
                    <a:pt x="6" y="0"/>
                    <a:pt x="7" y="2"/>
                    <a:pt x="7" y="4"/>
                  </a:cubicBezTo>
                  <a:cubicBezTo>
                    <a:pt x="7" y="6"/>
                    <a:pt x="6" y="8"/>
                    <a:pt x="3" y="8"/>
                  </a:cubicBezTo>
                  <a:close/>
                  <a:moveTo>
                    <a:pt x="3" y="21"/>
                  </a:moveTo>
                  <a:cubicBezTo>
                    <a:pt x="1" y="21"/>
                    <a:pt x="0" y="20"/>
                    <a:pt x="0" y="18"/>
                  </a:cubicBezTo>
                  <a:cubicBezTo>
                    <a:pt x="0" y="15"/>
                    <a:pt x="1" y="14"/>
                    <a:pt x="3" y="14"/>
                  </a:cubicBezTo>
                  <a:cubicBezTo>
                    <a:pt x="6" y="14"/>
                    <a:pt x="7" y="15"/>
                    <a:pt x="7" y="18"/>
                  </a:cubicBezTo>
                  <a:cubicBezTo>
                    <a:pt x="7" y="20"/>
                    <a:pt x="6" y="21"/>
                    <a:pt x="3" y="21"/>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41" name="Freeform 40"/>
            <p:cNvSpPr>
              <a:spLocks/>
            </p:cNvSpPr>
            <p:nvPr userDrawn="1"/>
          </p:nvSpPr>
          <p:spPr bwMode="auto">
            <a:xfrm>
              <a:off x="1378" y="2079"/>
              <a:ext cx="50" cy="55"/>
            </a:xfrm>
            <a:custGeom>
              <a:avLst/>
              <a:gdLst/>
              <a:ahLst/>
              <a:cxnLst>
                <a:cxn ang="0">
                  <a:pos x="0" y="55"/>
                </a:cxn>
                <a:cxn ang="0">
                  <a:pos x="0" y="0"/>
                </a:cxn>
                <a:cxn ang="0">
                  <a:pos x="50" y="29"/>
                </a:cxn>
                <a:cxn ang="0">
                  <a:pos x="0" y="55"/>
                </a:cxn>
              </a:cxnLst>
              <a:rect l="0" t="0" r="r" b="b"/>
              <a:pathLst>
                <a:path w="50" h="55">
                  <a:moveTo>
                    <a:pt x="0" y="55"/>
                  </a:moveTo>
                  <a:lnTo>
                    <a:pt x="0" y="0"/>
                  </a:lnTo>
                  <a:lnTo>
                    <a:pt x="50" y="29"/>
                  </a:lnTo>
                  <a:lnTo>
                    <a:pt x="0" y="55"/>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42" name="Freeform 41"/>
            <p:cNvSpPr>
              <a:spLocks noEditPoints="1"/>
            </p:cNvSpPr>
            <p:nvPr userDrawn="1"/>
          </p:nvSpPr>
          <p:spPr bwMode="auto">
            <a:xfrm>
              <a:off x="1463" y="2070"/>
              <a:ext cx="59" cy="66"/>
            </a:xfrm>
            <a:custGeom>
              <a:avLst/>
              <a:gdLst/>
              <a:ahLst/>
              <a:cxnLst>
                <a:cxn ang="0">
                  <a:pos x="9" y="16"/>
                </a:cxn>
                <a:cxn ang="0">
                  <a:pos x="11" y="9"/>
                </a:cxn>
                <a:cxn ang="0">
                  <a:pos x="12" y="4"/>
                </a:cxn>
                <a:cxn ang="0">
                  <a:pos x="12" y="4"/>
                </a:cxn>
                <a:cxn ang="0">
                  <a:pos x="14" y="9"/>
                </a:cxn>
                <a:cxn ang="0">
                  <a:pos x="16" y="16"/>
                </a:cxn>
                <a:cxn ang="0">
                  <a:pos x="9" y="16"/>
                </a:cxn>
                <a:cxn ang="0">
                  <a:pos x="17" y="20"/>
                </a:cxn>
                <a:cxn ang="0">
                  <a:pos x="19" y="28"/>
                </a:cxn>
                <a:cxn ang="0">
                  <a:pos x="25" y="28"/>
                </a:cxn>
                <a:cxn ang="0">
                  <a:pos x="16" y="0"/>
                </a:cxn>
                <a:cxn ang="0">
                  <a:pos x="9" y="0"/>
                </a:cxn>
                <a:cxn ang="0">
                  <a:pos x="0" y="28"/>
                </a:cxn>
                <a:cxn ang="0">
                  <a:pos x="5" y="28"/>
                </a:cxn>
                <a:cxn ang="0">
                  <a:pos x="8" y="20"/>
                </a:cxn>
                <a:cxn ang="0">
                  <a:pos x="17" y="20"/>
                </a:cxn>
              </a:cxnLst>
              <a:rect l="0" t="0" r="r" b="b"/>
              <a:pathLst>
                <a:path w="25" h="28">
                  <a:moveTo>
                    <a:pt x="9" y="16"/>
                  </a:moveTo>
                  <a:cubicBezTo>
                    <a:pt x="11" y="9"/>
                    <a:pt x="11" y="9"/>
                    <a:pt x="11" y="9"/>
                  </a:cubicBezTo>
                  <a:cubicBezTo>
                    <a:pt x="11" y="8"/>
                    <a:pt x="12" y="6"/>
                    <a:pt x="12" y="4"/>
                  </a:cubicBezTo>
                  <a:cubicBezTo>
                    <a:pt x="12" y="4"/>
                    <a:pt x="12" y="4"/>
                    <a:pt x="12" y="4"/>
                  </a:cubicBezTo>
                  <a:cubicBezTo>
                    <a:pt x="13" y="6"/>
                    <a:pt x="13" y="8"/>
                    <a:pt x="14" y="9"/>
                  </a:cubicBezTo>
                  <a:cubicBezTo>
                    <a:pt x="16" y="16"/>
                    <a:pt x="16" y="16"/>
                    <a:pt x="16" y="16"/>
                  </a:cubicBezTo>
                  <a:lnTo>
                    <a:pt x="9" y="16"/>
                  </a:lnTo>
                  <a:close/>
                  <a:moveTo>
                    <a:pt x="17" y="20"/>
                  </a:moveTo>
                  <a:cubicBezTo>
                    <a:pt x="19" y="28"/>
                    <a:pt x="19" y="28"/>
                    <a:pt x="19" y="28"/>
                  </a:cubicBezTo>
                  <a:cubicBezTo>
                    <a:pt x="25" y="28"/>
                    <a:pt x="25" y="28"/>
                    <a:pt x="25" y="28"/>
                  </a:cubicBezTo>
                  <a:cubicBezTo>
                    <a:pt x="16" y="0"/>
                    <a:pt x="16" y="0"/>
                    <a:pt x="16" y="0"/>
                  </a:cubicBezTo>
                  <a:cubicBezTo>
                    <a:pt x="9" y="0"/>
                    <a:pt x="9" y="0"/>
                    <a:pt x="9" y="0"/>
                  </a:cubicBezTo>
                  <a:cubicBezTo>
                    <a:pt x="0" y="28"/>
                    <a:pt x="0" y="28"/>
                    <a:pt x="0" y="28"/>
                  </a:cubicBezTo>
                  <a:cubicBezTo>
                    <a:pt x="5" y="28"/>
                    <a:pt x="5" y="28"/>
                    <a:pt x="5" y="28"/>
                  </a:cubicBezTo>
                  <a:cubicBezTo>
                    <a:pt x="8" y="20"/>
                    <a:pt x="8" y="20"/>
                    <a:pt x="8" y="20"/>
                  </a:cubicBezTo>
                  <a:lnTo>
                    <a:pt x="17" y="2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43" name="Freeform 42"/>
            <p:cNvSpPr>
              <a:spLocks/>
            </p:cNvSpPr>
            <p:nvPr userDrawn="1"/>
          </p:nvSpPr>
          <p:spPr bwMode="auto">
            <a:xfrm>
              <a:off x="1529" y="2087"/>
              <a:ext cx="29" cy="50"/>
            </a:xfrm>
            <a:custGeom>
              <a:avLst/>
              <a:gdLst/>
              <a:ahLst/>
              <a:cxnLst>
                <a:cxn ang="0">
                  <a:pos x="0" y="7"/>
                </a:cxn>
                <a:cxn ang="0">
                  <a:pos x="0" y="1"/>
                </a:cxn>
                <a:cxn ang="0">
                  <a:pos x="5" y="1"/>
                </a:cxn>
                <a:cxn ang="0">
                  <a:pos x="5" y="5"/>
                </a:cxn>
                <a:cxn ang="0">
                  <a:pos x="5" y="5"/>
                </a:cxn>
                <a:cxn ang="0">
                  <a:pos x="10" y="0"/>
                </a:cxn>
                <a:cxn ang="0">
                  <a:pos x="12" y="0"/>
                </a:cxn>
                <a:cxn ang="0">
                  <a:pos x="12" y="5"/>
                </a:cxn>
                <a:cxn ang="0">
                  <a:pos x="10" y="5"/>
                </a:cxn>
                <a:cxn ang="0">
                  <a:pos x="6" y="9"/>
                </a:cxn>
                <a:cxn ang="0">
                  <a:pos x="5" y="10"/>
                </a:cxn>
                <a:cxn ang="0">
                  <a:pos x="5" y="21"/>
                </a:cxn>
                <a:cxn ang="0">
                  <a:pos x="0" y="21"/>
                </a:cxn>
                <a:cxn ang="0">
                  <a:pos x="0" y="7"/>
                </a:cxn>
              </a:cxnLst>
              <a:rect l="0" t="0" r="r" b="b"/>
              <a:pathLst>
                <a:path w="12" h="21">
                  <a:moveTo>
                    <a:pt x="0" y="7"/>
                  </a:moveTo>
                  <a:cubicBezTo>
                    <a:pt x="0" y="4"/>
                    <a:pt x="0" y="3"/>
                    <a:pt x="0" y="1"/>
                  </a:cubicBezTo>
                  <a:cubicBezTo>
                    <a:pt x="5" y="1"/>
                    <a:pt x="5" y="1"/>
                    <a:pt x="5" y="1"/>
                  </a:cubicBezTo>
                  <a:cubicBezTo>
                    <a:pt x="5" y="5"/>
                    <a:pt x="5" y="5"/>
                    <a:pt x="5" y="5"/>
                  </a:cubicBezTo>
                  <a:cubicBezTo>
                    <a:pt x="5" y="5"/>
                    <a:pt x="5" y="5"/>
                    <a:pt x="5" y="5"/>
                  </a:cubicBezTo>
                  <a:cubicBezTo>
                    <a:pt x="6" y="2"/>
                    <a:pt x="8" y="0"/>
                    <a:pt x="10" y="0"/>
                  </a:cubicBezTo>
                  <a:cubicBezTo>
                    <a:pt x="11" y="0"/>
                    <a:pt x="11" y="0"/>
                    <a:pt x="12" y="0"/>
                  </a:cubicBezTo>
                  <a:cubicBezTo>
                    <a:pt x="12" y="5"/>
                    <a:pt x="12" y="5"/>
                    <a:pt x="12" y="5"/>
                  </a:cubicBezTo>
                  <a:cubicBezTo>
                    <a:pt x="11" y="5"/>
                    <a:pt x="11" y="5"/>
                    <a:pt x="10" y="5"/>
                  </a:cubicBezTo>
                  <a:cubicBezTo>
                    <a:pt x="8" y="5"/>
                    <a:pt x="6" y="7"/>
                    <a:pt x="6" y="9"/>
                  </a:cubicBezTo>
                  <a:cubicBezTo>
                    <a:pt x="5" y="9"/>
                    <a:pt x="5" y="10"/>
                    <a:pt x="5" y="10"/>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44" name="Freeform 43"/>
            <p:cNvSpPr>
              <a:spLocks noEditPoints="1"/>
            </p:cNvSpPr>
            <p:nvPr userDrawn="1"/>
          </p:nvSpPr>
          <p:spPr bwMode="auto">
            <a:xfrm>
              <a:off x="1562" y="2087"/>
              <a:ext cx="42" cy="50"/>
            </a:xfrm>
            <a:custGeom>
              <a:avLst/>
              <a:gdLst/>
              <a:ahLst/>
              <a:cxnLst>
                <a:cxn ang="0">
                  <a:pos x="4" y="9"/>
                </a:cxn>
                <a:cxn ang="0">
                  <a:pos x="9" y="4"/>
                </a:cxn>
                <a:cxn ang="0">
                  <a:pos x="13" y="9"/>
                </a:cxn>
                <a:cxn ang="0">
                  <a:pos x="4" y="9"/>
                </a:cxn>
                <a:cxn ang="0">
                  <a:pos x="18" y="12"/>
                </a:cxn>
                <a:cxn ang="0">
                  <a:pos x="18" y="10"/>
                </a:cxn>
                <a:cxn ang="0">
                  <a:pos x="9" y="0"/>
                </a:cxn>
                <a:cxn ang="0">
                  <a:pos x="0" y="11"/>
                </a:cxn>
                <a:cxn ang="0">
                  <a:pos x="10" y="21"/>
                </a:cxn>
                <a:cxn ang="0">
                  <a:pos x="17" y="20"/>
                </a:cxn>
                <a:cxn ang="0">
                  <a:pos x="16" y="17"/>
                </a:cxn>
                <a:cxn ang="0">
                  <a:pos x="11" y="18"/>
                </a:cxn>
                <a:cxn ang="0">
                  <a:pos x="4" y="12"/>
                </a:cxn>
                <a:cxn ang="0">
                  <a:pos x="18" y="12"/>
                </a:cxn>
              </a:cxnLst>
              <a:rect l="0" t="0" r="r" b="b"/>
              <a:pathLst>
                <a:path w="18" h="21">
                  <a:moveTo>
                    <a:pt x="4" y="9"/>
                  </a:moveTo>
                  <a:cubicBezTo>
                    <a:pt x="5" y="7"/>
                    <a:pt x="6" y="4"/>
                    <a:pt x="9" y="4"/>
                  </a:cubicBezTo>
                  <a:cubicBezTo>
                    <a:pt x="13" y="4"/>
                    <a:pt x="13" y="7"/>
                    <a:pt x="13" y="9"/>
                  </a:cubicBezTo>
                  <a:lnTo>
                    <a:pt x="4" y="9"/>
                  </a:lnTo>
                  <a:close/>
                  <a:moveTo>
                    <a:pt x="18" y="12"/>
                  </a:moveTo>
                  <a:cubicBezTo>
                    <a:pt x="18" y="12"/>
                    <a:pt x="18" y="11"/>
                    <a:pt x="18" y="10"/>
                  </a:cubicBezTo>
                  <a:cubicBezTo>
                    <a:pt x="18" y="6"/>
                    <a:pt x="16" y="0"/>
                    <a:pt x="9" y="0"/>
                  </a:cubicBezTo>
                  <a:cubicBezTo>
                    <a:pt x="3" y="0"/>
                    <a:pt x="0" y="6"/>
                    <a:pt x="0" y="11"/>
                  </a:cubicBezTo>
                  <a:cubicBezTo>
                    <a:pt x="0" y="17"/>
                    <a:pt x="3" y="21"/>
                    <a:pt x="10" y="21"/>
                  </a:cubicBezTo>
                  <a:cubicBezTo>
                    <a:pt x="13" y="21"/>
                    <a:pt x="15" y="21"/>
                    <a:pt x="17" y="20"/>
                  </a:cubicBezTo>
                  <a:cubicBezTo>
                    <a:pt x="16" y="17"/>
                    <a:pt x="16" y="17"/>
                    <a:pt x="16" y="17"/>
                  </a:cubicBezTo>
                  <a:cubicBezTo>
                    <a:pt x="15" y="17"/>
                    <a:pt x="13" y="18"/>
                    <a:pt x="11" y="18"/>
                  </a:cubicBezTo>
                  <a:cubicBezTo>
                    <a:pt x="7" y="18"/>
                    <a:pt x="5" y="16"/>
                    <a:pt x="4" y="12"/>
                  </a:cubicBezTo>
                  <a:lnTo>
                    <a:pt x="18"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45" name="Freeform 44"/>
            <p:cNvSpPr>
              <a:spLocks/>
            </p:cNvSpPr>
            <p:nvPr userDrawn="1"/>
          </p:nvSpPr>
          <p:spPr bwMode="auto">
            <a:xfrm>
              <a:off x="1636" y="2070"/>
              <a:ext cx="52" cy="66"/>
            </a:xfrm>
            <a:custGeom>
              <a:avLst/>
              <a:gdLst/>
              <a:ahLst/>
              <a:cxnLst>
                <a:cxn ang="0">
                  <a:pos x="0" y="28"/>
                </a:cxn>
                <a:cxn ang="0">
                  <a:pos x="0" y="0"/>
                </a:cxn>
                <a:cxn ang="0">
                  <a:pos x="6" y="0"/>
                </a:cxn>
                <a:cxn ang="0">
                  <a:pos x="13" y="12"/>
                </a:cxn>
                <a:cxn ang="0">
                  <a:pos x="18" y="21"/>
                </a:cxn>
                <a:cxn ang="0">
                  <a:pos x="18" y="21"/>
                </a:cxn>
                <a:cxn ang="0">
                  <a:pos x="18" y="10"/>
                </a:cxn>
                <a:cxn ang="0">
                  <a:pos x="18" y="0"/>
                </a:cxn>
                <a:cxn ang="0">
                  <a:pos x="22" y="0"/>
                </a:cxn>
                <a:cxn ang="0">
                  <a:pos x="22" y="28"/>
                </a:cxn>
                <a:cxn ang="0">
                  <a:pos x="17" y="28"/>
                </a:cxn>
                <a:cxn ang="0">
                  <a:pos x="10" y="16"/>
                </a:cxn>
                <a:cxn ang="0">
                  <a:pos x="5" y="6"/>
                </a:cxn>
                <a:cxn ang="0">
                  <a:pos x="4" y="6"/>
                </a:cxn>
                <a:cxn ang="0">
                  <a:pos x="5" y="18"/>
                </a:cxn>
                <a:cxn ang="0">
                  <a:pos x="5" y="28"/>
                </a:cxn>
                <a:cxn ang="0">
                  <a:pos x="0" y="28"/>
                </a:cxn>
              </a:cxnLst>
              <a:rect l="0" t="0" r="r" b="b"/>
              <a:pathLst>
                <a:path w="22" h="28">
                  <a:moveTo>
                    <a:pt x="0" y="28"/>
                  </a:moveTo>
                  <a:cubicBezTo>
                    <a:pt x="0" y="0"/>
                    <a:pt x="0" y="0"/>
                    <a:pt x="0" y="0"/>
                  </a:cubicBezTo>
                  <a:cubicBezTo>
                    <a:pt x="6" y="0"/>
                    <a:pt x="6" y="0"/>
                    <a:pt x="6" y="0"/>
                  </a:cubicBezTo>
                  <a:cubicBezTo>
                    <a:pt x="13" y="12"/>
                    <a:pt x="13" y="12"/>
                    <a:pt x="13" y="12"/>
                  </a:cubicBezTo>
                  <a:cubicBezTo>
                    <a:pt x="15" y="15"/>
                    <a:pt x="17" y="18"/>
                    <a:pt x="18" y="21"/>
                  </a:cubicBezTo>
                  <a:cubicBezTo>
                    <a:pt x="18" y="21"/>
                    <a:pt x="18" y="21"/>
                    <a:pt x="18" y="21"/>
                  </a:cubicBezTo>
                  <a:cubicBezTo>
                    <a:pt x="18" y="18"/>
                    <a:pt x="18" y="14"/>
                    <a:pt x="18" y="10"/>
                  </a:cubicBezTo>
                  <a:cubicBezTo>
                    <a:pt x="18" y="0"/>
                    <a:pt x="18" y="0"/>
                    <a:pt x="18" y="0"/>
                  </a:cubicBezTo>
                  <a:cubicBezTo>
                    <a:pt x="22" y="0"/>
                    <a:pt x="22" y="0"/>
                    <a:pt x="22" y="0"/>
                  </a:cubicBezTo>
                  <a:cubicBezTo>
                    <a:pt x="22" y="28"/>
                    <a:pt x="22" y="28"/>
                    <a:pt x="22" y="28"/>
                  </a:cubicBezTo>
                  <a:cubicBezTo>
                    <a:pt x="17" y="28"/>
                    <a:pt x="17" y="28"/>
                    <a:pt x="17" y="28"/>
                  </a:cubicBezTo>
                  <a:cubicBezTo>
                    <a:pt x="10" y="16"/>
                    <a:pt x="10" y="16"/>
                    <a:pt x="10" y="16"/>
                  </a:cubicBezTo>
                  <a:cubicBezTo>
                    <a:pt x="8" y="13"/>
                    <a:pt x="6" y="9"/>
                    <a:pt x="5" y="6"/>
                  </a:cubicBezTo>
                  <a:cubicBezTo>
                    <a:pt x="4" y="6"/>
                    <a:pt x="4" y="6"/>
                    <a:pt x="4" y="6"/>
                  </a:cubicBezTo>
                  <a:cubicBezTo>
                    <a:pt x="5" y="10"/>
                    <a:pt x="5" y="13"/>
                    <a:pt x="5" y="18"/>
                  </a:cubicBezTo>
                  <a:cubicBezTo>
                    <a:pt x="5" y="28"/>
                    <a:pt x="5" y="28"/>
                    <a:pt x="5" y="28"/>
                  </a:cubicBezTo>
                  <a:lnTo>
                    <a:pt x="0" y="28"/>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46" name="Freeform 45"/>
            <p:cNvSpPr>
              <a:spLocks noEditPoints="1"/>
            </p:cNvSpPr>
            <p:nvPr userDrawn="1"/>
          </p:nvSpPr>
          <p:spPr bwMode="auto">
            <a:xfrm>
              <a:off x="1699" y="2067"/>
              <a:ext cx="63" cy="70"/>
            </a:xfrm>
            <a:custGeom>
              <a:avLst/>
              <a:gdLst/>
              <a:ahLst/>
              <a:cxnLst>
                <a:cxn ang="0">
                  <a:pos x="13" y="25"/>
                </a:cxn>
                <a:cxn ang="0">
                  <a:pos x="5" y="15"/>
                </a:cxn>
                <a:cxn ang="0">
                  <a:pos x="13" y="5"/>
                </a:cxn>
                <a:cxn ang="0">
                  <a:pos x="21" y="15"/>
                </a:cxn>
                <a:cxn ang="0">
                  <a:pos x="13" y="25"/>
                </a:cxn>
                <a:cxn ang="0">
                  <a:pos x="13" y="29"/>
                </a:cxn>
                <a:cxn ang="0">
                  <a:pos x="26" y="15"/>
                </a:cxn>
                <a:cxn ang="0">
                  <a:pos x="13" y="0"/>
                </a:cxn>
                <a:cxn ang="0">
                  <a:pos x="0" y="15"/>
                </a:cxn>
                <a:cxn ang="0">
                  <a:pos x="13" y="29"/>
                </a:cxn>
              </a:cxnLst>
              <a:rect l="0" t="0" r="r" b="b"/>
              <a:pathLst>
                <a:path w="26" h="29">
                  <a:moveTo>
                    <a:pt x="13" y="25"/>
                  </a:moveTo>
                  <a:cubicBezTo>
                    <a:pt x="8" y="25"/>
                    <a:pt x="5" y="21"/>
                    <a:pt x="5" y="15"/>
                  </a:cubicBezTo>
                  <a:cubicBezTo>
                    <a:pt x="5" y="9"/>
                    <a:pt x="8" y="5"/>
                    <a:pt x="13" y="5"/>
                  </a:cubicBezTo>
                  <a:cubicBezTo>
                    <a:pt x="18" y="5"/>
                    <a:pt x="21" y="10"/>
                    <a:pt x="21" y="15"/>
                  </a:cubicBezTo>
                  <a:cubicBezTo>
                    <a:pt x="21" y="21"/>
                    <a:pt x="18" y="25"/>
                    <a:pt x="13" y="25"/>
                  </a:cubicBezTo>
                  <a:close/>
                  <a:moveTo>
                    <a:pt x="13" y="29"/>
                  </a:moveTo>
                  <a:cubicBezTo>
                    <a:pt x="20" y="29"/>
                    <a:pt x="26" y="24"/>
                    <a:pt x="26" y="15"/>
                  </a:cubicBezTo>
                  <a:cubicBezTo>
                    <a:pt x="26" y="7"/>
                    <a:pt x="21" y="0"/>
                    <a:pt x="13" y="0"/>
                  </a:cubicBezTo>
                  <a:cubicBezTo>
                    <a:pt x="5" y="0"/>
                    <a:pt x="0" y="7"/>
                    <a:pt x="0" y="15"/>
                  </a:cubicBezTo>
                  <a:cubicBezTo>
                    <a:pt x="0" y="23"/>
                    <a:pt x="5" y="29"/>
                    <a:pt x="13" y="29"/>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47" name="Freeform 46"/>
            <p:cNvSpPr>
              <a:spLocks/>
            </p:cNvSpPr>
            <p:nvPr userDrawn="1"/>
          </p:nvSpPr>
          <p:spPr bwMode="auto">
            <a:xfrm>
              <a:off x="1763" y="2070"/>
              <a:ext cx="50" cy="66"/>
            </a:xfrm>
            <a:custGeom>
              <a:avLst/>
              <a:gdLst/>
              <a:ahLst/>
              <a:cxnLst>
                <a:cxn ang="0">
                  <a:pos x="19" y="9"/>
                </a:cxn>
                <a:cxn ang="0">
                  <a:pos x="0" y="9"/>
                </a:cxn>
                <a:cxn ang="0">
                  <a:pos x="0" y="0"/>
                </a:cxn>
                <a:cxn ang="0">
                  <a:pos x="50" y="0"/>
                </a:cxn>
                <a:cxn ang="0">
                  <a:pos x="50" y="9"/>
                </a:cxn>
                <a:cxn ang="0">
                  <a:pos x="31" y="9"/>
                </a:cxn>
                <a:cxn ang="0">
                  <a:pos x="31" y="66"/>
                </a:cxn>
                <a:cxn ang="0">
                  <a:pos x="19" y="66"/>
                </a:cxn>
                <a:cxn ang="0">
                  <a:pos x="19" y="9"/>
                </a:cxn>
              </a:cxnLst>
              <a:rect l="0" t="0" r="r" b="b"/>
              <a:pathLst>
                <a:path w="50" h="66">
                  <a:moveTo>
                    <a:pt x="19" y="9"/>
                  </a:moveTo>
                  <a:lnTo>
                    <a:pt x="0" y="9"/>
                  </a:lnTo>
                  <a:lnTo>
                    <a:pt x="0" y="0"/>
                  </a:lnTo>
                  <a:lnTo>
                    <a:pt x="50" y="0"/>
                  </a:lnTo>
                  <a:lnTo>
                    <a:pt x="50" y="9"/>
                  </a:lnTo>
                  <a:lnTo>
                    <a:pt x="31" y="9"/>
                  </a:lnTo>
                  <a:lnTo>
                    <a:pt x="31" y="66"/>
                  </a:lnTo>
                  <a:lnTo>
                    <a:pt x="19" y="66"/>
                  </a:lnTo>
                  <a:lnTo>
                    <a:pt x="19" y="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48" name="Freeform 47"/>
            <p:cNvSpPr>
              <a:spLocks noEditPoints="1"/>
            </p:cNvSpPr>
            <p:nvPr userDrawn="1"/>
          </p:nvSpPr>
          <p:spPr bwMode="auto">
            <a:xfrm>
              <a:off x="1839" y="2067"/>
              <a:ext cx="15" cy="70"/>
            </a:xfrm>
            <a:custGeom>
              <a:avLst/>
              <a:gdLst/>
              <a:ahLst/>
              <a:cxnLst>
                <a:cxn ang="0">
                  <a:pos x="0" y="29"/>
                </a:cxn>
                <a:cxn ang="0">
                  <a:pos x="0" y="9"/>
                </a:cxn>
                <a:cxn ang="0">
                  <a:pos x="6" y="9"/>
                </a:cxn>
                <a:cxn ang="0">
                  <a:pos x="6" y="29"/>
                </a:cxn>
                <a:cxn ang="0">
                  <a:pos x="0" y="29"/>
                </a:cxn>
                <a:cxn ang="0">
                  <a:pos x="3" y="6"/>
                </a:cxn>
                <a:cxn ang="0">
                  <a:pos x="0" y="3"/>
                </a:cxn>
                <a:cxn ang="0">
                  <a:pos x="3" y="0"/>
                </a:cxn>
                <a:cxn ang="0">
                  <a:pos x="6" y="3"/>
                </a:cxn>
                <a:cxn ang="0">
                  <a:pos x="3" y="6"/>
                </a:cxn>
              </a:cxnLst>
              <a:rect l="0" t="0" r="r" b="b"/>
              <a:pathLst>
                <a:path w="6" h="29">
                  <a:moveTo>
                    <a:pt x="0" y="29"/>
                  </a:moveTo>
                  <a:cubicBezTo>
                    <a:pt x="0" y="9"/>
                    <a:pt x="0" y="9"/>
                    <a:pt x="0" y="9"/>
                  </a:cubicBezTo>
                  <a:cubicBezTo>
                    <a:pt x="6" y="9"/>
                    <a:pt x="6" y="9"/>
                    <a:pt x="6" y="9"/>
                  </a:cubicBezTo>
                  <a:cubicBezTo>
                    <a:pt x="6" y="29"/>
                    <a:pt x="6" y="29"/>
                    <a:pt x="6" y="29"/>
                  </a:cubicBezTo>
                  <a:lnTo>
                    <a:pt x="0" y="29"/>
                  </a:lnTo>
                  <a:close/>
                  <a:moveTo>
                    <a:pt x="3" y="6"/>
                  </a:moveTo>
                  <a:cubicBezTo>
                    <a:pt x="1" y="6"/>
                    <a:pt x="0" y="4"/>
                    <a:pt x="0" y="3"/>
                  </a:cubicBezTo>
                  <a:cubicBezTo>
                    <a:pt x="0" y="1"/>
                    <a:pt x="1" y="0"/>
                    <a:pt x="3" y="0"/>
                  </a:cubicBezTo>
                  <a:cubicBezTo>
                    <a:pt x="5" y="0"/>
                    <a:pt x="6" y="1"/>
                    <a:pt x="6" y="3"/>
                  </a:cubicBezTo>
                  <a:cubicBezTo>
                    <a:pt x="6" y="4"/>
                    <a:pt x="5" y="6"/>
                    <a:pt x="3" y="6"/>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49" name="Freeform 48"/>
            <p:cNvSpPr>
              <a:spLocks/>
            </p:cNvSpPr>
            <p:nvPr userDrawn="1"/>
          </p:nvSpPr>
          <p:spPr bwMode="auto">
            <a:xfrm>
              <a:off x="1865" y="2087"/>
              <a:ext cx="42" cy="50"/>
            </a:xfrm>
            <a:custGeom>
              <a:avLst/>
              <a:gdLst/>
              <a:ahLst/>
              <a:cxnLst>
                <a:cxn ang="0">
                  <a:pos x="0" y="7"/>
                </a:cxn>
                <a:cxn ang="0">
                  <a:pos x="0" y="1"/>
                </a:cxn>
                <a:cxn ang="0">
                  <a:pos x="4" y="1"/>
                </a:cxn>
                <a:cxn ang="0">
                  <a:pos x="5" y="4"/>
                </a:cxn>
                <a:cxn ang="0">
                  <a:pos x="5" y="4"/>
                </a:cxn>
                <a:cxn ang="0">
                  <a:pos x="11" y="0"/>
                </a:cxn>
                <a:cxn ang="0">
                  <a:pos x="18" y="9"/>
                </a:cxn>
                <a:cxn ang="0">
                  <a:pos x="18" y="21"/>
                </a:cxn>
                <a:cxn ang="0">
                  <a:pos x="13" y="21"/>
                </a:cxn>
                <a:cxn ang="0">
                  <a:pos x="13" y="10"/>
                </a:cxn>
                <a:cxn ang="0">
                  <a:pos x="9" y="4"/>
                </a:cxn>
                <a:cxn ang="0">
                  <a:pos x="5" y="7"/>
                </a:cxn>
                <a:cxn ang="0">
                  <a:pos x="5" y="9"/>
                </a:cxn>
                <a:cxn ang="0">
                  <a:pos x="5" y="21"/>
                </a:cxn>
                <a:cxn ang="0">
                  <a:pos x="0" y="21"/>
                </a:cxn>
                <a:cxn ang="0">
                  <a:pos x="0" y="7"/>
                </a:cxn>
              </a:cxnLst>
              <a:rect l="0" t="0" r="r" b="b"/>
              <a:pathLst>
                <a:path w="18" h="21">
                  <a:moveTo>
                    <a:pt x="0" y="7"/>
                  </a:moveTo>
                  <a:cubicBezTo>
                    <a:pt x="0" y="4"/>
                    <a:pt x="0" y="2"/>
                    <a:pt x="0" y="1"/>
                  </a:cubicBezTo>
                  <a:cubicBezTo>
                    <a:pt x="4" y="1"/>
                    <a:pt x="4" y="1"/>
                    <a:pt x="4" y="1"/>
                  </a:cubicBezTo>
                  <a:cubicBezTo>
                    <a:pt x="5" y="4"/>
                    <a:pt x="5" y="4"/>
                    <a:pt x="5" y="4"/>
                  </a:cubicBezTo>
                  <a:cubicBezTo>
                    <a:pt x="5" y="4"/>
                    <a:pt x="5" y="4"/>
                    <a:pt x="5" y="4"/>
                  </a:cubicBezTo>
                  <a:cubicBezTo>
                    <a:pt x="6" y="2"/>
                    <a:pt x="8" y="0"/>
                    <a:pt x="11" y="0"/>
                  </a:cubicBezTo>
                  <a:cubicBezTo>
                    <a:pt x="15" y="0"/>
                    <a:pt x="18" y="3"/>
                    <a:pt x="18" y="9"/>
                  </a:cubicBezTo>
                  <a:cubicBezTo>
                    <a:pt x="18" y="21"/>
                    <a:pt x="18" y="21"/>
                    <a:pt x="18" y="21"/>
                  </a:cubicBezTo>
                  <a:cubicBezTo>
                    <a:pt x="13" y="21"/>
                    <a:pt x="13" y="21"/>
                    <a:pt x="13" y="21"/>
                  </a:cubicBezTo>
                  <a:cubicBezTo>
                    <a:pt x="13" y="10"/>
                    <a:pt x="13" y="10"/>
                    <a:pt x="13" y="10"/>
                  </a:cubicBezTo>
                  <a:cubicBezTo>
                    <a:pt x="13" y="7"/>
                    <a:pt x="12" y="4"/>
                    <a:pt x="9" y="4"/>
                  </a:cubicBezTo>
                  <a:cubicBezTo>
                    <a:pt x="7" y="4"/>
                    <a:pt x="6" y="6"/>
                    <a:pt x="5" y="7"/>
                  </a:cubicBezTo>
                  <a:cubicBezTo>
                    <a:pt x="5" y="8"/>
                    <a:pt x="5" y="8"/>
                    <a:pt x="5" y="9"/>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50" name="Freeform 49"/>
            <p:cNvSpPr>
              <a:spLocks/>
            </p:cNvSpPr>
            <p:nvPr userDrawn="1"/>
          </p:nvSpPr>
          <p:spPr bwMode="auto">
            <a:xfrm>
              <a:off x="1920" y="2087"/>
              <a:ext cx="31" cy="50"/>
            </a:xfrm>
            <a:custGeom>
              <a:avLst/>
              <a:gdLst/>
              <a:ahLst/>
              <a:cxnLst>
                <a:cxn ang="0">
                  <a:pos x="1" y="16"/>
                </a:cxn>
                <a:cxn ang="0">
                  <a:pos x="6" y="18"/>
                </a:cxn>
                <a:cxn ang="0">
                  <a:pos x="9" y="15"/>
                </a:cxn>
                <a:cxn ang="0">
                  <a:pos x="6" y="12"/>
                </a:cxn>
                <a:cxn ang="0">
                  <a:pos x="0" y="7"/>
                </a:cxn>
                <a:cxn ang="0">
                  <a:pos x="8" y="0"/>
                </a:cxn>
                <a:cxn ang="0">
                  <a:pos x="13" y="1"/>
                </a:cxn>
                <a:cxn ang="0">
                  <a:pos x="12" y="5"/>
                </a:cxn>
                <a:cxn ang="0">
                  <a:pos x="8" y="4"/>
                </a:cxn>
                <a:cxn ang="0">
                  <a:pos x="5" y="6"/>
                </a:cxn>
                <a:cxn ang="0">
                  <a:pos x="9" y="9"/>
                </a:cxn>
                <a:cxn ang="0">
                  <a:pos x="14" y="15"/>
                </a:cxn>
                <a:cxn ang="0">
                  <a:pos x="6" y="21"/>
                </a:cxn>
                <a:cxn ang="0">
                  <a:pos x="0" y="20"/>
                </a:cxn>
                <a:cxn ang="0">
                  <a:pos x="1" y="16"/>
                </a:cxn>
              </a:cxnLst>
              <a:rect l="0" t="0" r="r" b="b"/>
              <a:pathLst>
                <a:path w="14" h="21">
                  <a:moveTo>
                    <a:pt x="1" y="16"/>
                  </a:moveTo>
                  <a:cubicBezTo>
                    <a:pt x="2" y="17"/>
                    <a:pt x="4" y="18"/>
                    <a:pt x="6" y="18"/>
                  </a:cubicBezTo>
                  <a:cubicBezTo>
                    <a:pt x="8" y="18"/>
                    <a:pt x="9" y="17"/>
                    <a:pt x="9" y="15"/>
                  </a:cubicBezTo>
                  <a:cubicBezTo>
                    <a:pt x="9" y="14"/>
                    <a:pt x="8" y="13"/>
                    <a:pt x="6" y="12"/>
                  </a:cubicBezTo>
                  <a:cubicBezTo>
                    <a:pt x="2" y="11"/>
                    <a:pt x="0" y="9"/>
                    <a:pt x="0" y="7"/>
                  </a:cubicBezTo>
                  <a:cubicBezTo>
                    <a:pt x="0" y="3"/>
                    <a:pt x="3" y="0"/>
                    <a:pt x="8" y="0"/>
                  </a:cubicBezTo>
                  <a:cubicBezTo>
                    <a:pt x="10" y="0"/>
                    <a:pt x="12" y="1"/>
                    <a:pt x="13" y="1"/>
                  </a:cubicBezTo>
                  <a:cubicBezTo>
                    <a:pt x="12" y="5"/>
                    <a:pt x="12" y="5"/>
                    <a:pt x="12" y="5"/>
                  </a:cubicBezTo>
                  <a:cubicBezTo>
                    <a:pt x="11" y="5"/>
                    <a:pt x="10" y="4"/>
                    <a:pt x="8" y="4"/>
                  </a:cubicBezTo>
                  <a:cubicBezTo>
                    <a:pt x="6" y="4"/>
                    <a:pt x="5" y="5"/>
                    <a:pt x="5" y="6"/>
                  </a:cubicBezTo>
                  <a:cubicBezTo>
                    <a:pt x="5" y="7"/>
                    <a:pt x="6" y="8"/>
                    <a:pt x="9" y="9"/>
                  </a:cubicBezTo>
                  <a:cubicBezTo>
                    <a:pt x="12" y="10"/>
                    <a:pt x="14" y="12"/>
                    <a:pt x="14" y="15"/>
                  </a:cubicBezTo>
                  <a:cubicBezTo>
                    <a:pt x="14" y="19"/>
                    <a:pt x="11" y="21"/>
                    <a:pt x="6" y="21"/>
                  </a:cubicBezTo>
                  <a:cubicBezTo>
                    <a:pt x="3" y="21"/>
                    <a:pt x="1" y="21"/>
                    <a:pt x="0" y="20"/>
                  </a:cubicBezTo>
                  <a:lnTo>
                    <a:pt x="1" y="16"/>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51" name="Freeform 50"/>
            <p:cNvSpPr>
              <a:spLocks/>
            </p:cNvSpPr>
            <p:nvPr userDrawn="1"/>
          </p:nvSpPr>
          <p:spPr bwMode="auto">
            <a:xfrm>
              <a:off x="1962" y="2089"/>
              <a:ext cx="42" cy="48"/>
            </a:xfrm>
            <a:custGeom>
              <a:avLst/>
              <a:gdLst/>
              <a:ahLst/>
              <a:cxnLst>
                <a:cxn ang="0">
                  <a:pos x="18" y="14"/>
                </a:cxn>
                <a:cxn ang="0">
                  <a:pos x="18" y="20"/>
                </a:cxn>
                <a:cxn ang="0">
                  <a:pos x="14" y="20"/>
                </a:cxn>
                <a:cxn ang="0">
                  <a:pos x="14" y="17"/>
                </a:cxn>
                <a:cxn ang="0">
                  <a:pos x="14" y="17"/>
                </a:cxn>
                <a:cxn ang="0">
                  <a:pos x="7" y="20"/>
                </a:cxn>
                <a:cxn ang="0">
                  <a:pos x="0" y="12"/>
                </a:cxn>
                <a:cxn ang="0">
                  <a:pos x="0" y="0"/>
                </a:cxn>
                <a:cxn ang="0">
                  <a:pos x="5" y="0"/>
                </a:cxn>
                <a:cxn ang="0">
                  <a:pos x="5" y="11"/>
                </a:cxn>
                <a:cxn ang="0">
                  <a:pos x="9" y="16"/>
                </a:cxn>
                <a:cxn ang="0">
                  <a:pos x="13" y="13"/>
                </a:cxn>
                <a:cxn ang="0">
                  <a:pos x="13" y="12"/>
                </a:cxn>
                <a:cxn ang="0">
                  <a:pos x="13" y="0"/>
                </a:cxn>
                <a:cxn ang="0">
                  <a:pos x="18" y="0"/>
                </a:cxn>
                <a:cxn ang="0">
                  <a:pos x="18" y="14"/>
                </a:cxn>
              </a:cxnLst>
              <a:rect l="0" t="0" r="r" b="b"/>
              <a:pathLst>
                <a:path w="18" h="20">
                  <a:moveTo>
                    <a:pt x="18" y="14"/>
                  </a:moveTo>
                  <a:cubicBezTo>
                    <a:pt x="18" y="16"/>
                    <a:pt x="18" y="18"/>
                    <a:pt x="18" y="20"/>
                  </a:cubicBezTo>
                  <a:cubicBezTo>
                    <a:pt x="14" y="20"/>
                    <a:pt x="14" y="20"/>
                    <a:pt x="14" y="20"/>
                  </a:cubicBezTo>
                  <a:cubicBezTo>
                    <a:pt x="14" y="17"/>
                    <a:pt x="14" y="17"/>
                    <a:pt x="14" y="17"/>
                  </a:cubicBezTo>
                  <a:cubicBezTo>
                    <a:pt x="14" y="17"/>
                    <a:pt x="14" y="17"/>
                    <a:pt x="14" y="17"/>
                  </a:cubicBezTo>
                  <a:cubicBezTo>
                    <a:pt x="13" y="18"/>
                    <a:pt x="11" y="20"/>
                    <a:pt x="7" y="20"/>
                  </a:cubicBezTo>
                  <a:cubicBezTo>
                    <a:pt x="3" y="20"/>
                    <a:pt x="0" y="18"/>
                    <a:pt x="0" y="12"/>
                  </a:cubicBezTo>
                  <a:cubicBezTo>
                    <a:pt x="0" y="0"/>
                    <a:pt x="0" y="0"/>
                    <a:pt x="0" y="0"/>
                  </a:cubicBezTo>
                  <a:cubicBezTo>
                    <a:pt x="5" y="0"/>
                    <a:pt x="5" y="0"/>
                    <a:pt x="5" y="0"/>
                  </a:cubicBezTo>
                  <a:cubicBezTo>
                    <a:pt x="5" y="11"/>
                    <a:pt x="5" y="11"/>
                    <a:pt x="5" y="11"/>
                  </a:cubicBezTo>
                  <a:cubicBezTo>
                    <a:pt x="5" y="14"/>
                    <a:pt x="6" y="16"/>
                    <a:pt x="9" y="16"/>
                  </a:cubicBezTo>
                  <a:cubicBezTo>
                    <a:pt x="11" y="16"/>
                    <a:pt x="12" y="15"/>
                    <a:pt x="13" y="13"/>
                  </a:cubicBezTo>
                  <a:cubicBezTo>
                    <a:pt x="13" y="13"/>
                    <a:pt x="13" y="13"/>
                    <a:pt x="13" y="12"/>
                  </a:cubicBezTo>
                  <a:cubicBezTo>
                    <a:pt x="13" y="0"/>
                    <a:pt x="13" y="0"/>
                    <a:pt x="13" y="0"/>
                  </a:cubicBezTo>
                  <a:cubicBezTo>
                    <a:pt x="18" y="0"/>
                    <a:pt x="18" y="0"/>
                    <a:pt x="18" y="0"/>
                  </a:cubicBezTo>
                  <a:lnTo>
                    <a:pt x="18" y="14"/>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52" name="Freeform 51"/>
            <p:cNvSpPr>
              <a:spLocks/>
            </p:cNvSpPr>
            <p:nvPr userDrawn="1"/>
          </p:nvSpPr>
          <p:spPr bwMode="auto">
            <a:xfrm>
              <a:off x="2017" y="2087"/>
              <a:ext cx="26" cy="50"/>
            </a:xfrm>
            <a:custGeom>
              <a:avLst/>
              <a:gdLst/>
              <a:ahLst/>
              <a:cxnLst>
                <a:cxn ang="0">
                  <a:pos x="0" y="7"/>
                </a:cxn>
                <a:cxn ang="0">
                  <a:pos x="0" y="1"/>
                </a:cxn>
                <a:cxn ang="0">
                  <a:pos x="4" y="1"/>
                </a:cxn>
                <a:cxn ang="0">
                  <a:pos x="4" y="5"/>
                </a:cxn>
                <a:cxn ang="0">
                  <a:pos x="4" y="5"/>
                </a:cxn>
                <a:cxn ang="0">
                  <a:pos x="10" y="0"/>
                </a:cxn>
                <a:cxn ang="0">
                  <a:pos x="11" y="0"/>
                </a:cxn>
                <a:cxn ang="0">
                  <a:pos x="11" y="5"/>
                </a:cxn>
                <a:cxn ang="0">
                  <a:pos x="10" y="5"/>
                </a:cxn>
                <a:cxn ang="0">
                  <a:pos x="5" y="9"/>
                </a:cxn>
                <a:cxn ang="0">
                  <a:pos x="5" y="10"/>
                </a:cxn>
                <a:cxn ang="0">
                  <a:pos x="5" y="21"/>
                </a:cxn>
                <a:cxn ang="0">
                  <a:pos x="0" y="21"/>
                </a:cxn>
                <a:cxn ang="0">
                  <a:pos x="0" y="7"/>
                </a:cxn>
              </a:cxnLst>
              <a:rect l="0" t="0" r="r" b="b"/>
              <a:pathLst>
                <a:path w="11" h="21">
                  <a:moveTo>
                    <a:pt x="0" y="7"/>
                  </a:moveTo>
                  <a:cubicBezTo>
                    <a:pt x="0" y="4"/>
                    <a:pt x="0" y="3"/>
                    <a:pt x="0" y="1"/>
                  </a:cubicBezTo>
                  <a:cubicBezTo>
                    <a:pt x="4" y="1"/>
                    <a:pt x="4" y="1"/>
                    <a:pt x="4" y="1"/>
                  </a:cubicBezTo>
                  <a:cubicBezTo>
                    <a:pt x="4" y="5"/>
                    <a:pt x="4" y="5"/>
                    <a:pt x="4" y="5"/>
                  </a:cubicBezTo>
                  <a:cubicBezTo>
                    <a:pt x="4" y="5"/>
                    <a:pt x="4" y="5"/>
                    <a:pt x="4" y="5"/>
                  </a:cubicBezTo>
                  <a:cubicBezTo>
                    <a:pt x="5" y="2"/>
                    <a:pt x="8" y="0"/>
                    <a:pt x="10" y="0"/>
                  </a:cubicBezTo>
                  <a:cubicBezTo>
                    <a:pt x="10" y="0"/>
                    <a:pt x="11" y="0"/>
                    <a:pt x="11" y="0"/>
                  </a:cubicBezTo>
                  <a:cubicBezTo>
                    <a:pt x="11" y="5"/>
                    <a:pt x="11" y="5"/>
                    <a:pt x="11" y="5"/>
                  </a:cubicBezTo>
                  <a:cubicBezTo>
                    <a:pt x="11" y="5"/>
                    <a:pt x="10" y="5"/>
                    <a:pt x="10" y="5"/>
                  </a:cubicBezTo>
                  <a:cubicBezTo>
                    <a:pt x="7" y="5"/>
                    <a:pt x="6" y="7"/>
                    <a:pt x="5" y="9"/>
                  </a:cubicBezTo>
                  <a:cubicBezTo>
                    <a:pt x="5" y="9"/>
                    <a:pt x="5" y="10"/>
                    <a:pt x="5" y="10"/>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53" name="Freeform 52"/>
            <p:cNvSpPr>
              <a:spLocks noEditPoints="1"/>
            </p:cNvSpPr>
            <p:nvPr userDrawn="1"/>
          </p:nvSpPr>
          <p:spPr bwMode="auto">
            <a:xfrm>
              <a:off x="2049" y="2087"/>
              <a:ext cx="46" cy="50"/>
            </a:xfrm>
            <a:custGeom>
              <a:avLst/>
              <a:gdLst/>
              <a:ahLst/>
              <a:cxnLst>
                <a:cxn ang="0">
                  <a:pos x="5" y="9"/>
                </a:cxn>
                <a:cxn ang="0">
                  <a:pos x="10" y="4"/>
                </a:cxn>
                <a:cxn ang="0">
                  <a:pos x="14" y="9"/>
                </a:cxn>
                <a:cxn ang="0">
                  <a:pos x="5" y="9"/>
                </a:cxn>
                <a:cxn ang="0">
                  <a:pos x="18" y="12"/>
                </a:cxn>
                <a:cxn ang="0">
                  <a:pos x="19" y="10"/>
                </a:cxn>
                <a:cxn ang="0">
                  <a:pos x="10" y="0"/>
                </a:cxn>
                <a:cxn ang="0">
                  <a:pos x="0" y="11"/>
                </a:cxn>
                <a:cxn ang="0">
                  <a:pos x="10" y="21"/>
                </a:cxn>
                <a:cxn ang="0">
                  <a:pos x="18" y="20"/>
                </a:cxn>
                <a:cxn ang="0">
                  <a:pos x="17" y="17"/>
                </a:cxn>
                <a:cxn ang="0">
                  <a:pos x="11" y="18"/>
                </a:cxn>
                <a:cxn ang="0">
                  <a:pos x="5" y="12"/>
                </a:cxn>
                <a:cxn ang="0">
                  <a:pos x="18" y="12"/>
                </a:cxn>
              </a:cxnLst>
              <a:rect l="0" t="0" r="r" b="b"/>
              <a:pathLst>
                <a:path w="19" h="21">
                  <a:moveTo>
                    <a:pt x="5" y="9"/>
                  </a:moveTo>
                  <a:cubicBezTo>
                    <a:pt x="5" y="7"/>
                    <a:pt x="6" y="4"/>
                    <a:pt x="10" y="4"/>
                  </a:cubicBezTo>
                  <a:cubicBezTo>
                    <a:pt x="13" y="4"/>
                    <a:pt x="14" y="7"/>
                    <a:pt x="14" y="9"/>
                  </a:cubicBezTo>
                  <a:lnTo>
                    <a:pt x="5" y="9"/>
                  </a:lnTo>
                  <a:close/>
                  <a:moveTo>
                    <a:pt x="18" y="12"/>
                  </a:moveTo>
                  <a:cubicBezTo>
                    <a:pt x="19" y="12"/>
                    <a:pt x="19" y="11"/>
                    <a:pt x="19" y="10"/>
                  </a:cubicBezTo>
                  <a:cubicBezTo>
                    <a:pt x="19" y="6"/>
                    <a:pt x="17" y="0"/>
                    <a:pt x="10" y="0"/>
                  </a:cubicBezTo>
                  <a:cubicBezTo>
                    <a:pt x="3" y="0"/>
                    <a:pt x="0" y="6"/>
                    <a:pt x="0" y="11"/>
                  </a:cubicBezTo>
                  <a:cubicBezTo>
                    <a:pt x="0" y="17"/>
                    <a:pt x="4" y="21"/>
                    <a:pt x="10" y="21"/>
                  </a:cubicBezTo>
                  <a:cubicBezTo>
                    <a:pt x="13" y="21"/>
                    <a:pt x="16" y="21"/>
                    <a:pt x="18" y="20"/>
                  </a:cubicBezTo>
                  <a:cubicBezTo>
                    <a:pt x="17" y="17"/>
                    <a:pt x="17" y="17"/>
                    <a:pt x="17" y="17"/>
                  </a:cubicBezTo>
                  <a:cubicBezTo>
                    <a:pt x="15" y="17"/>
                    <a:pt x="14" y="18"/>
                    <a:pt x="11" y="18"/>
                  </a:cubicBezTo>
                  <a:cubicBezTo>
                    <a:pt x="8" y="18"/>
                    <a:pt x="5" y="16"/>
                    <a:pt x="5" y="12"/>
                  </a:cubicBezTo>
                  <a:lnTo>
                    <a:pt x="18"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54" name="Freeform 53"/>
            <p:cNvSpPr>
              <a:spLocks noEditPoints="1"/>
            </p:cNvSpPr>
            <p:nvPr userDrawn="1"/>
          </p:nvSpPr>
          <p:spPr bwMode="auto">
            <a:xfrm>
              <a:off x="2098" y="2065"/>
              <a:ext cx="50" cy="72"/>
            </a:xfrm>
            <a:custGeom>
              <a:avLst/>
              <a:gdLst/>
              <a:ahLst/>
              <a:cxnLst>
                <a:cxn ang="0">
                  <a:pos x="15" y="21"/>
                </a:cxn>
                <a:cxn ang="0">
                  <a:pos x="15" y="23"/>
                </a:cxn>
                <a:cxn ang="0">
                  <a:pos x="11" y="26"/>
                </a:cxn>
                <a:cxn ang="0">
                  <a:pos x="6" y="20"/>
                </a:cxn>
                <a:cxn ang="0">
                  <a:pos x="11" y="13"/>
                </a:cxn>
                <a:cxn ang="0">
                  <a:pos x="15" y="17"/>
                </a:cxn>
                <a:cxn ang="0">
                  <a:pos x="15" y="18"/>
                </a:cxn>
                <a:cxn ang="0">
                  <a:pos x="15" y="21"/>
                </a:cxn>
                <a:cxn ang="0">
                  <a:pos x="15" y="0"/>
                </a:cxn>
                <a:cxn ang="0">
                  <a:pos x="15" y="12"/>
                </a:cxn>
                <a:cxn ang="0">
                  <a:pos x="15" y="12"/>
                </a:cxn>
                <a:cxn ang="0">
                  <a:pos x="10" y="9"/>
                </a:cxn>
                <a:cxn ang="0">
                  <a:pos x="0" y="20"/>
                </a:cxn>
                <a:cxn ang="0">
                  <a:pos x="9" y="30"/>
                </a:cxn>
                <a:cxn ang="0">
                  <a:pos x="16" y="27"/>
                </a:cxn>
                <a:cxn ang="0">
                  <a:pos x="16" y="27"/>
                </a:cxn>
                <a:cxn ang="0">
                  <a:pos x="16" y="30"/>
                </a:cxn>
                <a:cxn ang="0">
                  <a:pos x="21" y="30"/>
                </a:cxn>
                <a:cxn ang="0">
                  <a:pos x="20" y="24"/>
                </a:cxn>
                <a:cxn ang="0">
                  <a:pos x="20" y="0"/>
                </a:cxn>
                <a:cxn ang="0">
                  <a:pos x="15" y="0"/>
                </a:cxn>
              </a:cxnLst>
              <a:rect l="0" t="0" r="r" b="b"/>
              <a:pathLst>
                <a:path w="21" h="30">
                  <a:moveTo>
                    <a:pt x="15" y="21"/>
                  </a:moveTo>
                  <a:cubicBezTo>
                    <a:pt x="15" y="22"/>
                    <a:pt x="15" y="22"/>
                    <a:pt x="15" y="23"/>
                  </a:cubicBezTo>
                  <a:cubicBezTo>
                    <a:pt x="15" y="25"/>
                    <a:pt x="13" y="26"/>
                    <a:pt x="11" y="26"/>
                  </a:cubicBezTo>
                  <a:cubicBezTo>
                    <a:pt x="8" y="26"/>
                    <a:pt x="6" y="24"/>
                    <a:pt x="6" y="20"/>
                  </a:cubicBezTo>
                  <a:cubicBezTo>
                    <a:pt x="6" y="16"/>
                    <a:pt x="8" y="13"/>
                    <a:pt x="11" y="13"/>
                  </a:cubicBezTo>
                  <a:cubicBezTo>
                    <a:pt x="13" y="13"/>
                    <a:pt x="15" y="15"/>
                    <a:pt x="15" y="17"/>
                  </a:cubicBezTo>
                  <a:cubicBezTo>
                    <a:pt x="15" y="17"/>
                    <a:pt x="15" y="18"/>
                    <a:pt x="15" y="18"/>
                  </a:cubicBezTo>
                  <a:lnTo>
                    <a:pt x="15" y="21"/>
                  </a:lnTo>
                  <a:close/>
                  <a:moveTo>
                    <a:pt x="15" y="0"/>
                  </a:moveTo>
                  <a:cubicBezTo>
                    <a:pt x="15" y="12"/>
                    <a:pt x="15" y="12"/>
                    <a:pt x="15" y="12"/>
                  </a:cubicBezTo>
                  <a:cubicBezTo>
                    <a:pt x="15" y="12"/>
                    <a:pt x="15" y="12"/>
                    <a:pt x="15" y="12"/>
                  </a:cubicBezTo>
                  <a:cubicBezTo>
                    <a:pt x="14" y="10"/>
                    <a:pt x="12" y="9"/>
                    <a:pt x="10" y="9"/>
                  </a:cubicBezTo>
                  <a:cubicBezTo>
                    <a:pt x="5" y="9"/>
                    <a:pt x="0" y="13"/>
                    <a:pt x="0" y="20"/>
                  </a:cubicBezTo>
                  <a:cubicBezTo>
                    <a:pt x="0" y="26"/>
                    <a:pt x="4" y="30"/>
                    <a:pt x="9" y="30"/>
                  </a:cubicBezTo>
                  <a:cubicBezTo>
                    <a:pt x="12" y="30"/>
                    <a:pt x="15" y="29"/>
                    <a:pt x="16" y="27"/>
                  </a:cubicBezTo>
                  <a:cubicBezTo>
                    <a:pt x="16" y="27"/>
                    <a:pt x="16" y="27"/>
                    <a:pt x="16" y="27"/>
                  </a:cubicBezTo>
                  <a:cubicBezTo>
                    <a:pt x="16" y="30"/>
                    <a:pt x="16" y="30"/>
                    <a:pt x="16" y="30"/>
                  </a:cubicBezTo>
                  <a:cubicBezTo>
                    <a:pt x="21" y="30"/>
                    <a:pt x="21" y="30"/>
                    <a:pt x="21" y="30"/>
                  </a:cubicBezTo>
                  <a:cubicBezTo>
                    <a:pt x="21" y="29"/>
                    <a:pt x="20" y="26"/>
                    <a:pt x="20" y="24"/>
                  </a:cubicBezTo>
                  <a:cubicBezTo>
                    <a:pt x="20" y="0"/>
                    <a:pt x="20" y="0"/>
                    <a:pt x="20" y="0"/>
                  </a:cubicBezTo>
                  <a:lnTo>
                    <a:pt x="15"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55" name="Freeform 54"/>
            <p:cNvSpPr>
              <a:spLocks noEditPoints="1"/>
            </p:cNvSpPr>
            <p:nvPr userDrawn="1"/>
          </p:nvSpPr>
          <p:spPr bwMode="auto">
            <a:xfrm>
              <a:off x="2180" y="2065"/>
              <a:ext cx="50" cy="72"/>
            </a:xfrm>
            <a:custGeom>
              <a:avLst/>
              <a:gdLst/>
              <a:ahLst/>
              <a:cxnLst>
                <a:cxn ang="0">
                  <a:pos x="6" y="18"/>
                </a:cxn>
                <a:cxn ang="0">
                  <a:pos x="6" y="17"/>
                </a:cxn>
                <a:cxn ang="0">
                  <a:pos x="10" y="13"/>
                </a:cxn>
                <a:cxn ang="0">
                  <a:pos x="15" y="20"/>
                </a:cxn>
                <a:cxn ang="0">
                  <a:pos x="10" y="26"/>
                </a:cxn>
                <a:cxn ang="0">
                  <a:pos x="6" y="23"/>
                </a:cxn>
                <a:cxn ang="0">
                  <a:pos x="6" y="22"/>
                </a:cxn>
                <a:cxn ang="0">
                  <a:pos x="6" y="18"/>
                </a:cxn>
                <a:cxn ang="0">
                  <a:pos x="1" y="24"/>
                </a:cxn>
                <a:cxn ang="0">
                  <a:pos x="0" y="30"/>
                </a:cxn>
                <a:cxn ang="0">
                  <a:pos x="5" y="30"/>
                </a:cxn>
                <a:cxn ang="0">
                  <a:pos x="5" y="27"/>
                </a:cxn>
                <a:cxn ang="0">
                  <a:pos x="5" y="27"/>
                </a:cxn>
                <a:cxn ang="0">
                  <a:pos x="11" y="30"/>
                </a:cxn>
                <a:cxn ang="0">
                  <a:pos x="21" y="20"/>
                </a:cxn>
                <a:cxn ang="0">
                  <a:pos x="12" y="9"/>
                </a:cxn>
                <a:cxn ang="0">
                  <a:pos x="6" y="12"/>
                </a:cxn>
                <a:cxn ang="0">
                  <a:pos x="6" y="12"/>
                </a:cxn>
                <a:cxn ang="0">
                  <a:pos x="6" y="0"/>
                </a:cxn>
                <a:cxn ang="0">
                  <a:pos x="1" y="0"/>
                </a:cxn>
                <a:cxn ang="0">
                  <a:pos x="1" y="24"/>
                </a:cxn>
              </a:cxnLst>
              <a:rect l="0" t="0" r="r" b="b"/>
              <a:pathLst>
                <a:path w="21" h="30">
                  <a:moveTo>
                    <a:pt x="6" y="18"/>
                  </a:moveTo>
                  <a:cubicBezTo>
                    <a:pt x="6" y="18"/>
                    <a:pt x="6" y="17"/>
                    <a:pt x="6" y="17"/>
                  </a:cubicBezTo>
                  <a:cubicBezTo>
                    <a:pt x="6" y="15"/>
                    <a:pt x="8" y="13"/>
                    <a:pt x="10" y="13"/>
                  </a:cubicBezTo>
                  <a:cubicBezTo>
                    <a:pt x="14" y="13"/>
                    <a:pt x="15" y="16"/>
                    <a:pt x="15" y="20"/>
                  </a:cubicBezTo>
                  <a:cubicBezTo>
                    <a:pt x="15" y="24"/>
                    <a:pt x="14" y="26"/>
                    <a:pt x="10" y="26"/>
                  </a:cubicBezTo>
                  <a:cubicBezTo>
                    <a:pt x="8" y="26"/>
                    <a:pt x="6" y="25"/>
                    <a:pt x="6" y="23"/>
                  </a:cubicBezTo>
                  <a:cubicBezTo>
                    <a:pt x="6" y="22"/>
                    <a:pt x="6" y="22"/>
                    <a:pt x="6" y="22"/>
                  </a:cubicBezTo>
                  <a:lnTo>
                    <a:pt x="6" y="18"/>
                  </a:lnTo>
                  <a:close/>
                  <a:moveTo>
                    <a:pt x="1" y="24"/>
                  </a:moveTo>
                  <a:cubicBezTo>
                    <a:pt x="1" y="26"/>
                    <a:pt x="0" y="29"/>
                    <a:pt x="0" y="30"/>
                  </a:cubicBezTo>
                  <a:cubicBezTo>
                    <a:pt x="5" y="30"/>
                    <a:pt x="5" y="30"/>
                    <a:pt x="5" y="30"/>
                  </a:cubicBezTo>
                  <a:cubicBezTo>
                    <a:pt x="5" y="27"/>
                    <a:pt x="5" y="27"/>
                    <a:pt x="5" y="27"/>
                  </a:cubicBezTo>
                  <a:cubicBezTo>
                    <a:pt x="5" y="27"/>
                    <a:pt x="5" y="27"/>
                    <a:pt x="5" y="27"/>
                  </a:cubicBezTo>
                  <a:cubicBezTo>
                    <a:pt x="7" y="29"/>
                    <a:pt x="9" y="30"/>
                    <a:pt x="11" y="30"/>
                  </a:cubicBezTo>
                  <a:cubicBezTo>
                    <a:pt x="16" y="30"/>
                    <a:pt x="21" y="27"/>
                    <a:pt x="21" y="20"/>
                  </a:cubicBezTo>
                  <a:cubicBezTo>
                    <a:pt x="21" y="13"/>
                    <a:pt x="17" y="9"/>
                    <a:pt x="12" y="9"/>
                  </a:cubicBezTo>
                  <a:cubicBezTo>
                    <a:pt x="9" y="9"/>
                    <a:pt x="7" y="11"/>
                    <a:pt x="6" y="12"/>
                  </a:cubicBezTo>
                  <a:cubicBezTo>
                    <a:pt x="6" y="12"/>
                    <a:pt x="6" y="12"/>
                    <a:pt x="6" y="12"/>
                  </a:cubicBezTo>
                  <a:cubicBezTo>
                    <a:pt x="6" y="0"/>
                    <a:pt x="6" y="0"/>
                    <a:pt x="6" y="0"/>
                  </a:cubicBezTo>
                  <a:cubicBezTo>
                    <a:pt x="1" y="0"/>
                    <a:pt x="1" y="0"/>
                    <a:pt x="1" y="0"/>
                  </a:cubicBezTo>
                  <a:lnTo>
                    <a:pt x="1" y="24"/>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56" name="Freeform 55"/>
            <p:cNvSpPr>
              <a:spLocks/>
            </p:cNvSpPr>
            <p:nvPr userDrawn="1"/>
          </p:nvSpPr>
          <p:spPr bwMode="auto">
            <a:xfrm>
              <a:off x="2231" y="2089"/>
              <a:ext cx="46" cy="68"/>
            </a:xfrm>
            <a:custGeom>
              <a:avLst/>
              <a:gdLst/>
              <a:ahLst/>
              <a:cxnLst>
                <a:cxn ang="0">
                  <a:pos x="6" y="0"/>
                </a:cxn>
                <a:cxn ang="0">
                  <a:pos x="9" y="11"/>
                </a:cxn>
                <a:cxn ang="0">
                  <a:pos x="10" y="14"/>
                </a:cxn>
                <a:cxn ang="0">
                  <a:pos x="11" y="14"/>
                </a:cxn>
                <a:cxn ang="0">
                  <a:pos x="12" y="11"/>
                </a:cxn>
                <a:cxn ang="0">
                  <a:pos x="15" y="0"/>
                </a:cxn>
                <a:cxn ang="0">
                  <a:pos x="20" y="0"/>
                </a:cxn>
                <a:cxn ang="0">
                  <a:pos x="15" y="14"/>
                </a:cxn>
                <a:cxn ang="0">
                  <a:pos x="8" y="27"/>
                </a:cxn>
                <a:cxn ang="0">
                  <a:pos x="3" y="29"/>
                </a:cxn>
                <a:cxn ang="0">
                  <a:pos x="2" y="25"/>
                </a:cxn>
                <a:cxn ang="0">
                  <a:pos x="5" y="23"/>
                </a:cxn>
                <a:cxn ang="0">
                  <a:pos x="7" y="20"/>
                </a:cxn>
                <a:cxn ang="0">
                  <a:pos x="8" y="19"/>
                </a:cxn>
                <a:cxn ang="0">
                  <a:pos x="7" y="18"/>
                </a:cxn>
                <a:cxn ang="0">
                  <a:pos x="0" y="0"/>
                </a:cxn>
                <a:cxn ang="0">
                  <a:pos x="6" y="0"/>
                </a:cxn>
              </a:cxnLst>
              <a:rect l="0" t="0" r="r" b="b"/>
              <a:pathLst>
                <a:path w="20" h="29">
                  <a:moveTo>
                    <a:pt x="6" y="0"/>
                  </a:moveTo>
                  <a:cubicBezTo>
                    <a:pt x="9" y="11"/>
                    <a:pt x="9" y="11"/>
                    <a:pt x="9" y="11"/>
                  </a:cubicBezTo>
                  <a:cubicBezTo>
                    <a:pt x="10" y="12"/>
                    <a:pt x="10" y="13"/>
                    <a:pt x="10" y="14"/>
                  </a:cubicBezTo>
                  <a:cubicBezTo>
                    <a:pt x="11" y="14"/>
                    <a:pt x="11" y="14"/>
                    <a:pt x="11" y="14"/>
                  </a:cubicBezTo>
                  <a:cubicBezTo>
                    <a:pt x="11" y="13"/>
                    <a:pt x="11" y="12"/>
                    <a:pt x="12" y="11"/>
                  </a:cubicBezTo>
                  <a:cubicBezTo>
                    <a:pt x="15" y="0"/>
                    <a:pt x="15" y="0"/>
                    <a:pt x="15" y="0"/>
                  </a:cubicBezTo>
                  <a:cubicBezTo>
                    <a:pt x="20" y="0"/>
                    <a:pt x="20" y="0"/>
                    <a:pt x="20" y="0"/>
                  </a:cubicBezTo>
                  <a:cubicBezTo>
                    <a:pt x="15" y="14"/>
                    <a:pt x="15" y="14"/>
                    <a:pt x="15" y="14"/>
                  </a:cubicBezTo>
                  <a:cubicBezTo>
                    <a:pt x="12" y="21"/>
                    <a:pt x="11" y="24"/>
                    <a:pt x="8" y="27"/>
                  </a:cubicBezTo>
                  <a:cubicBezTo>
                    <a:pt x="6" y="28"/>
                    <a:pt x="4" y="29"/>
                    <a:pt x="3" y="29"/>
                  </a:cubicBezTo>
                  <a:cubicBezTo>
                    <a:pt x="2" y="25"/>
                    <a:pt x="2" y="25"/>
                    <a:pt x="2" y="25"/>
                  </a:cubicBezTo>
                  <a:cubicBezTo>
                    <a:pt x="3" y="25"/>
                    <a:pt x="4" y="24"/>
                    <a:pt x="5" y="23"/>
                  </a:cubicBezTo>
                  <a:cubicBezTo>
                    <a:pt x="6" y="23"/>
                    <a:pt x="7" y="22"/>
                    <a:pt x="7" y="20"/>
                  </a:cubicBezTo>
                  <a:cubicBezTo>
                    <a:pt x="8" y="20"/>
                    <a:pt x="8" y="20"/>
                    <a:pt x="8" y="19"/>
                  </a:cubicBezTo>
                  <a:cubicBezTo>
                    <a:pt x="8" y="19"/>
                    <a:pt x="8" y="19"/>
                    <a:pt x="7" y="18"/>
                  </a:cubicBezTo>
                  <a:cubicBezTo>
                    <a:pt x="0" y="0"/>
                    <a:pt x="0" y="0"/>
                    <a:pt x="0" y="0"/>
                  </a:cubicBezTo>
                  <a:lnTo>
                    <a:pt x="6"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57" name="Freeform 56"/>
            <p:cNvSpPr>
              <a:spLocks/>
            </p:cNvSpPr>
            <p:nvPr userDrawn="1"/>
          </p:nvSpPr>
          <p:spPr bwMode="auto">
            <a:xfrm>
              <a:off x="2301" y="2078"/>
              <a:ext cx="31" cy="59"/>
            </a:xfrm>
            <a:custGeom>
              <a:avLst/>
              <a:gdLst/>
              <a:ahLst/>
              <a:cxnLst>
                <a:cxn ang="0">
                  <a:pos x="8" y="0"/>
                </a:cxn>
                <a:cxn ang="0">
                  <a:pos x="8" y="5"/>
                </a:cxn>
                <a:cxn ang="0">
                  <a:pos x="13" y="5"/>
                </a:cxn>
                <a:cxn ang="0">
                  <a:pos x="13" y="9"/>
                </a:cxn>
                <a:cxn ang="0">
                  <a:pos x="8" y="9"/>
                </a:cxn>
                <a:cxn ang="0">
                  <a:pos x="8" y="17"/>
                </a:cxn>
                <a:cxn ang="0">
                  <a:pos x="10" y="21"/>
                </a:cxn>
                <a:cxn ang="0">
                  <a:pos x="12" y="21"/>
                </a:cxn>
                <a:cxn ang="0">
                  <a:pos x="12" y="25"/>
                </a:cxn>
                <a:cxn ang="0">
                  <a:pos x="9" y="25"/>
                </a:cxn>
                <a:cxn ang="0">
                  <a:pos x="4" y="24"/>
                </a:cxn>
                <a:cxn ang="0">
                  <a:pos x="3" y="18"/>
                </a:cxn>
                <a:cxn ang="0">
                  <a:pos x="3" y="9"/>
                </a:cxn>
                <a:cxn ang="0">
                  <a:pos x="0" y="9"/>
                </a:cxn>
                <a:cxn ang="0">
                  <a:pos x="0" y="5"/>
                </a:cxn>
                <a:cxn ang="0">
                  <a:pos x="3" y="5"/>
                </a:cxn>
                <a:cxn ang="0">
                  <a:pos x="3" y="1"/>
                </a:cxn>
                <a:cxn ang="0">
                  <a:pos x="8" y="0"/>
                </a:cxn>
              </a:cxnLst>
              <a:rect l="0" t="0" r="r" b="b"/>
              <a:pathLst>
                <a:path w="13" h="25">
                  <a:moveTo>
                    <a:pt x="8" y="0"/>
                  </a:moveTo>
                  <a:cubicBezTo>
                    <a:pt x="8" y="5"/>
                    <a:pt x="8" y="5"/>
                    <a:pt x="8" y="5"/>
                  </a:cubicBezTo>
                  <a:cubicBezTo>
                    <a:pt x="13" y="5"/>
                    <a:pt x="13" y="5"/>
                    <a:pt x="13" y="5"/>
                  </a:cubicBezTo>
                  <a:cubicBezTo>
                    <a:pt x="13" y="9"/>
                    <a:pt x="13" y="9"/>
                    <a:pt x="13" y="9"/>
                  </a:cubicBezTo>
                  <a:cubicBezTo>
                    <a:pt x="8" y="9"/>
                    <a:pt x="8" y="9"/>
                    <a:pt x="8" y="9"/>
                  </a:cubicBezTo>
                  <a:cubicBezTo>
                    <a:pt x="8" y="17"/>
                    <a:pt x="8" y="17"/>
                    <a:pt x="8" y="17"/>
                  </a:cubicBezTo>
                  <a:cubicBezTo>
                    <a:pt x="8" y="20"/>
                    <a:pt x="8" y="21"/>
                    <a:pt x="10" y="21"/>
                  </a:cubicBezTo>
                  <a:cubicBezTo>
                    <a:pt x="11" y="21"/>
                    <a:pt x="12" y="21"/>
                    <a:pt x="12" y="21"/>
                  </a:cubicBezTo>
                  <a:cubicBezTo>
                    <a:pt x="12" y="25"/>
                    <a:pt x="12" y="25"/>
                    <a:pt x="12" y="25"/>
                  </a:cubicBezTo>
                  <a:cubicBezTo>
                    <a:pt x="12" y="25"/>
                    <a:pt x="10" y="25"/>
                    <a:pt x="9" y="25"/>
                  </a:cubicBezTo>
                  <a:cubicBezTo>
                    <a:pt x="7" y="25"/>
                    <a:pt x="5" y="25"/>
                    <a:pt x="4" y="24"/>
                  </a:cubicBezTo>
                  <a:cubicBezTo>
                    <a:pt x="3" y="23"/>
                    <a:pt x="3" y="21"/>
                    <a:pt x="3" y="18"/>
                  </a:cubicBezTo>
                  <a:cubicBezTo>
                    <a:pt x="3" y="9"/>
                    <a:pt x="3" y="9"/>
                    <a:pt x="3" y="9"/>
                  </a:cubicBezTo>
                  <a:cubicBezTo>
                    <a:pt x="0" y="9"/>
                    <a:pt x="0" y="9"/>
                    <a:pt x="0" y="9"/>
                  </a:cubicBezTo>
                  <a:cubicBezTo>
                    <a:pt x="0" y="5"/>
                    <a:pt x="0" y="5"/>
                    <a:pt x="0" y="5"/>
                  </a:cubicBezTo>
                  <a:cubicBezTo>
                    <a:pt x="3" y="5"/>
                    <a:pt x="3" y="5"/>
                    <a:pt x="3" y="5"/>
                  </a:cubicBezTo>
                  <a:cubicBezTo>
                    <a:pt x="3" y="1"/>
                    <a:pt x="3" y="1"/>
                    <a:pt x="3" y="1"/>
                  </a:cubicBezTo>
                  <a:lnTo>
                    <a:pt x="8"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58" name="Freeform 57"/>
            <p:cNvSpPr>
              <a:spLocks/>
            </p:cNvSpPr>
            <p:nvPr userDrawn="1"/>
          </p:nvSpPr>
          <p:spPr bwMode="auto">
            <a:xfrm>
              <a:off x="2340" y="2065"/>
              <a:ext cx="46" cy="72"/>
            </a:xfrm>
            <a:custGeom>
              <a:avLst/>
              <a:gdLst/>
              <a:ahLst/>
              <a:cxnLst>
                <a:cxn ang="0">
                  <a:pos x="0" y="0"/>
                </a:cxn>
                <a:cxn ang="0">
                  <a:pos x="6" y="0"/>
                </a:cxn>
                <a:cxn ang="0">
                  <a:pos x="6" y="12"/>
                </a:cxn>
                <a:cxn ang="0">
                  <a:pos x="6" y="12"/>
                </a:cxn>
                <a:cxn ang="0">
                  <a:pos x="8" y="10"/>
                </a:cxn>
                <a:cxn ang="0">
                  <a:pos x="12" y="9"/>
                </a:cxn>
                <a:cxn ang="0">
                  <a:pos x="19" y="18"/>
                </a:cxn>
                <a:cxn ang="0">
                  <a:pos x="19" y="30"/>
                </a:cxn>
                <a:cxn ang="0">
                  <a:pos x="14" y="30"/>
                </a:cxn>
                <a:cxn ang="0">
                  <a:pos x="14" y="19"/>
                </a:cxn>
                <a:cxn ang="0">
                  <a:pos x="10" y="13"/>
                </a:cxn>
                <a:cxn ang="0">
                  <a:pos x="6" y="16"/>
                </a:cxn>
                <a:cxn ang="0">
                  <a:pos x="6" y="18"/>
                </a:cxn>
                <a:cxn ang="0">
                  <a:pos x="6" y="30"/>
                </a:cxn>
                <a:cxn ang="0">
                  <a:pos x="0" y="30"/>
                </a:cxn>
                <a:cxn ang="0">
                  <a:pos x="0" y="0"/>
                </a:cxn>
              </a:cxnLst>
              <a:rect l="0" t="0" r="r" b="b"/>
              <a:pathLst>
                <a:path w="19" h="30">
                  <a:moveTo>
                    <a:pt x="0" y="0"/>
                  </a:moveTo>
                  <a:cubicBezTo>
                    <a:pt x="6" y="0"/>
                    <a:pt x="6" y="0"/>
                    <a:pt x="6" y="0"/>
                  </a:cubicBezTo>
                  <a:cubicBezTo>
                    <a:pt x="6" y="12"/>
                    <a:pt x="6" y="12"/>
                    <a:pt x="6" y="12"/>
                  </a:cubicBezTo>
                  <a:cubicBezTo>
                    <a:pt x="6" y="12"/>
                    <a:pt x="6" y="12"/>
                    <a:pt x="6" y="12"/>
                  </a:cubicBezTo>
                  <a:cubicBezTo>
                    <a:pt x="6" y="12"/>
                    <a:pt x="7" y="11"/>
                    <a:pt x="8" y="10"/>
                  </a:cubicBezTo>
                  <a:cubicBezTo>
                    <a:pt x="9" y="10"/>
                    <a:pt x="10" y="9"/>
                    <a:pt x="12" y="9"/>
                  </a:cubicBezTo>
                  <a:cubicBezTo>
                    <a:pt x="15" y="9"/>
                    <a:pt x="19" y="12"/>
                    <a:pt x="19" y="18"/>
                  </a:cubicBezTo>
                  <a:cubicBezTo>
                    <a:pt x="19" y="30"/>
                    <a:pt x="19" y="30"/>
                    <a:pt x="19" y="30"/>
                  </a:cubicBezTo>
                  <a:cubicBezTo>
                    <a:pt x="14" y="30"/>
                    <a:pt x="14" y="30"/>
                    <a:pt x="14" y="30"/>
                  </a:cubicBezTo>
                  <a:cubicBezTo>
                    <a:pt x="14" y="19"/>
                    <a:pt x="14" y="19"/>
                    <a:pt x="14" y="19"/>
                  </a:cubicBezTo>
                  <a:cubicBezTo>
                    <a:pt x="14" y="16"/>
                    <a:pt x="13" y="13"/>
                    <a:pt x="10" y="13"/>
                  </a:cubicBezTo>
                  <a:cubicBezTo>
                    <a:pt x="8" y="13"/>
                    <a:pt x="6" y="15"/>
                    <a:pt x="6" y="16"/>
                  </a:cubicBezTo>
                  <a:cubicBezTo>
                    <a:pt x="6" y="17"/>
                    <a:pt x="6" y="17"/>
                    <a:pt x="6" y="18"/>
                  </a:cubicBezTo>
                  <a:cubicBezTo>
                    <a:pt x="6" y="30"/>
                    <a:pt x="6" y="30"/>
                    <a:pt x="6" y="30"/>
                  </a:cubicBezTo>
                  <a:cubicBezTo>
                    <a:pt x="0" y="30"/>
                    <a:pt x="0" y="30"/>
                    <a:pt x="0" y="30"/>
                  </a:cubicBezTo>
                  <a:lnTo>
                    <a:pt x="0"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59" name="Freeform 58"/>
            <p:cNvSpPr>
              <a:spLocks noEditPoints="1"/>
            </p:cNvSpPr>
            <p:nvPr userDrawn="1"/>
          </p:nvSpPr>
          <p:spPr bwMode="auto">
            <a:xfrm>
              <a:off x="2393" y="2087"/>
              <a:ext cx="46" cy="50"/>
            </a:xfrm>
            <a:custGeom>
              <a:avLst/>
              <a:gdLst/>
              <a:ahLst/>
              <a:cxnLst>
                <a:cxn ang="0">
                  <a:pos x="5" y="9"/>
                </a:cxn>
                <a:cxn ang="0">
                  <a:pos x="10" y="4"/>
                </a:cxn>
                <a:cxn ang="0">
                  <a:pos x="14" y="9"/>
                </a:cxn>
                <a:cxn ang="0">
                  <a:pos x="5" y="9"/>
                </a:cxn>
                <a:cxn ang="0">
                  <a:pos x="18" y="12"/>
                </a:cxn>
                <a:cxn ang="0">
                  <a:pos x="19" y="10"/>
                </a:cxn>
                <a:cxn ang="0">
                  <a:pos x="10" y="0"/>
                </a:cxn>
                <a:cxn ang="0">
                  <a:pos x="0" y="11"/>
                </a:cxn>
                <a:cxn ang="0">
                  <a:pos x="10" y="21"/>
                </a:cxn>
                <a:cxn ang="0">
                  <a:pos x="17" y="20"/>
                </a:cxn>
                <a:cxn ang="0">
                  <a:pos x="17" y="17"/>
                </a:cxn>
                <a:cxn ang="0">
                  <a:pos x="11" y="18"/>
                </a:cxn>
                <a:cxn ang="0">
                  <a:pos x="5" y="12"/>
                </a:cxn>
                <a:cxn ang="0">
                  <a:pos x="18" y="12"/>
                </a:cxn>
              </a:cxnLst>
              <a:rect l="0" t="0" r="r" b="b"/>
              <a:pathLst>
                <a:path w="19" h="21">
                  <a:moveTo>
                    <a:pt x="5" y="9"/>
                  </a:moveTo>
                  <a:cubicBezTo>
                    <a:pt x="5" y="7"/>
                    <a:pt x="6" y="4"/>
                    <a:pt x="10" y="4"/>
                  </a:cubicBezTo>
                  <a:cubicBezTo>
                    <a:pt x="13" y="4"/>
                    <a:pt x="14" y="7"/>
                    <a:pt x="14" y="9"/>
                  </a:cubicBezTo>
                  <a:lnTo>
                    <a:pt x="5" y="9"/>
                  </a:lnTo>
                  <a:close/>
                  <a:moveTo>
                    <a:pt x="18" y="12"/>
                  </a:moveTo>
                  <a:cubicBezTo>
                    <a:pt x="18" y="12"/>
                    <a:pt x="19" y="11"/>
                    <a:pt x="19" y="10"/>
                  </a:cubicBezTo>
                  <a:cubicBezTo>
                    <a:pt x="19" y="6"/>
                    <a:pt x="16" y="0"/>
                    <a:pt x="10" y="0"/>
                  </a:cubicBezTo>
                  <a:cubicBezTo>
                    <a:pt x="3" y="0"/>
                    <a:pt x="0" y="6"/>
                    <a:pt x="0" y="11"/>
                  </a:cubicBezTo>
                  <a:cubicBezTo>
                    <a:pt x="0" y="17"/>
                    <a:pt x="4" y="21"/>
                    <a:pt x="10" y="21"/>
                  </a:cubicBezTo>
                  <a:cubicBezTo>
                    <a:pt x="13" y="21"/>
                    <a:pt x="16" y="21"/>
                    <a:pt x="17" y="20"/>
                  </a:cubicBezTo>
                  <a:cubicBezTo>
                    <a:pt x="17" y="17"/>
                    <a:pt x="17" y="17"/>
                    <a:pt x="17" y="17"/>
                  </a:cubicBezTo>
                  <a:cubicBezTo>
                    <a:pt x="15" y="17"/>
                    <a:pt x="13" y="18"/>
                    <a:pt x="11" y="18"/>
                  </a:cubicBezTo>
                  <a:cubicBezTo>
                    <a:pt x="8" y="18"/>
                    <a:pt x="5" y="16"/>
                    <a:pt x="5" y="12"/>
                  </a:cubicBezTo>
                  <a:lnTo>
                    <a:pt x="18"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60" name="Freeform 59"/>
            <p:cNvSpPr>
              <a:spLocks/>
            </p:cNvSpPr>
            <p:nvPr userDrawn="1"/>
          </p:nvSpPr>
          <p:spPr bwMode="auto">
            <a:xfrm>
              <a:off x="2467" y="2070"/>
              <a:ext cx="41" cy="66"/>
            </a:xfrm>
            <a:custGeom>
              <a:avLst/>
              <a:gdLst/>
              <a:ahLst/>
              <a:cxnLst>
                <a:cxn ang="0">
                  <a:pos x="0" y="0"/>
                </a:cxn>
                <a:cxn ang="0">
                  <a:pos x="40" y="0"/>
                </a:cxn>
                <a:cxn ang="0">
                  <a:pos x="40" y="9"/>
                </a:cxn>
                <a:cxn ang="0">
                  <a:pos x="14" y="9"/>
                </a:cxn>
                <a:cxn ang="0">
                  <a:pos x="14" y="28"/>
                </a:cxn>
                <a:cxn ang="0">
                  <a:pos x="38" y="28"/>
                </a:cxn>
                <a:cxn ang="0">
                  <a:pos x="38" y="38"/>
                </a:cxn>
                <a:cxn ang="0">
                  <a:pos x="14" y="38"/>
                </a:cxn>
                <a:cxn ang="0">
                  <a:pos x="14" y="66"/>
                </a:cxn>
                <a:cxn ang="0">
                  <a:pos x="0" y="66"/>
                </a:cxn>
                <a:cxn ang="0">
                  <a:pos x="0" y="0"/>
                </a:cxn>
              </a:cxnLst>
              <a:rect l="0" t="0" r="r" b="b"/>
              <a:pathLst>
                <a:path w="40" h="66">
                  <a:moveTo>
                    <a:pt x="0" y="0"/>
                  </a:moveTo>
                  <a:lnTo>
                    <a:pt x="40" y="0"/>
                  </a:lnTo>
                  <a:lnTo>
                    <a:pt x="40" y="9"/>
                  </a:lnTo>
                  <a:lnTo>
                    <a:pt x="14" y="9"/>
                  </a:lnTo>
                  <a:lnTo>
                    <a:pt x="14" y="28"/>
                  </a:lnTo>
                  <a:lnTo>
                    <a:pt x="38" y="28"/>
                  </a:lnTo>
                  <a:lnTo>
                    <a:pt x="38" y="38"/>
                  </a:lnTo>
                  <a:lnTo>
                    <a:pt x="14" y="38"/>
                  </a:lnTo>
                  <a:lnTo>
                    <a:pt x="14" y="66"/>
                  </a:lnTo>
                  <a:lnTo>
                    <a:pt x="0" y="66"/>
                  </a:lnTo>
                  <a:lnTo>
                    <a:pt x="0"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61" name="Freeform 60"/>
            <p:cNvSpPr>
              <a:spLocks noEditPoints="1"/>
            </p:cNvSpPr>
            <p:nvPr userDrawn="1"/>
          </p:nvSpPr>
          <p:spPr bwMode="auto">
            <a:xfrm>
              <a:off x="2518" y="2070"/>
              <a:ext cx="57" cy="66"/>
            </a:xfrm>
            <a:custGeom>
              <a:avLst/>
              <a:gdLst/>
              <a:ahLst/>
              <a:cxnLst>
                <a:cxn ang="0">
                  <a:pos x="5" y="4"/>
                </a:cxn>
                <a:cxn ang="0">
                  <a:pos x="8" y="4"/>
                </a:cxn>
                <a:cxn ang="0">
                  <a:pos x="18" y="13"/>
                </a:cxn>
                <a:cxn ang="0">
                  <a:pos x="8" y="24"/>
                </a:cxn>
                <a:cxn ang="0">
                  <a:pos x="5" y="24"/>
                </a:cxn>
                <a:cxn ang="0">
                  <a:pos x="5" y="4"/>
                </a:cxn>
                <a:cxn ang="0">
                  <a:pos x="0" y="28"/>
                </a:cxn>
                <a:cxn ang="0">
                  <a:pos x="7" y="28"/>
                </a:cxn>
                <a:cxn ang="0">
                  <a:pos x="19" y="24"/>
                </a:cxn>
                <a:cxn ang="0">
                  <a:pos x="24" y="13"/>
                </a:cxn>
                <a:cxn ang="0">
                  <a:pos x="19" y="3"/>
                </a:cxn>
                <a:cxn ang="0">
                  <a:pos x="8" y="0"/>
                </a:cxn>
                <a:cxn ang="0">
                  <a:pos x="0" y="0"/>
                </a:cxn>
                <a:cxn ang="0">
                  <a:pos x="0" y="28"/>
                </a:cxn>
              </a:cxnLst>
              <a:rect l="0" t="0" r="r" b="b"/>
              <a:pathLst>
                <a:path w="24" h="28">
                  <a:moveTo>
                    <a:pt x="5" y="4"/>
                  </a:moveTo>
                  <a:cubicBezTo>
                    <a:pt x="5" y="4"/>
                    <a:pt x="7" y="4"/>
                    <a:pt x="8" y="4"/>
                  </a:cubicBezTo>
                  <a:cubicBezTo>
                    <a:pt x="15" y="4"/>
                    <a:pt x="18" y="7"/>
                    <a:pt x="18" y="13"/>
                  </a:cubicBezTo>
                  <a:cubicBezTo>
                    <a:pt x="18" y="21"/>
                    <a:pt x="14" y="24"/>
                    <a:pt x="8" y="24"/>
                  </a:cubicBezTo>
                  <a:cubicBezTo>
                    <a:pt x="7" y="24"/>
                    <a:pt x="5" y="24"/>
                    <a:pt x="5" y="24"/>
                  </a:cubicBezTo>
                  <a:lnTo>
                    <a:pt x="5" y="4"/>
                  </a:lnTo>
                  <a:close/>
                  <a:moveTo>
                    <a:pt x="0" y="28"/>
                  </a:moveTo>
                  <a:cubicBezTo>
                    <a:pt x="1" y="28"/>
                    <a:pt x="4" y="28"/>
                    <a:pt x="7" y="28"/>
                  </a:cubicBezTo>
                  <a:cubicBezTo>
                    <a:pt x="12" y="28"/>
                    <a:pt x="16" y="27"/>
                    <a:pt x="19" y="24"/>
                  </a:cubicBezTo>
                  <a:cubicBezTo>
                    <a:pt x="22" y="22"/>
                    <a:pt x="24" y="18"/>
                    <a:pt x="24" y="13"/>
                  </a:cubicBezTo>
                  <a:cubicBezTo>
                    <a:pt x="24" y="8"/>
                    <a:pt x="22" y="5"/>
                    <a:pt x="19" y="3"/>
                  </a:cubicBezTo>
                  <a:cubicBezTo>
                    <a:pt x="17" y="1"/>
                    <a:pt x="13" y="0"/>
                    <a:pt x="8" y="0"/>
                  </a:cubicBezTo>
                  <a:cubicBezTo>
                    <a:pt x="5" y="0"/>
                    <a:pt x="2" y="0"/>
                    <a:pt x="0" y="0"/>
                  </a:cubicBezTo>
                  <a:lnTo>
                    <a:pt x="0" y="28"/>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62" name="Rectangle 61"/>
            <p:cNvSpPr>
              <a:spLocks noChangeArrowheads="1"/>
            </p:cNvSpPr>
            <p:nvPr userDrawn="1"/>
          </p:nvSpPr>
          <p:spPr bwMode="auto">
            <a:xfrm>
              <a:off x="2585" y="2070"/>
              <a:ext cx="13" cy="66"/>
            </a:xfrm>
            <a:prstGeom prst="rect">
              <a:avLst/>
            </a:prstGeom>
            <a:solidFill>
              <a:srgbClr val="000000"/>
            </a:solidFill>
            <a:ln w="9525">
              <a:noFill/>
              <a:miter lim="800000"/>
              <a:headEnd/>
              <a:tailEnd/>
            </a:ln>
          </p:spPr>
          <p:txBody>
            <a:bodyPr/>
            <a:lstStyle/>
            <a:p>
              <a:pPr>
                <a:lnSpc>
                  <a:spcPct val="95000"/>
                </a:lnSpc>
                <a:defRPr/>
              </a:pPr>
              <a:endParaRPr lang="en-US" b="0" dirty="0">
                <a:solidFill>
                  <a:srgbClr val="FFFFFF"/>
                </a:solidFill>
                <a:latin typeface="Verdana"/>
              </a:endParaRPr>
            </a:p>
          </p:txBody>
        </p:sp>
        <p:sp>
          <p:nvSpPr>
            <p:cNvPr id="63" name="Freeform 62"/>
            <p:cNvSpPr>
              <a:spLocks/>
            </p:cNvSpPr>
            <p:nvPr userDrawn="1"/>
          </p:nvSpPr>
          <p:spPr bwMode="auto">
            <a:xfrm>
              <a:off x="2609" y="2067"/>
              <a:ext cx="50" cy="70"/>
            </a:xfrm>
            <a:custGeom>
              <a:avLst/>
              <a:gdLst/>
              <a:ahLst/>
              <a:cxnLst>
                <a:cxn ang="0">
                  <a:pos x="21" y="28"/>
                </a:cxn>
                <a:cxn ang="0">
                  <a:pos x="14" y="29"/>
                </a:cxn>
                <a:cxn ang="0">
                  <a:pos x="0" y="15"/>
                </a:cxn>
                <a:cxn ang="0">
                  <a:pos x="15" y="0"/>
                </a:cxn>
                <a:cxn ang="0">
                  <a:pos x="21" y="2"/>
                </a:cxn>
                <a:cxn ang="0">
                  <a:pos x="20" y="6"/>
                </a:cxn>
                <a:cxn ang="0">
                  <a:pos x="15" y="5"/>
                </a:cxn>
                <a:cxn ang="0">
                  <a:pos x="5" y="15"/>
                </a:cxn>
                <a:cxn ang="0">
                  <a:pos x="15" y="25"/>
                </a:cxn>
                <a:cxn ang="0">
                  <a:pos x="20" y="24"/>
                </a:cxn>
                <a:cxn ang="0">
                  <a:pos x="21" y="28"/>
                </a:cxn>
              </a:cxnLst>
              <a:rect l="0" t="0" r="r" b="b"/>
              <a:pathLst>
                <a:path w="21" h="29">
                  <a:moveTo>
                    <a:pt x="21" y="28"/>
                  </a:moveTo>
                  <a:cubicBezTo>
                    <a:pt x="20" y="29"/>
                    <a:pt x="17" y="29"/>
                    <a:pt x="14" y="29"/>
                  </a:cubicBezTo>
                  <a:cubicBezTo>
                    <a:pt x="5" y="29"/>
                    <a:pt x="0" y="24"/>
                    <a:pt x="0" y="15"/>
                  </a:cubicBezTo>
                  <a:cubicBezTo>
                    <a:pt x="0" y="6"/>
                    <a:pt x="6" y="0"/>
                    <a:pt x="15" y="0"/>
                  </a:cubicBezTo>
                  <a:cubicBezTo>
                    <a:pt x="18" y="0"/>
                    <a:pt x="20" y="1"/>
                    <a:pt x="21" y="2"/>
                  </a:cubicBezTo>
                  <a:cubicBezTo>
                    <a:pt x="20" y="6"/>
                    <a:pt x="20" y="6"/>
                    <a:pt x="20" y="6"/>
                  </a:cubicBezTo>
                  <a:cubicBezTo>
                    <a:pt x="19" y="5"/>
                    <a:pt x="17" y="5"/>
                    <a:pt x="15" y="5"/>
                  </a:cubicBezTo>
                  <a:cubicBezTo>
                    <a:pt x="9" y="5"/>
                    <a:pt x="5" y="8"/>
                    <a:pt x="5" y="15"/>
                  </a:cubicBezTo>
                  <a:cubicBezTo>
                    <a:pt x="5" y="21"/>
                    <a:pt x="9" y="25"/>
                    <a:pt x="15" y="25"/>
                  </a:cubicBezTo>
                  <a:cubicBezTo>
                    <a:pt x="17" y="25"/>
                    <a:pt x="19" y="25"/>
                    <a:pt x="20" y="24"/>
                  </a:cubicBezTo>
                  <a:lnTo>
                    <a:pt x="21" y="28"/>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64" name="Freeform 63"/>
            <p:cNvSpPr>
              <a:spLocks noEditPoints="1"/>
            </p:cNvSpPr>
            <p:nvPr userDrawn="1"/>
          </p:nvSpPr>
          <p:spPr bwMode="auto">
            <a:xfrm>
              <a:off x="2686" y="2087"/>
              <a:ext cx="48" cy="50"/>
            </a:xfrm>
            <a:custGeom>
              <a:avLst/>
              <a:gdLst/>
              <a:ahLst/>
              <a:cxnLst>
                <a:cxn ang="0">
                  <a:pos x="10" y="18"/>
                </a:cxn>
                <a:cxn ang="0">
                  <a:pos x="5" y="11"/>
                </a:cxn>
                <a:cxn ang="0">
                  <a:pos x="10" y="4"/>
                </a:cxn>
                <a:cxn ang="0">
                  <a:pos x="15" y="11"/>
                </a:cxn>
                <a:cxn ang="0">
                  <a:pos x="10" y="18"/>
                </a:cxn>
                <a:cxn ang="0">
                  <a:pos x="10" y="21"/>
                </a:cxn>
                <a:cxn ang="0">
                  <a:pos x="20" y="11"/>
                </a:cxn>
                <a:cxn ang="0">
                  <a:pos x="10" y="0"/>
                </a:cxn>
                <a:cxn ang="0">
                  <a:pos x="0" y="11"/>
                </a:cxn>
                <a:cxn ang="0">
                  <a:pos x="10" y="21"/>
                </a:cxn>
              </a:cxnLst>
              <a:rect l="0" t="0" r="r" b="b"/>
              <a:pathLst>
                <a:path w="20" h="21">
                  <a:moveTo>
                    <a:pt x="10" y="18"/>
                  </a:moveTo>
                  <a:cubicBezTo>
                    <a:pt x="7" y="18"/>
                    <a:pt x="5" y="15"/>
                    <a:pt x="5" y="11"/>
                  </a:cubicBezTo>
                  <a:cubicBezTo>
                    <a:pt x="5" y="7"/>
                    <a:pt x="6" y="4"/>
                    <a:pt x="10" y="4"/>
                  </a:cubicBezTo>
                  <a:cubicBezTo>
                    <a:pt x="13" y="4"/>
                    <a:pt x="15" y="8"/>
                    <a:pt x="15" y="11"/>
                  </a:cubicBezTo>
                  <a:cubicBezTo>
                    <a:pt x="15" y="15"/>
                    <a:pt x="13" y="18"/>
                    <a:pt x="10" y="18"/>
                  </a:cubicBezTo>
                  <a:close/>
                  <a:moveTo>
                    <a:pt x="10" y="21"/>
                  </a:moveTo>
                  <a:cubicBezTo>
                    <a:pt x="15" y="21"/>
                    <a:pt x="20" y="18"/>
                    <a:pt x="20" y="11"/>
                  </a:cubicBezTo>
                  <a:cubicBezTo>
                    <a:pt x="20" y="4"/>
                    <a:pt x="16" y="0"/>
                    <a:pt x="10" y="0"/>
                  </a:cubicBezTo>
                  <a:cubicBezTo>
                    <a:pt x="4" y="0"/>
                    <a:pt x="0" y="4"/>
                    <a:pt x="0" y="11"/>
                  </a:cubicBezTo>
                  <a:cubicBezTo>
                    <a:pt x="0" y="17"/>
                    <a:pt x="4" y="21"/>
                    <a:pt x="10" y="21"/>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65" name="Freeform 64"/>
            <p:cNvSpPr>
              <a:spLocks/>
            </p:cNvSpPr>
            <p:nvPr userDrawn="1"/>
          </p:nvSpPr>
          <p:spPr bwMode="auto">
            <a:xfrm>
              <a:off x="2743" y="2087"/>
              <a:ext cx="29" cy="50"/>
            </a:xfrm>
            <a:custGeom>
              <a:avLst/>
              <a:gdLst/>
              <a:ahLst/>
              <a:cxnLst>
                <a:cxn ang="0">
                  <a:pos x="0" y="7"/>
                </a:cxn>
                <a:cxn ang="0">
                  <a:pos x="0" y="1"/>
                </a:cxn>
                <a:cxn ang="0">
                  <a:pos x="5" y="1"/>
                </a:cxn>
                <a:cxn ang="0">
                  <a:pos x="5" y="5"/>
                </a:cxn>
                <a:cxn ang="0">
                  <a:pos x="5" y="5"/>
                </a:cxn>
                <a:cxn ang="0">
                  <a:pos x="10" y="0"/>
                </a:cxn>
                <a:cxn ang="0">
                  <a:pos x="12" y="0"/>
                </a:cxn>
                <a:cxn ang="0">
                  <a:pos x="12" y="5"/>
                </a:cxn>
                <a:cxn ang="0">
                  <a:pos x="10" y="5"/>
                </a:cxn>
                <a:cxn ang="0">
                  <a:pos x="6" y="9"/>
                </a:cxn>
                <a:cxn ang="0">
                  <a:pos x="5" y="10"/>
                </a:cxn>
                <a:cxn ang="0">
                  <a:pos x="5" y="21"/>
                </a:cxn>
                <a:cxn ang="0">
                  <a:pos x="0" y="21"/>
                </a:cxn>
                <a:cxn ang="0">
                  <a:pos x="0" y="7"/>
                </a:cxn>
              </a:cxnLst>
              <a:rect l="0" t="0" r="r" b="b"/>
              <a:pathLst>
                <a:path w="12" h="21">
                  <a:moveTo>
                    <a:pt x="0" y="7"/>
                  </a:moveTo>
                  <a:cubicBezTo>
                    <a:pt x="0" y="4"/>
                    <a:pt x="0" y="3"/>
                    <a:pt x="0" y="1"/>
                  </a:cubicBezTo>
                  <a:cubicBezTo>
                    <a:pt x="5" y="1"/>
                    <a:pt x="5" y="1"/>
                    <a:pt x="5" y="1"/>
                  </a:cubicBezTo>
                  <a:cubicBezTo>
                    <a:pt x="5" y="5"/>
                    <a:pt x="5" y="5"/>
                    <a:pt x="5" y="5"/>
                  </a:cubicBezTo>
                  <a:cubicBezTo>
                    <a:pt x="5" y="5"/>
                    <a:pt x="5" y="5"/>
                    <a:pt x="5" y="5"/>
                  </a:cubicBezTo>
                  <a:cubicBezTo>
                    <a:pt x="6" y="2"/>
                    <a:pt x="8" y="0"/>
                    <a:pt x="10" y="0"/>
                  </a:cubicBezTo>
                  <a:cubicBezTo>
                    <a:pt x="11" y="0"/>
                    <a:pt x="11" y="0"/>
                    <a:pt x="12" y="0"/>
                  </a:cubicBezTo>
                  <a:cubicBezTo>
                    <a:pt x="12" y="5"/>
                    <a:pt x="12" y="5"/>
                    <a:pt x="12" y="5"/>
                  </a:cubicBezTo>
                  <a:cubicBezTo>
                    <a:pt x="11" y="5"/>
                    <a:pt x="11" y="5"/>
                    <a:pt x="10" y="5"/>
                  </a:cubicBezTo>
                  <a:cubicBezTo>
                    <a:pt x="8" y="5"/>
                    <a:pt x="6" y="7"/>
                    <a:pt x="6" y="9"/>
                  </a:cubicBezTo>
                  <a:cubicBezTo>
                    <a:pt x="5" y="9"/>
                    <a:pt x="5" y="10"/>
                    <a:pt x="5" y="10"/>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66" name="Freeform 65"/>
            <p:cNvSpPr>
              <a:spLocks noEditPoints="1"/>
            </p:cNvSpPr>
            <p:nvPr userDrawn="1"/>
          </p:nvSpPr>
          <p:spPr bwMode="auto">
            <a:xfrm>
              <a:off x="2797" y="2087"/>
              <a:ext cx="41" cy="50"/>
            </a:xfrm>
            <a:custGeom>
              <a:avLst/>
              <a:gdLst/>
              <a:ahLst/>
              <a:cxnLst>
                <a:cxn ang="0">
                  <a:pos x="12" y="14"/>
                </a:cxn>
                <a:cxn ang="0">
                  <a:pos x="12" y="15"/>
                </a:cxn>
                <a:cxn ang="0">
                  <a:pos x="8" y="18"/>
                </a:cxn>
                <a:cxn ang="0">
                  <a:pos x="5" y="15"/>
                </a:cxn>
                <a:cxn ang="0">
                  <a:pos x="12" y="11"/>
                </a:cxn>
                <a:cxn ang="0">
                  <a:pos x="12" y="14"/>
                </a:cxn>
                <a:cxn ang="0">
                  <a:pos x="17" y="9"/>
                </a:cxn>
                <a:cxn ang="0">
                  <a:pos x="9" y="0"/>
                </a:cxn>
                <a:cxn ang="0">
                  <a:pos x="2" y="2"/>
                </a:cxn>
                <a:cxn ang="0">
                  <a:pos x="3" y="5"/>
                </a:cxn>
                <a:cxn ang="0">
                  <a:pos x="8" y="4"/>
                </a:cxn>
                <a:cxn ang="0">
                  <a:pos x="12" y="7"/>
                </a:cxn>
                <a:cxn ang="0">
                  <a:pos x="12" y="8"/>
                </a:cxn>
                <a:cxn ang="0">
                  <a:pos x="0" y="15"/>
                </a:cxn>
                <a:cxn ang="0">
                  <a:pos x="7" y="21"/>
                </a:cxn>
                <a:cxn ang="0">
                  <a:pos x="13" y="19"/>
                </a:cxn>
                <a:cxn ang="0">
                  <a:pos x="13" y="19"/>
                </a:cxn>
                <a:cxn ang="0">
                  <a:pos x="13" y="21"/>
                </a:cxn>
                <a:cxn ang="0">
                  <a:pos x="18" y="21"/>
                </a:cxn>
                <a:cxn ang="0">
                  <a:pos x="17" y="16"/>
                </a:cxn>
                <a:cxn ang="0">
                  <a:pos x="17" y="9"/>
                </a:cxn>
              </a:cxnLst>
              <a:rect l="0" t="0" r="r" b="b"/>
              <a:pathLst>
                <a:path w="18" h="21">
                  <a:moveTo>
                    <a:pt x="12" y="14"/>
                  </a:moveTo>
                  <a:cubicBezTo>
                    <a:pt x="12" y="14"/>
                    <a:pt x="12" y="15"/>
                    <a:pt x="12" y="15"/>
                  </a:cubicBezTo>
                  <a:cubicBezTo>
                    <a:pt x="12" y="16"/>
                    <a:pt x="10" y="18"/>
                    <a:pt x="8" y="18"/>
                  </a:cubicBezTo>
                  <a:cubicBezTo>
                    <a:pt x="7" y="18"/>
                    <a:pt x="5" y="17"/>
                    <a:pt x="5" y="15"/>
                  </a:cubicBezTo>
                  <a:cubicBezTo>
                    <a:pt x="5" y="12"/>
                    <a:pt x="9" y="11"/>
                    <a:pt x="12" y="11"/>
                  </a:cubicBezTo>
                  <a:lnTo>
                    <a:pt x="12" y="14"/>
                  </a:lnTo>
                  <a:close/>
                  <a:moveTo>
                    <a:pt x="17" y="9"/>
                  </a:moveTo>
                  <a:cubicBezTo>
                    <a:pt x="17" y="4"/>
                    <a:pt x="16" y="0"/>
                    <a:pt x="9" y="0"/>
                  </a:cubicBezTo>
                  <a:cubicBezTo>
                    <a:pt x="6" y="0"/>
                    <a:pt x="3" y="1"/>
                    <a:pt x="2" y="2"/>
                  </a:cubicBezTo>
                  <a:cubicBezTo>
                    <a:pt x="3" y="5"/>
                    <a:pt x="3" y="5"/>
                    <a:pt x="3" y="5"/>
                  </a:cubicBezTo>
                  <a:cubicBezTo>
                    <a:pt x="4" y="4"/>
                    <a:pt x="6" y="4"/>
                    <a:pt x="8" y="4"/>
                  </a:cubicBezTo>
                  <a:cubicBezTo>
                    <a:pt x="12" y="4"/>
                    <a:pt x="12" y="6"/>
                    <a:pt x="12" y="7"/>
                  </a:cubicBezTo>
                  <a:cubicBezTo>
                    <a:pt x="12" y="8"/>
                    <a:pt x="12" y="8"/>
                    <a:pt x="12" y="8"/>
                  </a:cubicBezTo>
                  <a:cubicBezTo>
                    <a:pt x="5" y="8"/>
                    <a:pt x="0" y="10"/>
                    <a:pt x="0" y="15"/>
                  </a:cubicBezTo>
                  <a:cubicBezTo>
                    <a:pt x="0" y="18"/>
                    <a:pt x="3" y="21"/>
                    <a:pt x="7" y="21"/>
                  </a:cubicBezTo>
                  <a:cubicBezTo>
                    <a:pt x="9" y="21"/>
                    <a:pt x="11" y="20"/>
                    <a:pt x="13" y="19"/>
                  </a:cubicBezTo>
                  <a:cubicBezTo>
                    <a:pt x="13" y="19"/>
                    <a:pt x="13" y="19"/>
                    <a:pt x="13" y="19"/>
                  </a:cubicBezTo>
                  <a:cubicBezTo>
                    <a:pt x="13" y="21"/>
                    <a:pt x="13" y="21"/>
                    <a:pt x="13" y="21"/>
                  </a:cubicBezTo>
                  <a:cubicBezTo>
                    <a:pt x="18" y="21"/>
                    <a:pt x="18" y="21"/>
                    <a:pt x="18" y="21"/>
                  </a:cubicBezTo>
                  <a:cubicBezTo>
                    <a:pt x="17" y="20"/>
                    <a:pt x="17" y="18"/>
                    <a:pt x="17" y="16"/>
                  </a:cubicBezTo>
                  <a:lnTo>
                    <a:pt x="17" y="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67" name="Freeform 66"/>
            <p:cNvSpPr>
              <a:spLocks/>
            </p:cNvSpPr>
            <p:nvPr userDrawn="1"/>
          </p:nvSpPr>
          <p:spPr bwMode="auto">
            <a:xfrm>
              <a:off x="2850" y="2087"/>
              <a:ext cx="42" cy="50"/>
            </a:xfrm>
            <a:custGeom>
              <a:avLst/>
              <a:gdLst/>
              <a:ahLst/>
              <a:cxnLst>
                <a:cxn ang="0">
                  <a:pos x="0" y="7"/>
                </a:cxn>
                <a:cxn ang="0">
                  <a:pos x="0" y="1"/>
                </a:cxn>
                <a:cxn ang="0">
                  <a:pos x="4" y="1"/>
                </a:cxn>
                <a:cxn ang="0">
                  <a:pos x="4" y="4"/>
                </a:cxn>
                <a:cxn ang="0">
                  <a:pos x="4" y="4"/>
                </a:cxn>
                <a:cxn ang="0">
                  <a:pos x="11" y="0"/>
                </a:cxn>
                <a:cxn ang="0">
                  <a:pos x="18" y="9"/>
                </a:cxn>
                <a:cxn ang="0">
                  <a:pos x="18" y="21"/>
                </a:cxn>
                <a:cxn ang="0">
                  <a:pos x="13" y="21"/>
                </a:cxn>
                <a:cxn ang="0">
                  <a:pos x="13" y="10"/>
                </a:cxn>
                <a:cxn ang="0">
                  <a:pos x="9" y="4"/>
                </a:cxn>
                <a:cxn ang="0">
                  <a:pos x="5" y="7"/>
                </a:cxn>
                <a:cxn ang="0">
                  <a:pos x="5" y="9"/>
                </a:cxn>
                <a:cxn ang="0">
                  <a:pos x="5" y="21"/>
                </a:cxn>
                <a:cxn ang="0">
                  <a:pos x="0" y="21"/>
                </a:cxn>
                <a:cxn ang="0">
                  <a:pos x="0" y="7"/>
                </a:cxn>
              </a:cxnLst>
              <a:rect l="0" t="0" r="r" b="b"/>
              <a:pathLst>
                <a:path w="18" h="21">
                  <a:moveTo>
                    <a:pt x="0" y="7"/>
                  </a:moveTo>
                  <a:cubicBezTo>
                    <a:pt x="0" y="4"/>
                    <a:pt x="0" y="2"/>
                    <a:pt x="0" y="1"/>
                  </a:cubicBezTo>
                  <a:cubicBezTo>
                    <a:pt x="4" y="1"/>
                    <a:pt x="4" y="1"/>
                    <a:pt x="4" y="1"/>
                  </a:cubicBezTo>
                  <a:cubicBezTo>
                    <a:pt x="4" y="4"/>
                    <a:pt x="4" y="4"/>
                    <a:pt x="4" y="4"/>
                  </a:cubicBezTo>
                  <a:cubicBezTo>
                    <a:pt x="4" y="4"/>
                    <a:pt x="4" y="4"/>
                    <a:pt x="4" y="4"/>
                  </a:cubicBezTo>
                  <a:cubicBezTo>
                    <a:pt x="5" y="2"/>
                    <a:pt x="8" y="0"/>
                    <a:pt x="11" y="0"/>
                  </a:cubicBezTo>
                  <a:cubicBezTo>
                    <a:pt x="14" y="0"/>
                    <a:pt x="18" y="3"/>
                    <a:pt x="18" y="9"/>
                  </a:cubicBezTo>
                  <a:cubicBezTo>
                    <a:pt x="18" y="21"/>
                    <a:pt x="18" y="21"/>
                    <a:pt x="18" y="21"/>
                  </a:cubicBezTo>
                  <a:cubicBezTo>
                    <a:pt x="13" y="21"/>
                    <a:pt x="13" y="21"/>
                    <a:pt x="13" y="21"/>
                  </a:cubicBezTo>
                  <a:cubicBezTo>
                    <a:pt x="13" y="10"/>
                    <a:pt x="13" y="10"/>
                    <a:pt x="13" y="10"/>
                  </a:cubicBezTo>
                  <a:cubicBezTo>
                    <a:pt x="13" y="7"/>
                    <a:pt x="12" y="4"/>
                    <a:pt x="9" y="4"/>
                  </a:cubicBezTo>
                  <a:cubicBezTo>
                    <a:pt x="7" y="4"/>
                    <a:pt x="6" y="6"/>
                    <a:pt x="5" y="7"/>
                  </a:cubicBezTo>
                  <a:cubicBezTo>
                    <a:pt x="5" y="8"/>
                    <a:pt x="5" y="8"/>
                    <a:pt x="5" y="9"/>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68" name="Freeform 67"/>
            <p:cNvSpPr>
              <a:spLocks/>
            </p:cNvSpPr>
            <p:nvPr userDrawn="1"/>
          </p:nvSpPr>
          <p:spPr bwMode="auto">
            <a:xfrm>
              <a:off x="2898" y="2089"/>
              <a:ext cx="50" cy="68"/>
            </a:xfrm>
            <a:custGeom>
              <a:avLst/>
              <a:gdLst/>
              <a:ahLst/>
              <a:cxnLst>
                <a:cxn ang="0">
                  <a:pos x="6" y="0"/>
                </a:cxn>
                <a:cxn ang="0">
                  <a:pos x="10" y="11"/>
                </a:cxn>
                <a:cxn ang="0">
                  <a:pos x="11" y="14"/>
                </a:cxn>
                <a:cxn ang="0">
                  <a:pos x="11" y="14"/>
                </a:cxn>
                <a:cxn ang="0">
                  <a:pos x="12" y="11"/>
                </a:cxn>
                <a:cxn ang="0">
                  <a:pos x="15" y="0"/>
                </a:cxn>
                <a:cxn ang="0">
                  <a:pos x="21" y="0"/>
                </a:cxn>
                <a:cxn ang="0">
                  <a:pos x="16" y="14"/>
                </a:cxn>
                <a:cxn ang="0">
                  <a:pos x="9" y="27"/>
                </a:cxn>
                <a:cxn ang="0">
                  <a:pos x="3" y="29"/>
                </a:cxn>
                <a:cxn ang="0">
                  <a:pos x="2" y="25"/>
                </a:cxn>
                <a:cxn ang="0">
                  <a:pos x="5" y="23"/>
                </a:cxn>
                <a:cxn ang="0">
                  <a:pos x="8" y="20"/>
                </a:cxn>
                <a:cxn ang="0">
                  <a:pos x="8" y="19"/>
                </a:cxn>
                <a:cxn ang="0">
                  <a:pos x="8" y="18"/>
                </a:cxn>
                <a:cxn ang="0">
                  <a:pos x="0" y="0"/>
                </a:cxn>
                <a:cxn ang="0">
                  <a:pos x="6" y="0"/>
                </a:cxn>
              </a:cxnLst>
              <a:rect l="0" t="0" r="r" b="b"/>
              <a:pathLst>
                <a:path w="21" h="29">
                  <a:moveTo>
                    <a:pt x="6" y="0"/>
                  </a:moveTo>
                  <a:cubicBezTo>
                    <a:pt x="10" y="11"/>
                    <a:pt x="10" y="11"/>
                    <a:pt x="10" y="11"/>
                  </a:cubicBezTo>
                  <a:cubicBezTo>
                    <a:pt x="10" y="12"/>
                    <a:pt x="11" y="13"/>
                    <a:pt x="11" y="14"/>
                  </a:cubicBezTo>
                  <a:cubicBezTo>
                    <a:pt x="11" y="14"/>
                    <a:pt x="11" y="14"/>
                    <a:pt x="11" y="14"/>
                  </a:cubicBezTo>
                  <a:cubicBezTo>
                    <a:pt x="11" y="13"/>
                    <a:pt x="12" y="12"/>
                    <a:pt x="12" y="11"/>
                  </a:cubicBezTo>
                  <a:cubicBezTo>
                    <a:pt x="15" y="0"/>
                    <a:pt x="15" y="0"/>
                    <a:pt x="15" y="0"/>
                  </a:cubicBezTo>
                  <a:cubicBezTo>
                    <a:pt x="21" y="0"/>
                    <a:pt x="21" y="0"/>
                    <a:pt x="21" y="0"/>
                  </a:cubicBezTo>
                  <a:cubicBezTo>
                    <a:pt x="16" y="14"/>
                    <a:pt x="16" y="14"/>
                    <a:pt x="16" y="14"/>
                  </a:cubicBezTo>
                  <a:cubicBezTo>
                    <a:pt x="13" y="21"/>
                    <a:pt x="11" y="24"/>
                    <a:pt x="9" y="27"/>
                  </a:cubicBezTo>
                  <a:cubicBezTo>
                    <a:pt x="7" y="28"/>
                    <a:pt x="5" y="29"/>
                    <a:pt x="3" y="29"/>
                  </a:cubicBezTo>
                  <a:cubicBezTo>
                    <a:pt x="2" y="25"/>
                    <a:pt x="2" y="25"/>
                    <a:pt x="2" y="25"/>
                  </a:cubicBezTo>
                  <a:cubicBezTo>
                    <a:pt x="3" y="25"/>
                    <a:pt x="4" y="24"/>
                    <a:pt x="5" y="23"/>
                  </a:cubicBezTo>
                  <a:cubicBezTo>
                    <a:pt x="6" y="23"/>
                    <a:pt x="7" y="22"/>
                    <a:pt x="8" y="20"/>
                  </a:cubicBezTo>
                  <a:cubicBezTo>
                    <a:pt x="8" y="20"/>
                    <a:pt x="8" y="20"/>
                    <a:pt x="8" y="19"/>
                  </a:cubicBezTo>
                  <a:cubicBezTo>
                    <a:pt x="8" y="19"/>
                    <a:pt x="8" y="19"/>
                    <a:pt x="8" y="18"/>
                  </a:cubicBezTo>
                  <a:cubicBezTo>
                    <a:pt x="0" y="0"/>
                    <a:pt x="0" y="0"/>
                    <a:pt x="0" y="0"/>
                  </a:cubicBezTo>
                  <a:lnTo>
                    <a:pt x="6"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69" name="Freeform 68"/>
            <p:cNvSpPr>
              <a:spLocks noEditPoints="1"/>
            </p:cNvSpPr>
            <p:nvPr userDrawn="1"/>
          </p:nvSpPr>
          <p:spPr bwMode="auto">
            <a:xfrm>
              <a:off x="2970" y="2087"/>
              <a:ext cx="50" cy="50"/>
            </a:xfrm>
            <a:custGeom>
              <a:avLst/>
              <a:gdLst/>
              <a:ahLst/>
              <a:cxnLst>
                <a:cxn ang="0">
                  <a:pos x="10" y="18"/>
                </a:cxn>
                <a:cxn ang="0">
                  <a:pos x="5" y="11"/>
                </a:cxn>
                <a:cxn ang="0">
                  <a:pos x="10" y="4"/>
                </a:cxn>
                <a:cxn ang="0">
                  <a:pos x="15" y="11"/>
                </a:cxn>
                <a:cxn ang="0">
                  <a:pos x="10" y="18"/>
                </a:cxn>
                <a:cxn ang="0">
                  <a:pos x="10" y="21"/>
                </a:cxn>
                <a:cxn ang="0">
                  <a:pos x="21" y="11"/>
                </a:cxn>
                <a:cxn ang="0">
                  <a:pos x="10" y="0"/>
                </a:cxn>
                <a:cxn ang="0">
                  <a:pos x="0" y="11"/>
                </a:cxn>
                <a:cxn ang="0">
                  <a:pos x="10" y="21"/>
                </a:cxn>
              </a:cxnLst>
              <a:rect l="0" t="0" r="r" b="b"/>
              <a:pathLst>
                <a:path w="21" h="21">
                  <a:moveTo>
                    <a:pt x="10" y="18"/>
                  </a:moveTo>
                  <a:cubicBezTo>
                    <a:pt x="7" y="18"/>
                    <a:pt x="5" y="15"/>
                    <a:pt x="5" y="11"/>
                  </a:cubicBezTo>
                  <a:cubicBezTo>
                    <a:pt x="5" y="7"/>
                    <a:pt x="7" y="4"/>
                    <a:pt x="10" y="4"/>
                  </a:cubicBezTo>
                  <a:cubicBezTo>
                    <a:pt x="14" y="4"/>
                    <a:pt x="15" y="8"/>
                    <a:pt x="15" y="11"/>
                  </a:cubicBezTo>
                  <a:cubicBezTo>
                    <a:pt x="15" y="15"/>
                    <a:pt x="13" y="18"/>
                    <a:pt x="10" y="18"/>
                  </a:cubicBezTo>
                  <a:close/>
                  <a:moveTo>
                    <a:pt x="10" y="21"/>
                  </a:moveTo>
                  <a:cubicBezTo>
                    <a:pt x="15" y="21"/>
                    <a:pt x="21" y="18"/>
                    <a:pt x="21" y="11"/>
                  </a:cubicBezTo>
                  <a:cubicBezTo>
                    <a:pt x="21" y="4"/>
                    <a:pt x="16" y="0"/>
                    <a:pt x="10" y="0"/>
                  </a:cubicBezTo>
                  <a:cubicBezTo>
                    <a:pt x="4" y="0"/>
                    <a:pt x="0" y="4"/>
                    <a:pt x="0" y="11"/>
                  </a:cubicBezTo>
                  <a:cubicBezTo>
                    <a:pt x="0" y="17"/>
                    <a:pt x="4" y="21"/>
                    <a:pt x="10" y="21"/>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70" name="Freeform 69"/>
            <p:cNvSpPr>
              <a:spLocks/>
            </p:cNvSpPr>
            <p:nvPr userDrawn="1"/>
          </p:nvSpPr>
          <p:spPr bwMode="auto">
            <a:xfrm>
              <a:off x="3025" y="2078"/>
              <a:ext cx="28" cy="59"/>
            </a:xfrm>
            <a:custGeom>
              <a:avLst/>
              <a:gdLst/>
              <a:ahLst/>
              <a:cxnLst>
                <a:cxn ang="0">
                  <a:pos x="8" y="0"/>
                </a:cxn>
                <a:cxn ang="0">
                  <a:pos x="8" y="5"/>
                </a:cxn>
                <a:cxn ang="0">
                  <a:pos x="12" y="5"/>
                </a:cxn>
                <a:cxn ang="0">
                  <a:pos x="12" y="9"/>
                </a:cxn>
                <a:cxn ang="0">
                  <a:pos x="8" y="9"/>
                </a:cxn>
                <a:cxn ang="0">
                  <a:pos x="8" y="17"/>
                </a:cxn>
                <a:cxn ang="0">
                  <a:pos x="10" y="21"/>
                </a:cxn>
                <a:cxn ang="0">
                  <a:pos x="12" y="21"/>
                </a:cxn>
                <a:cxn ang="0">
                  <a:pos x="12" y="25"/>
                </a:cxn>
                <a:cxn ang="0">
                  <a:pos x="9" y="25"/>
                </a:cxn>
                <a:cxn ang="0">
                  <a:pos x="4" y="24"/>
                </a:cxn>
                <a:cxn ang="0">
                  <a:pos x="3" y="18"/>
                </a:cxn>
                <a:cxn ang="0">
                  <a:pos x="3" y="9"/>
                </a:cxn>
                <a:cxn ang="0">
                  <a:pos x="0" y="9"/>
                </a:cxn>
                <a:cxn ang="0">
                  <a:pos x="0" y="5"/>
                </a:cxn>
                <a:cxn ang="0">
                  <a:pos x="3" y="5"/>
                </a:cxn>
                <a:cxn ang="0">
                  <a:pos x="3" y="1"/>
                </a:cxn>
                <a:cxn ang="0">
                  <a:pos x="8" y="0"/>
                </a:cxn>
              </a:cxnLst>
              <a:rect l="0" t="0" r="r" b="b"/>
              <a:pathLst>
                <a:path w="12" h="25">
                  <a:moveTo>
                    <a:pt x="8" y="0"/>
                  </a:moveTo>
                  <a:cubicBezTo>
                    <a:pt x="8" y="5"/>
                    <a:pt x="8" y="5"/>
                    <a:pt x="8" y="5"/>
                  </a:cubicBezTo>
                  <a:cubicBezTo>
                    <a:pt x="12" y="5"/>
                    <a:pt x="12" y="5"/>
                    <a:pt x="12" y="5"/>
                  </a:cubicBezTo>
                  <a:cubicBezTo>
                    <a:pt x="12" y="9"/>
                    <a:pt x="12" y="9"/>
                    <a:pt x="12" y="9"/>
                  </a:cubicBezTo>
                  <a:cubicBezTo>
                    <a:pt x="8" y="9"/>
                    <a:pt x="8" y="9"/>
                    <a:pt x="8" y="9"/>
                  </a:cubicBezTo>
                  <a:cubicBezTo>
                    <a:pt x="8" y="17"/>
                    <a:pt x="8" y="17"/>
                    <a:pt x="8" y="17"/>
                  </a:cubicBezTo>
                  <a:cubicBezTo>
                    <a:pt x="8" y="20"/>
                    <a:pt x="8" y="21"/>
                    <a:pt x="10" y="21"/>
                  </a:cubicBezTo>
                  <a:cubicBezTo>
                    <a:pt x="11" y="21"/>
                    <a:pt x="12" y="21"/>
                    <a:pt x="12" y="21"/>
                  </a:cubicBezTo>
                  <a:cubicBezTo>
                    <a:pt x="12" y="25"/>
                    <a:pt x="12" y="25"/>
                    <a:pt x="12" y="25"/>
                  </a:cubicBezTo>
                  <a:cubicBezTo>
                    <a:pt x="12" y="25"/>
                    <a:pt x="10" y="25"/>
                    <a:pt x="9" y="25"/>
                  </a:cubicBezTo>
                  <a:cubicBezTo>
                    <a:pt x="7" y="25"/>
                    <a:pt x="5" y="25"/>
                    <a:pt x="4" y="24"/>
                  </a:cubicBezTo>
                  <a:cubicBezTo>
                    <a:pt x="3" y="23"/>
                    <a:pt x="3" y="21"/>
                    <a:pt x="3" y="18"/>
                  </a:cubicBezTo>
                  <a:cubicBezTo>
                    <a:pt x="3" y="9"/>
                    <a:pt x="3" y="9"/>
                    <a:pt x="3" y="9"/>
                  </a:cubicBezTo>
                  <a:cubicBezTo>
                    <a:pt x="0" y="9"/>
                    <a:pt x="0" y="9"/>
                    <a:pt x="0" y="9"/>
                  </a:cubicBezTo>
                  <a:cubicBezTo>
                    <a:pt x="0" y="5"/>
                    <a:pt x="0" y="5"/>
                    <a:pt x="0" y="5"/>
                  </a:cubicBezTo>
                  <a:cubicBezTo>
                    <a:pt x="3" y="5"/>
                    <a:pt x="3" y="5"/>
                    <a:pt x="3" y="5"/>
                  </a:cubicBezTo>
                  <a:cubicBezTo>
                    <a:pt x="3" y="1"/>
                    <a:pt x="3" y="1"/>
                    <a:pt x="3" y="1"/>
                  </a:cubicBezTo>
                  <a:lnTo>
                    <a:pt x="8"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71" name="Freeform 70"/>
            <p:cNvSpPr>
              <a:spLocks/>
            </p:cNvSpPr>
            <p:nvPr userDrawn="1"/>
          </p:nvSpPr>
          <p:spPr bwMode="auto">
            <a:xfrm>
              <a:off x="3064" y="2065"/>
              <a:ext cx="44" cy="72"/>
            </a:xfrm>
            <a:custGeom>
              <a:avLst/>
              <a:gdLst/>
              <a:ahLst/>
              <a:cxnLst>
                <a:cxn ang="0">
                  <a:pos x="0" y="0"/>
                </a:cxn>
                <a:cxn ang="0">
                  <a:pos x="5" y="0"/>
                </a:cxn>
                <a:cxn ang="0">
                  <a:pos x="5" y="12"/>
                </a:cxn>
                <a:cxn ang="0">
                  <a:pos x="6" y="12"/>
                </a:cxn>
                <a:cxn ang="0">
                  <a:pos x="8" y="10"/>
                </a:cxn>
                <a:cxn ang="0">
                  <a:pos x="12" y="9"/>
                </a:cxn>
                <a:cxn ang="0">
                  <a:pos x="19" y="18"/>
                </a:cxn>
                <a:cxn ang="0">
                  <a:pos x="19" y="30"/>
                </a:cxn>
                <a:cxn ang="0">
                  <a:pos x="14" y="30"/>
                </a:cxn>
                <a:cxn ang="0">
                  <a:pos x="14" y="19"/>
                </a:cxn>
                <a:cxn ang="0">
                  <a:pos x="10" y="13"/>
                </a:cxn>
                <a:cxn ang="0">
                  <a:pos x="6" y="16"/>
                </a:cxn>
                <a:cxn ang="0">
                  <a:pos x="5" y="18"/>
                </a:cxn>
                <a:cxn ang="0">
                  <a:pos x="5" y="30"/>
                </a:cxn>
                <a:cxn ang="0">
                  <a:pos x="0" y="30"/>
                </a:cxn>
                <a:cxn ang="0">
                  <a:pos x="0" y="0"/>
                </a:cxn>
              </a:cxnLst>
              <a:rect l="0" t="0" r="r" b="b"/>
              <a:pathLst>
                <a:path w="19" h="30">
                  <a:moveTo>
                    <a:pt x="0" y="0"/>
                  </a:moveTo>
                  <a:cubicBezTo>
                    <a:pt x="5" y="0"/>
                    <a:pt x="5" y="0"/>
                    <a:pt x="5" y="0"/>
                  </a:cubicBezTo>
                  <a:cubicBezTo>
                    <a:pt x="5" y="12"/>
                    <a:pt x="5" y="12"/>
                    <a:pt x="5" y="12"/>
                  </a:cubicBezTo>
                  <a:cubicBezTo>
                    <a:pt x="6" y="12"/>
                    <a:pt x="6" y="12"/>
                    <a:pt x="6" y="12"/>
                  </a:cubicBezTo>
                  <a:cubicBezTo>
                    <a:pt x="6" y="12"/>
                    <a:pt x="7" y="11"/>
                    <a:pt x="8" y="10"/>
                  </a:cubicBezTo>
                  <a:cubicBezTo>
                    <a:pt x="9" y="10"/>
                    <a:pt x="10" y="9"/>
                    <a:pt x="12" y="9"/>
                  </a:cubicBezTo>
                  <a:cubicBezTo>
                    <a:pt x="15" y="9"/>
                    <a:pt x="19" y="12"/>
                    <a:pt x="19" y="18"/>
                  </a:cubicBezTo>
                  <a:cubicBezTo>
                    <a:pt x="19" y="30"/>
                    <a:pt x="19" y="30"/>
                    <a:pt x="19" y="30"/>
                  </a:cubicBezTo>
                  <a:cubicBezTo>
                    <a:pt x="14" y="30"/>
                    <a:pt x="14" y="30"/>
                    <a:pt x="14" y="30"/>
                  </a:cubicBezTo>
                  <a:cubicBezTo>
                    <a:pt x="14" y="19"/>
                    <a:pt x="14" y="19"/>
                    <a:pt x="14" y="19"/>
                  </a:cubicBezTo>
                  <a:cubicBezTo>
                    <a:pt x="14" y="16"/>
                    <a:pt x="12" y="13"/>
                    <a:pt x="10" y="13"/>
                  </a:cubicBezTo>
                  <a:cubicBezTo>
                    <a:pt x="8" y="13"/>
                    <a:pt x="6" y="15"/>
                    <a:pt x="6" y="16"/>
                  </a:cubicBezTo>
                  <a:cubicBezTo>
                    <a:pt x="6" y="17"/>
                    <a:pt x="5" y="17"/>
                    <a:pt x="5" y="18"/>
                  </a:cubicBezTo>
                  <a:cubicBezTo>
                    <a:pt x="5" y="30"/>
                    <a:pt x="5" y="30"/>
                    <a:pt x="5" y="30"/>
                  </a:cubicBezTo>
                  <a:cubicBezTo>
                    <a:pt x="0" y="30"/>
                    <a:pt x="0" y="30"/>
                    <a:pt x="0" y="30"/>
                  </a:cubicBezTo>
                  <a:lnTo>
                    <a:pt x="0"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72" name="Freeform 71"/>
            <p:cNvSpPr>
              <a:spLocks noEditPoints="1"/>
            </p:cNvSpPr>
            <p:nvPr userDrawn="1"/>
          </p:nvSpPr>
          <p:spPr bwMode="auto">
            <a:xfrm>
              <a:off x="3117" y="2087"/>
              <a:ext cx="42" cy="50"/>
            </a:xfrm>
            <a:custGeom>
              <a:avLst/>
              <a:gdLst/>
              <a:ahLst/>
              <a:cxnLst>
                <a:cxn ang="0">
                  <a:pos x="5" y="9"/>
                </a:cxn>
                <a:cxn ang="0">
                  <a:pos x="9" y="4"/>
                </a:cxn>
                <a:cxn ang="0">
                  <a:pos x="14" y="9"/>
                </a:cxn>
                <a:cxn ang="0">
                  <a:pos x="5" y="9"/>
                </a:cxn>
                <a:cxn ang="0">
                  <a:pos x="18" y="12"/>
                </a:cxn>
                <a:cxn ang="0">
                  <a:pos x="18" y="10"/>
                </a:cxn>
                <a:cxn ang="0">
                  <a:pos x="10" y="0"/>
                </a:cxn>
                <a:cxn ang="0">
                  <a:pos x="0" y="11"/>
                </a:cxn>
                <a:cxn ang="0">
                  <a:pos x="10" y="21"/>
                </a:cxn>
                <a:cxn ang="0">
                  <a:pos x="17" y="20"/>
                </a:cxn>
                <a:cxn ang="0">
                  <a:pos x="17" y="17"/>
                </a:cxn>
                <a:cxn ang="0">
                  <a:pos x="11" y="18"/>
                </a:cxn>
                <a:cxn ang="0">
                  <a:pos x="5" y="12"/>
                </a:cxn>
                <a:cxn ang="0">
                  <a:pos x="18" y="12"/>
                </a:cxn>
              </a:cxnLst>
              <a:rect l="0" t="0" r="r" b="b"/>
              <a:pathLst>
                <a:path w="18" h="21">
                  <a:moveTo>
                    <a:pt x="5" y="9"/>
                  </a:moveTo>
                  <a:cubicBezTo>
                    <a:pt x="5" y="7"/>
                    <a:pt x="6" y="4"/>
                    <a:pt x="9" y="4"/>
                  </a:cubicBezTo>
                  <a:cubicBezTo>
                    <a:pt x="13" y="4"/>
                    <a:pt x="14" y="7"/>
                    <a:pt x="14" y="9"/>
                  </a:cubicBezTo>
                  <a:lnTo>
                    <a:pt x="5" y="9"/>
                  </a:lnTo>
                  <a:close/>
                  <a:moveTo>
                    <a:pt x="18" y="12"/>
                  </a:moveTo>
                  <a:cubicBezTo>
                    <a:pt x="18" y="12"/>
                    <a:pt x="18" y="11"/>
                    <a:pt x="18" y="10"/>
                  </a:cubicBezTo>
                  <a:cubicBezTo>
                    <a:pt x="18" y="6"/>
                    <a:pt x="16" y="0"/>
                    <a:pt x="10" y="0"/>
                  </a:cubicBezTo>
                  <a:cubicBezTo>
                    <a:pt x="3" y="0"/>
                    <a:pt x="0" y="6"/>
                    <a:pt x="0" y="11"/>
                  </a:cubicBezTo>
                  <a:cubicBezTo>
                    <a:pt x="0" y="17"/>
                    <a:pt x="4" y="21"/>
                    <a:pt x="10" y="21"/>
                  </a:cubicBezTo>
                  <a:cubicBezTo>
                    <a:pt x="13" y="21"/>
                    <a:pt x="16" y="21"/>
                    <a:pt x="17" y="20"/>
                  </a:cubicBezTo>
                  <a:cubicBezTo>
                    <a:pt x="17" y="17"/>
                    <a:pt x="17" y="17"/>
                    <a:pt x="17" y="17"/>
                  </a:cubicBezTo>
                  <a:cubicBezTo>
                    <a:pt x="15" y="17"/>
                    <a:pt x="13" y="18"/>
                    <a:pt x="11" y="18"/>
                  </a:cubicBezTo>
                  <a:cubicBezTo>
                    <a:pt x="8" y="18"/>
                    <a:pt x="5" y="16"/>
                    <a:pt x="5" y="12"/>
                  </a:cubicBezTo>
                  <a:lnTo>
                    <a:pt x="18"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73" name="Freeform 72"/>
            <p:cNvSpPr>
              <a:spLocks/>
            </p:cNvSpPr>
            <p:nvPr userDrawn="1"/>
          </p:nvSpPr>
          <p:spPr bwMode="auto">
            <a:xfrm>
              <a:off x="3169" y="2087"/>
              <a:ext cx="28" cy="50"/>
            </a:xfrm>
            <a:custGeom>
              <a:avLst/>
              <a:gdLst/>
              <a:ahLst/>
              <a:cxnLst>
                <a:cxn ang="0">
                  <a:pos x="1" y="7"/>
                </a:cxn>
                <a:cxn ang="0">
                  <a:pos x="0" y="1"/>
                </a:cxn>
                <a:cxn ang="0">
                  <a:pos x="5" y="1"/>
                </a:cxn>
                <a:cxn ang="0">
                  <a:pos x="5" y="5"/>
                </a:cxn>
                <a:cxn ang="0">
                  <a:pos x="5" y="5"/>
                </a:cxn>
                <a:cxn ang="0">
                  <a:pos x="11" y="0"/>
                </a:cxn>
                <a:cxn ang="0">
                  <a:pos x="12" y="0"/>
                </a:cxn>
                <a:cxn ang="0">
                  <a:pos x="12" y="5"/>
                </a:cxn>
                <a:cxn ang="0">
                  <a:pos x="10" y="5"/>
                </a:cxn>
                <a:cxn ang="0">
                  <a:pos x="6" y="9"/>
                </a:cxn>
                <a:cxn ang="0">
                  <a:pos x="6" y="10"/>
                </a:cxn>
                <a:cxn ang="0">
                  <a:pos x="6" y="21"/>
                </a:cxn>
                <a:cxn ang="0">
                  <a:pos x="1" y="21"/>
                </a:cxn>
                <a:cxn ang="0">
                  <a:pos x="1" y="7"/>
                </a:cxn>
              </a:cxnLst>
              <a:rect l="0" t="0" r="r" b="b"/>
              <a:pathLst>
                <a:path w="12" h="21">
                  <a:moveTo>
                    <a:pt x="1" y="7"/>
                  </a:moveTo>
                  <a:cubicBezTo>
                    <a:pt x="1" y="4"/>
                    <a:pt x="0" y="3"/>
                    <a:pt x="0" y="1"/>
                  </a:cubicBezTo>
                  <a:cubicBezTo>
                    <a:pt x="5" y="1"/>
                    <a:pt x="5" y="1"/>
                    <a:pt x="5" y="1"/>
                  </a:cubicBezTo>
                  <a:cubicBezTo>
                    <a:pt x="5" y="5"/>
                    <a:pt x="5" y="5"/>
                    <a:pt x="5" y="5"/>
                  </a:cubicBezTo>
                  <a:cubicBezTo>
                    <a:pt x="5" y="5"/>
                    <a:pt x="5" y="5"/>
                    <a:pt x="5" y="5"/>
                  </a:cubicBezTo>
                  <a:cubicBezTo>
                    <a:pt x="6" y="2"/>
                    <a:pt x="9" y="0"/>
                    <a:pt x="11" y="0"/>
                  </a:cubicBezTo>
                  <a:cubicBezTo>
                    <a:pt x="11" y="0"/>
                    <a:pt x="11" y="0"/>
                    <a:pt x="12" y="0"/>
                  </a:cubicBezTo>
                  <a:cubicBezTo>
                    <a:pt x="12" y="5"/>
                    <a:pt x="12" y="5"/>
                    <a:pt x="12" y="5"/>
                  </a:cubicBezTo>
                  <a:cubicBezTo>
                    <a:pt x="11" y="5"/>
                    <a:pt x="11" y="5"/>
                    <a:pt x="10" y="5"/>
                  </a:cubicBezTo>
                  <a:cubicBezTo>
                    <a:pt x="8" y="5"/>
                    <a:pt x="6" y="7"/>
                    <a:pt x="6" y="9"/>
                  </a:cubicBezTo>
                  <a:cubicBezTo>
                    <a:pt x="6" y="9"/>
                    <a:pt x="6" y="10"/>
                    <a:pt x="6" y="10"/>
                  </a:cubicBezTo>
                  <a:cubicBezTo>
                    <a:pt x="6" y="21"/>
                    <a:pt x="6" y="21"/>
                    <a:pt x="6" y="21"/>
                  </a:cubicBezTo>
                  <a:cubicBezTo>
                    <a:pt x="1" y="21"/>
                    <a:pt x="1" y="21"/>
                    <a:pt x="1" y="21"/>
                  </a:cubicBezTo>
                  <a:lnTo>
                    <a:pt x="1"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74" name="Freeform 73"/>
            <p:cNvSpPr>
              <a:spLocks/>
            </p:cNvSpPr>
            <p:nvPr userDrawn="1"/>
          </p:nvSpPr>
          <p:spPr bwMode="auto">
            <a:xfrm>
              <a:off x="3220" y="2065"/>
              <a:ext cx="33" cy="72"/>
            </a:xfrm>
            <a:custGeom>
              <a:avLst/>
              <a:gdLst/>
              <a:ahLst/>
              <a:cxnLst>
                <a:cxn ang="0">
                  <a:pos x="3" y="30"/>
                </a:cxn>
                <a:cxn ang="0">
                  <a:pos x="3" y="14"/>
                </a:cxn>
                <a:cxn ang="0">
                  <a:pos x="0" y="14"/>
                </a:cxn>
                <a:cxn ang="0">
                  <a:pos x="0" y="10"/>
                </a:cxn>
                <a:cxn ang="0">
                  <a:pos x="3" y="10"/>
                </a:cxn>
                <a:cxn ang="0">
                  <a:pos x="3" y="9"/>
                </a:cxn>
                <a:cxn ang="0">
                  <a:pos x="5" y="2"/>
                </a:cxn>
                <a:cxn ang="0">
                  <a:pos x="10" y="0"/>
                </a:cxn>
                <a:cxn ang="0">
                  <a:pos x="14" y="0"/>
                </a:cxn>
                <a:cxn ang="0">
                  <a:pos x="13" y="4"/>
                </a:cxn>
                <a:cxn ang="0">
                  <a:pos x="11" y="4"/>
                </a:cxn>
                <a:cxn ang="0">
                  <a:pos x="8" y="9"/>
                </a:cxn>
                <a:cxn ang="0">
                  <a:pos x="8" y="10"/>
                </a:cxn>
                <a:cxn ang="0">
                  <a:pos x="12" y="10"/>
                </a:cxn>
                <a:cxn ang="0">
                  <a:pos x="12" y="14"/>
                </a:cxn>
                <a:cxn ang="0">
                  <a:pos x="8" y="14"/>
                </a:cxn>
                <a:cxn ang="0">
                  <a:pos x="8" y="30"/>
                </a:cxn>
                <a:cxn ang="0">
                  <a:pos x="3" y="30"/>
                </a:cxn>
              </a:cxnLst>
              <a:rect l="0" t="0" r="r" b="b"/>
              <a:pathLst>
                <a:path w="14" h="30">
                  <a:moveTo>
                    <a:pt x="3" y="30"/>
                  </a:moveTo>
                  <a:cubicBezTo>
                    <a:pt x="3" y="14"/>
                    <a:pt x="3" y="14"/>
                    <a:pt x="3" y="14"/>
                  </a:cubicBezTo>
                  <a:cubicBezTo>
                    <a:pt x="0" y="14"/>
                    <a:pt x="0" y="14"/>
                    <a:pt x="0" y="14"/>
                  </a:cubicBezTo>
                  <a:cubicBezTo>
                    <a:pt x="0" y="10"/>
                    <a:pt x="0" y="10"/>
                    <a:pt x="0" y="10"/>
                  </a:cubicBezTo>
                  <a:cubicBezTo>
                    <a:pt x="3" y="10"/>
                    <a:pt x="3" y="10"/>
                    <a:pt x="3" y="10"/>
                  </a:cubicBezTo>
                  <a:cubicBezTo>
                    <a:pt x="3" y="9"/>
                    <a:pt x="3" y="9"/>
                    <a:pt x="3" y="9"/>
                  </a:cubicBezTo>
                  <a:cubicBezTo>
                    <a:pt x="3" y="6"/>
                    <a:pt x="3" y="4"/>
                    <a:pt x="5" y="2"/>
                  </a:cubicBezTo>
                  <a:cubicBezTo>
                    <a:pt x="6" y="0"/>
                    <a:pt x="8" y="0"/>
                    <a:pt x="10" y="0"/>
                  </a:cubicBezTo>
                  <a:cubicBezTo>
                    <a:pt x="12" y="0"/>
                    <a:pt x="13" y="0"/>
                    <a:pt x="14" y="0"/>
                  </a:cubicBezTo>
                  <a:cubicBezTo>
                    <a:pt x="13" y="4"/>
                    <a:pt x="13" y="4"/>
                    <a:pt x="13" y="4"/>
                  </a:cubicBezTo>
                  <a:cubicBezTo>
                    <a:pt x="13" y="4"/>
                    <a:pt x="12" y="4"/>
                    <a:pt x="11" y="4"/>
                  </a:cubicBezTo>
                  <a:cubicBezTo>
                    <a:pt x="8" y="4"/>
                    <a:pt x="8" y="6"/>
                    <a:pt x="8" y="9"/>
                  </a:cubicBezTo>
                  <a:cubicBezTo>
                    <a:pt x="8" y="10"/>
                    <a:pt x="8" y="10"/>
                    <a:pt x="8" y="10"/>
                  </a:cubicBezTo>
                  <a:cubicBezTo>
                    <a:pt x="12" y="10"/>
                    <a:pt x="12" y="10"/>
                    <a:pt x="12" y="10"/>
                  </a:cubicBezTo>
                  <a:cubicBezTo>
                    <a:pt x="12" y="14"/>
                    <a:pt x="12" y="14"/>
                    <a:pt x="12" y="14"/>
                  </a:cubicBezTo>
                  <a:cubicBezTo>
                    <a:pt x="8" y="14"/>
                    <a:pt x="8" y="14"/>
                    <a:pt x="8" y="14"/>
                  </a:cubicBezTo>
                  <a:cubicBezTo>
                    <a:pt x="8" y="30"/>
                    <a:pt x="8" y="30"/>
                    <a:pt x="8" y="30"/>
                  </a:cubicBezTo>
                  <a:lnTo>
                    <a:pt x="3" y="3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75" name="Freeform 74"/>
            <p:cNvSpPr>
              <a:spLocks noEditPoints="1"/>
            </p:cNvSpPr>
            <p:nvPr userDrawn="1"/>
          </p:nvSpPr>
          <p:spPr bwMode="auto">
            <a:xfrm>
              <a:off x="3253" y="2087"/>
              <a:ext cx="42" cy="50"/>
            </a:xfrm>
            <a:custGeom>
              <a:avLst/>
              <a:gdLst/>
              <a:ahLst/>
              <a:cxnLst>
                <a:cxn ang="0">
                  <a:pos x="4" y="9"/>
                </a:cxn>
                <a:cxn ang="0">
                  <a:pos x="9" y="4"/>
                </a:cxn>
                <a:cxn ang="0">
                  <a:pos x="13" y="9"/>
                </a:cxn>
                <a:cxn ang="0">
                  <a:pos x="4" y="9"/>
                </a:cxn>
                <a:cxn ang="0">
                  <a:pos x="18" y="12"/>
                </a:cxn>
                <a:cxn ang="0">
                  <a:pos x="18" y="10"/>
                </a:cxn>
                <a:cxn ang="0">
                  <a:pos x="9" y="0"/>
                </a:cxn>
                <a:cxn ang="0">
                  <a:pos x="0" y="11"/>
                </a:cxn>
                <a:cxn ang="0">
                  <a:pos x="10" y="21"/>
                </a:cxn>
                <a:cxn ang="0">
                  <a:pos x="17" y="20"/>
                </a:cxn>
                <a:cxn ang="0">
                  <a:pos x="16" y="17"/>
                </a:cxn>
                <a:cxn ang="0">
                  <a:pos x="11" y="18"/>
                </a:cxn>
                <a:cxn ang="0">
                  <a:pos x="4" y="12"/>
                </a:cxn>
                <a:cxn ang="0">
                  <a:pos x="18" y="12"/>
                </a:cxn>
              </a:cxnLst>
              <a:rect l="0" t="0" r="r" b="b"/>
              <a:pathLst>
                <a:path w="18" h="21">
                  <a:moveTo>
                    <a:pt x="4" y="9"/>
                  </a:moveTo>
                  <a:cubicBezTo>
                    <a:pt x="5" y="7"/>
                    <a:pt x="6" y="4"/>
                    <a:pt x="9" y="4"/>
                  </a:cubicBezTo>
                  <a:cubicBezTo>
                    <a:pt x="13" y="4"/>
                    <a:pt x="13" y="7"/>
                    <a:pt x="13" y="9"/>
                  </a:cubicBezTo>
                  <a:lnTo>
                    <a:pt x="4" y="9"/>
                  </a:lnTo>
                  <a:close/>
                  <a:moveTo>
                    <a:pt x="18" y="12"/>
                  </a:moveTo>
                  <a:cubicBezTo>
                    <a:pt x="18" y="12"/>
                    <a:pt x="18" y="11"/>
                    <a:pt x="18" y="10"/>
                  </a:cubicBezTo>
                  <a:cubicBezTo>
                    <a:pt x="18" y="6"/>
                    <a:pt x="16" y="0"/>
                    <a:pt x="9" y="0"/>
                  </a:cubicBezTo>
                  <a:cubicBezTo>
                    <a:pt x="3" y="0"/>
                    <a:pt x="0" y="6"/>
                    <a:pt x="0" y="11"/>
                  </a:cubicBezTo>
                  <a:cubicBezTo>
                    <a:pt x="0" y="17"/>
                    <a:pt x="3" y="21"/>
                    <a:pt x="10" y="21"/>
                  </a:cubicBezTo>
                  <a:cubicBezTo>
                    <a:pt x="13" y="21"/>
                    <a:pt x="15" y="21"/>
                    <a:pt x="17" y="20"/>
                  </a:cubicBezTo>
                  <a:cubicBezTo>
                    <a:pt x="16" y="17"/>
                    <a:pt x="16" y="17"/>
                    <a:pt x="16" y="17"/>
                  </a:cubicBezTo>
                  <a:cubicBezTo>
                    <a:pt x="15" y="17"/>
                    <a:pt x="13" y="18"/>
                    <a:pt x="11" y="18"/>
                  </a:cubicBezTo>
                  <a:cubicBezTo>
                    <a:pt x="7" y="18"/>
                    <a:pt x="5" y="16"/>
                    <a:pt x="4" y="12"/>
                  </a:cubicBezTo>
                  <a:lnTo>
                    <a:pt x="18"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76" name="Freeform 75"/>
            <p:cNvSpPr>
              <a:spLocks noEditPoints="1"/>
            </p:cNvSpPr>
            <p:nvPr userDrawn="1"/>
          </p:nvSpPr>
          <p:spPr bwMode="auto">
            <a:xfrm>
              <a:off x="3303" y="2065"/>
              <a:ext cx="48" cy="72"/>
            </a:xfrm>
            <a:custGeom>
              <a:avLst/>
              <a:gdLst/>
              <a:ahLst/>
              <a:cxnLst>
                <a:cxn ang="0">
                  <a:pos x="15" y="21"/>
                </a:cxn>
                <a:cxn ang="0">
                  <a:pos x="15" y="23"/>
                </a:cxn>
                <a:cxn ang="0">
                  <a:pos x="10" y="26"/>
                </a:cxn>
                <a:cxn ang="0">
                  <a:pos x="5" y="20"/>
                </a:cxn>
                <a:cxn ang="0">
                  <a:pos x="10" y="13"/>
                </a:cxn>
                <a:cxn ang="0">
                  <a:pos x="15" y="17"/>
                </a:cxn>
                <a:cxn ang="0">
                  <a:pos x="15" y="18"/>
                </a:cxn>
                <a:cxn ang="0">
                  <a:pos x="15" y="21"/>
                </a:cxn>
                <a:cxn ang="0">
                  <a:pos x="15" y="0"/>
                </a:cxn>
                <a:cxn ang="0">
                  <a:pos x="15" y="12"/>
                </a:cxn>
                <a:cxn ang="0">
                  <a:pos x="15" y="12"/>
                </a:cxn>
                <a:cxn ang="0">
                  <a:pos x="9" y="9"/>
                </a:cxn>
                <a:cxn ang="0">
                  <a:pos x="0" y="20"/>
                </a:cxn>
                <a:cxn ang="0">
                  <a:pos x="9" y="30"/>
                </a:cxn>
                <a:cxn ang="0">
                  <a:pos x="15" y="27"/>
                </a:cxn>
                <a:cxn ang="0">
                  <a:pos x="15" y="27"/>
                </a:cxn>
                <a:cxn ang="0">
                  <a:pos x="16" y="30"/>
                </a:cxn>
                <a:cxn ang="0">
                  <a:pos x="20" y="30"/>
                </a:cxn>
                <a:cxn ang="0">
                  <a:pos x="20" y="24"/>
                </a:cxn>
                <a:cxn ang="0">
                  <a:pos x="20" y="0"/>
                </a:cxn>
                <a:cxn ang="0">
                  <a:pos x="15" y="0"/>
                </a:cxn>
              </a:cxnLst>
              <a:rect l="0" t="0" r="r" b="b"/>
              <a:pathLst>
                <a:path w="20" h="30">
                  <a:moveTo>
                    <a:pt x="15" y="21"/>
                  </a:moveTo>
                  <a:cubicBezTo>
                    <a:pt x="15" y="22"/>
                    <a:pt x="15" y="22"/>
                    <a:pt x="15" y="23"/>
                  </a:cubicBezTo>
                  <a:cubicBezTo>
                    <a:pt x="14" y="25"/>
                    <a:pt x="12" y="26"/>
                    <a:pt x="10" y="26"/>
                  </a:cubicBezTo>
                  <a:cubicBezTo>
                    <a:pt x="7" y="26"/>
                    <a:pt x="5" y="24"/>
                    <a:pt x="5" y="20"/>
                  </a:cubicBezTo>
                  <a:cubicBezTo>
                    <a:pt x="5" y="16"/>
                    <a:pt x="7" y="13"/>
                    <a:pt x="10" y="13"/>
                  </a:cubicBezTo>
                  <a:cubicBezTo>
                    <a:pt x="13" y="13"/>
                    <a:pt x="14" y="15"/>
                    <a:pt x="15" y="17"/>
                  </a:cubicBezTo>
                  <a:cubicBezTo>
                    <a:pt x="15" y="17"/>
                    <a:pt x="15" y="18"/>
                    <a:pt x="15" y="18"/>
                  </a:cubicBezTo>
                  <a:lnTo>
                    <a:pt x="15" y="21"/>
                  </a:lnTo>
                  <a:close/>
                  <a:moveTo>
                    <a:pt x="15" y="0"/>
                  </a:moveTo>
                  <a:cubicBezTo>
                    <a:pt x="15" y="12"/>
                    <a:pt x="15" y="12"/>
                    <a:pt x="15" y="12"/>
                  </a:cubicBezTo>
                  <a:cubicBezTo>
                    <a:pt x="15" y="12"/>
                    <a:pt x="15" y="12"/>
                    <a:pt x="15" y="12"/>
                  </a:cubicBezTo>
                  <a:cubicBezTo>
                    <a:pt x="14" y="10"/>
                    <a:pt x="12" y="9"/>
                    <a:pt x="9" y="9"/>
                  </a:cubicBezTo>
                  <a:cubicBezTo>
                    <a:pt x="4" y="9"/>
                    <a:pt x="0" y="13"/>
                    <a:pt x="0" y="20"/>
                  </a:cubicBezTo>
                  <a:cubicBezTo>
                    <a:pt x="0" y="26"/>
                    <a:pt x="4" y="30"/>
                    <a:pt x="9" y="30"/>
                  </a:cubicBezTo>
                  <a:cubicBezTo>
                    <a:pt x="12" y="30"/>
                    <a:pt x="14" y="29"/>
                    <a:pt x="15" y="27"/>
                  </a:cubicBezTo>
                  <a:cubicBezTo>
                    <a:pt x="15" y="27"/>
                    <a:pt x="15" y="27"/>
                    <a:pt x="15" y="27"/>
                  </a:cubicBezTo>
                  <a:cubicBezTo>
                    <a:pt x="16" y="30"/>
                    <a:pt x="16" y="30"/>
                    <a:pt x="16" y="30"/>
                  </a:cubicBezTo>
                  <a:cubicBezTo>
                    <a:pt x="20" y="30"/>
                    <a:pt x="20" y="30"/>
                    <a:pt x="20" y="30"/>
                  </a:cubicBezTo>
                  <a:cubicBezTo>
                    <a:pt x="20" y="29"/>
                    <a:pt x="20" y="26"/>
                    <a:pt x="20" y="24"/>
                  </a:cubicBezTo>
                  <a:cubicBezTo>
                    <a:pt x="20" y="0"/>
                    <a:pt x="20" y="0"/>
                    <a:pt x="20" y="0"/>
                  </a:cubicBezTo>
                  <a:lnTo>
                    <a:pt x="15"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77" name="Freeform 76"/>
            <p:cNvSpPr>
              <a:spLocks noEditPoints="1"/>
            </p:cNvSpPr>
            <p:nvPr userDrawn="1"/>
          </p:nvSpPr>
          <p:spPr bwMode="auto">
            <a:xfrm>
              <a:off x="3360" y="2087"/>
              <a:ext cx="44" cy="50"/>
            </a:xfrm>
            <a:custGeom>
              <a:avLst/>
              <a:gdLst/>
              <a:ahLst/>
              <a:cxnLst>
                <a:cxn ang="0">
                  <a:pos x="5" y="9"/>
                </a:cxn>
                <a:cxn ang="0">
                  <a:pos x="10" y="4"/>
                </a:cxn>
                <a:cxn ang="0">
                  <a:pos x="14" y="9"/>
                </a:cxn>
                <a:cxn ang="0">
                  <a:pos x="5" y="9"/>
                </a:cxn>
                <a:cxn ang="0">
                  <a:pos x="19" y="12"/>
                </a:cxn>
                <a:cxn ang="0">
                  <a:pos x="19" y="10"/>
                </a:cxn>
                <a:cxn ang="0">
                  <a:pos x="10" y="0"/>
                </a:cxn>
                <a:cxn ang="0">
                  <a:pos x="0" y="11"/>
                </a:cxn>
                <a:cxn ang="0">
                  <a:pos x="11" y="21"/>
                </a:cxn>
                <a:cxn ang="0">
                  <a:pos x="18" y="20"/>
                </a:cxn>
                <a:cxn ang="0">
                  <a:pos x="17" y="17"/>
                </a:cxn>
                <a:cxn ang="0">
                  <a:pos x="11" y="18"/>
                </a:cxn>
                <a:cxn ang="0">
                  <a:pos x="5" y="12"/>
                </a:cxn>
                <a:cxn ang="0">
                  <a:pos x="19" y="12"/>
                </a:cxn>
              </a:cxnLst>
              <a:rect l="0" t="0" r="r" b="b"/>
              <a:pathLst>
                <a:path w="19" h="21">
                  <a:moveTo>
                    <a:pt x="5" y="9"/>
                  </a:moveTo>
                  <a:cubicBezTo>
                    <a:pt x="5" y="7"/>
                    <a:pt x="7" y="4"/>
                    <a:pt x="10" y="4"/>
                  </a:cubicBezTo>
                  <a:cubicBezTo>
                    <a:pt x="13" y="4"/>
                    <a:pt x="14" y="7"/>
                    <a:pt x="14" y="9"/>
                  </a:cubicBezTo>
                  <a:lnTo>
                    <a:pt x="5" y="9"/>
                  </a:lnTo>
                  <a:close/>
                  <a:moveTo>
                    <a:pt x="19" y="12"/>
                  </a:moveTo>
                  <a:cubicBezTo>
                    <a:pt x="19" y="12"/>
                    <a:pt x="19" y="11"/>
                    <a:pt x="19" y="10"/>
                  </a:cubicBezTo>
                  <a:cubicBezTo>
                    <a:pt x="19" y="6"/>
                    <a:pt x="17" y="0"/>
                    <a:pt x="10" y="0"/>
                  </a:cubicBezTo>
                  <a:cubicBezTo>
                    <a:pt x="4" y="0"/>
                    <a:pt x="0" y="6"/>
                    <a:pt x="0" y="11"/>
                  </a:cubicBezTo>
                  <a:cubicBezTo>
                    <a:pt x="0" y="17"/>
                    <a:pt x="4" y="21"/>
                    <a:pt x="11" y="21"/>
                  </a:cubicBezTo>
                  <a:cubicBezTo>
                    <a:pt x="13" y="21"/>
                    <a:pt x="16" y="21"/>
                    <a:pt x="18" y="20"/>
                  </a:cubicBezTo>
                  <a:cubicBezTo>
                    <a:pt x="17" y="17"/>
                    <a:pt x="17" y="17"/>
                    <a:pt x="17" y="17"/>
                  </a:cubicBezTo>
                  <a:cubicBezTo>
                    <a:pt x="15" y="17"/>
                    <a:pt x="14" y="18"/>
                    <a:pt x="11" y="18"/>
                  </a:cubicBezTo>
                  <a:cubicBezTo>
                    <a:pt x="8" y="18"/>
                    <a:pt x="5" y="16"/>
                    <a:pt x="5" y="12"/>
                  </a:cubicBezTo>
                  <a:lnTo>
                    <a:pt x="19"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78" name="Freeform 77"/>
            <p:cNvSpPr>
              <a:spLocks/>
            </p:cNvSpPr>
            <p:nvPr userDrawn="1"/>
          </p:nvSpPr>
          <p:spPr bwMode="auto">
            <a:xfrm>
              <a:off x="3416" y="2087"/>
              <a:ext cx="26" cy="50"/>
            </a:xfrm>
            <a:custGeom>
              <a:avLst/>
              <a:gdLst/>
              <a:ahLst/>
              <a:cxnLst>
                <a:cxn ang="0">
                  <a:pos x="0" y="7"/>
                </a:cxn>
                <a:cxn ang="0">
                  <a:pos x="0" y="1"/>
                </a:cxn>
                <a:cxn ang="0">
                  <a:pos x="4" y="1"/>
                </a:cxn>
                <a:cxn ang="0">
                  <a:pos x="4" y="5"/>
                </a:cxn>
                <a:cxn ang="0">
                  <a:pos x="4" y="5"/>
                </a:cxn>
                <a:cxn ang="0">
                  <a:pos x="10" y="0"/>
                </a:cxn>
                <a:cxn ang="0">
                  <a:pos x="11" y="0"/>
                </a:cxn>
                <a:cxn ang="0">
                  <a:pos x="11" y="5"/>
                </a:cxn>
                <a:cxn ang="0">
                  <a:pos x="10" y="5"/>
                </a:cxn>
                <a:cxn ang="0">
                  <a:pos x="5" y="9"/>
                </a:cxn>
                <a:cxn ang="0">
                  <a:pos x="5" y="10"/>
                </a:cxn>
                <a:cxn ang="0">
                  <a:pos x="5" y="21"/>
                </a:cxn>
                <a:cxn ang="0">
                  <a:pos x="0" y="21"/>
                </a:cxn>
                <a:cxn ang="0">
                  <a:pos x="0" y="7"/>
                </a:cxn>
              </a:cxnLst>
              <a:rect l="0" t="0" r="r" b="b"/>
              <a:pathLst>
                <a:path w="11" h="21">
                  <a:moveTo>
                    <a:pt x="0" y="7"/>
                  </a:moveTo>
                  <a:cubicBezTo>
                    <a:pt x="0" y="4"/>
                    <a:pt x="0" y="3"/>
                    <a:pt x="0" y="1"/>
                  </a:cubicBezTo>
                  <a:cubicBezTo>
                    <a:pt x="4" y="1"/>
                    <a:pt x="4" y="1"/>
                    <a:pt x="4" y="1"/>
                  </a:cubicBezTo>
                  <a:cubicBezTo>
                    <a:pt x="4" y="5"/>
                    <a:pt x="4" y="5"/>
                    <a:pt x="4" y="5"/>
                  </a:cubicBezTo>
                  <a:cubicBezTo>
                    <a:pt x="4" y="5"/>
                    <a:pt x="4" y="5"/>
                    <a:pt x="4" y="5"/>
                  </a:cubicBezTo>
                  <a:cubicBezTo>
                    <a:pt x="5" y="2"/>
                    <a:pt x="8" y="0"/>
                    <a:pt x="10" y="0"/>
                  </a:cubicBezTo>
                  <a:cubicBezTo>
                    <a:pt x="11" y="0"/>
                    <a:pt x="11" y="0"/>
                    <a:pt x="11" y="0"/>
                  </a:cubicBezTo>
                  <a:cubicBezTo>
                    <a:pt x="11" y="5"/>
                    <a:pt x="11" y="5"/>
                    <a:pt x="11" y="5"/>
                  </a:cubicBezTo>
                  <a:cubicBezTo>
                    <a:pt x="11" y="5"/>
                    <a:pt x="10" y="5"/>
                    <a:pt x="10" y="5"/>
                  </a:cubicBezTo>
                  <a:cubicBezTo>
                    <a:pt x="7" y="5"/>
                    <a:pt x="6" y="7"/>
                    <a:pt x="5" y="9"/>
                  </a:cubicBezTo>
                  <a:cubicBezTo>
                    <a:pt x="5" y="9"/>
                    <a:pt x="5" y="10"/>
                    <a:pt x="5" y="10"/>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79" name="Freeform 78"/>
            <p:cNvSpPr>
              <a:spLocks noEditPoints="1"/>
            </p:cNvSpPr>
            <p:nvPr userDrawn="1"/>
          </p:nvSpPr>
          <p:spPr bwMode="auto">
            <a:xfrm>
              <a:off x="3445" y="2087"/>
              <a:ext cx="41" cy="50"/>
            </a:xfrm>
            <a:custGeom>
              <a:avLst/>
              <a:gdLst/>
              <a:ahLst/>
              <a:cxnLst>
                <a:cxn ang="0">
                  <a:pos x="17" y="16"/>
                </a:cxn>
                <a:cxn ang="0">
                  <a:pos x="17" y="21"/>
                </a:cxn>
                <a:cxn ang="0">
                  <a:pos x="13" y="21"/>
                </a:cxn>
                <a:cxn ang="0">
                  <a:pos x="12" y="19"/>
                </a:cxn>
                <a:cxn ang="0">
                  <a:pos x="12" y="19"/>
                </a:cxn>
                <a:cxn ang="0">
                  <a:pos x="6" y="21"/>
                </a:cxn>
                <a:cxn ang="0">
                  <a:pos x="0" y="15"/>
                </a:cxn>
                <a:cxn ang="0">
                  <a:pos x="12" y="8"/>
                </a:cxn>
                <a:cxn ang="0">
                  <a:pos x="12" y="7"/>
                </a:cxn>
                <a:cxn ang="0">
                  <a:pos x="8" y="4"/>
                </a:cxn>
                <a:cxn ang="0">
                  <a:pos x="2" y="5"/>
                </a:cxn>
                <a:cxn ang="0">
                  <a:pos x="1" y="2"/>
                </a:cxn>
                <a:cxn ang="0">
                  <a:pos x="9" y="0"/>
                </a:cxn>
                <a:cxn ang="0">
                  <a:pos x="17" y="9"/>
                </a:cxn>
                <a:cxn ang="0">
                  <a:pos x="17" y="16"/>
                </a:cxn>
                <a:cxn ang="0">
                  <a:pos x="12" y="11"/>
                </a:cxn>
                <a:cxn ang="0">
                  <a:pos x="5" y="15"/>
                </a:cxn>
                <a:cxn ang="0">
                  <a:pos x="8" y="18"/>
                </a:cxn>
                <a:cxn ang="0">
                  <a:pos x="12" y="15"/>
                </a:cxn>
                <a:cxn ang="0">
                  <a:pos x="12" y="14"/>
                </a:cxn>
                <a:cxn ang="0">
                  <a:pos x="12" y="11"/>
                </a:cxn>
              </a:cxnLst>
              <a:rect l="0" t="0" r="r" b="b"/>
              <a:pathLst>
                <a:path w="17" h="21">
                  <a:moveTo>
                    <a:pt x="17" y="16"/>
                  </a:moveTo>
                  <a:cubicBezTo>
                    <a:pt x="17" y="18"/>
                    <a:pt x="17" y="20"/>
                    <a:pt x="17" y="21"/>
                  </a:cubicBezTo>
                  <a:cubicBezTo>
                    <a:pt x="13" y="21"/>
                    <a:pt x="13" y="21"/>
                    <a:pt x="13" y="21"/>
                  </a:cubicBezTo>
                  <a:cubicBezTo>
                    <a:pt x="12" y="19"/>
                    <a:pt x="12" y="19"/>
                    <a:pt x="12" y="19"/>
                  </a:cubicBezTo>
                  <a:cubicBezTo>
                    <a:pt x="12" y="19"/>
                    <a:pt x="12" y="19"/>
                    <a:pt x="12" y="19"/>
                  </a:cubicBezTo>
                  <a:cubicBezTo>
                    <a:pt x="11" y="20"/>
                    <a:pt x="9" y="21"/>
                    <a:pt x="6" y="21"/>
                  </a:cubicBezTo>
                  <a:cubicBezTo>
                    <a:pt x="2" y="21"/>
                    <a:pt x="0" y="18"/>
                    <a:pt x="0" y="15"/>
                  </a:cubicBezTo>
                  <a:cubicBezTo>
                    <a:pt x="0" y="10"/>
                    <a:pt x="4" y="8"/>
                    <a:pt x="12" y="8"/>
                  </a:cubicBezTo>
                  <a:cubicBezTo>
                    <a:pt x="12" y="7"/>
                    <a:pt x="12" y="7"/>
                    <a:pt x="12" y="7"/>
                  </a:cubicBezTo>
                  <a:cubicBezTo>
                    <a:pt x="12" y="6"/>
                    <a:pt x="11" y="4"/>
                    <a:pt x="8" y="4"/>
                  </a:cubicBezTo>
                  <a:cubicBezTo>
                    <a:pt x="6" y="4"/>
                    <a:pt x="4" y="4"/>
                    <a:pt x="2" y="5"/>
                  </a:cubicBezTo>
                  <a:cubicBezTo>
                    <a:pt x="1" y="2"/>
                    <a:pt x="1" y="2"/>
                    <a:pt x="1" y="2"/>
                  </a:cubicBezTo>
                  <a:cubicBezTo>
                    <a:pt x="3" y="1"/>
                    <a:pt x="5" y="0"/>
                    <a:pt x="9" y="0"/>
                  </a:cubicBezTo>
                  <a:cubicBezTo>
                    <a:pt x="15" y="0"/>
                    <a:pt x="17" y="4"/>
                    <a:pt x="17" y="9"/>
                  </a:cubicBezTo>
                  <a:lnTo>
                    <a:pt x="17" y="16"/>
                  </a:lnTo>
                  <a:close/>
                  <a:moveTo>
                    <a:pt x="12" y="11"/>
                  </a:moveTo>
                  <a:cubicBezTo>
                    <a:pt x="8" y="11"/>
                    <a:pt x="5" y="12"/>
                    <a:pt x="5" y="15"/>
                  </a:cubicBezTo>
                  <a:cubicBezTo>
                    <a:pt x="5" y="17"/>
                    <a:pt x="6" y="18"/>
                    <a:pt x="8" y="18"/>
                  </a:cubicBezTo>
                  <a:cubicBezTo>
                    <a:pt x="10" y="18"/>
                    <a:pt x="11" y="16"/>
                    <a:pt x="12" y="15"/>
                  </a:cubicBezTo>
                  <a:cubicBezTo>
                    <a:pt x="12" y="15"/>
                    <a:pt x="12" y="14"/>
                    <a:pt x="12" y="14"/>
                  </a:cubicBezTo>
                  <a:lnTo>
                    <a:pt x="12" y="11"/>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80" name="Rectangle 79"/>
            <p:cNvSpPr>
              <a:spLocks noChangeArrowheads="1"/>
            </p:cNvSpPr>
            <p:nvPr userDrawn="1"/>
          </p:nvSpPr>
          <p:spPr bwMode="auto">
            <a:xfrm>
              <a:off x="3497" y="2065"/>
              <a:ext cx="15" cy="72"/>
            </a:xfrm>
            <a:prstGeom prst="rect">
              <a:avLst/>
            </a:prstGeom>
            <a:solidFill>
              <a:srgbClr val="000000"/>
            </a:solidFill>
            <a:ln w="9525">
              <a:noFill/>
              <a:miter lim="800000"/>
              <a:headEnd/>
              <a:tailEnd/>
            </a:ln>
          </p:spPr>
          <p:txBody>
            <a:bodyPr/>
            <a:lstStyle/>
            <a:p>
              <a:pPr>
                <a:lnSpc>
                  <a:spcPct val="95000"/>
                </a:lnSpc>
                <a:defRPr/>
              </a:pPr>
              <a:endParaRPr lang="en-US" b="0" dirty="0">
                <a:solidFill>
                  <a:srgbClr val="FFFFFF"/>
                </a:solidFill>
                <a:latin typeface="Verdana"/>
              </a:endParaRPr>
            </a:p>
          </p:txBody>
        </p:sp>
        <p:sp>
          <p:nvSpPr>
            <p:cNvPr id="81" name="Freeform 80"/>
            <p:cNvSpPr>
              <a:spLocks noEditPoints="1"/>
            </p:cNvSpPr>
            <p:nvPr userDrawn="1"/>
          </p:nvSpPr>
          <p:spPr bwMode="auto">
            <a:xfrm>
              <a:off x="3541" y="2087"/>
              <a:ext cx="46" cy="70"/>
            </a:xfrm>
            <a:custGeom>
              <a:avLst/>
              <a:gdLst/>
              <a:ahLst/>
              <a:cxnLst>
                <a:cxn ang="0">
                  <a:pos x="15" y="12"/>
                </a:cxn>
                <a:cxn ang="0">
                  <a:pos x="15" y="14"/>
                </a:cxn>
                <a:cxn ang="0">
                  <a:pos x="11" y="17"/>
                </a:cxn>
                <a:cxn ang="0">
                  <a:pos x="6" y="11"/>
                </a:cxn>
                <a:cxn ang="0">
                  <a:pos x="11" y="4"/>
                </a:cxn>
                <a:cxn ang="0">
                  <a:pos x="15" y="7"/>
                </a:cxn>
                <a:cxn ang="0">
                  <a:pos x="15" y="9"/>
                </a:cxn>
                <a:cxn ang="0">
                  <a:pos x="15" y="12"/>
                </a:cxn>
                <a:cxn ang="0">
                  <a:pos x="20" y="7"/>
                </a:cxn>
                <a:cxn ang="0">
                  <a:pos x="20" y="1"/>
                </a:cxn>
                <a:cxn ang="0">
                  <a:pos x="16" y="1"/>
                </a:cxn>
                <a:cxn ang="0">
                  <a:pos x="16" y="3"/>
                </a:cxn>
                <a:cxn ang="0">
                  <a:pos x="15" y="3"/>
                </a:cxn>
                <a:cxn ang="0">
                  <a:pos x="10" y="0"/>
                </a:cxn>
                <a:cxn ang="0">
                  <a:pos x="0" y="11"/>
                </a:cxn>
                <a:cxn ang="0">
                  <a:pos x="9" y="21"/>
                </a:cxn>
                <a:cxn ang="0">
                  <a:pos x="15" y="18"/>
                </a:cxn>
                <a:cxn ang="0">
                  <a:pos x="15" y="18"/>
                </a:cxn>
                <a:cxn ang="0">
                  <a:pos x="15" y="20"/>
                </a:cxn>
                <a:cxn ang="0">
                  <a:pos x="9" y="26"/>
                </a:cxn>
                <a:cxn ang="0">
                  <a:pos x="3" y="24"/>
                </a:cxn>
                <a:cxn ang="0">
                  <a:pos x="2" y="28"/>
                </a:cxn>
                <a:cxn ang="0">
                  <a:pos x="9" y="30"/>
                </a:cxn>
                <a:cxn ang="0">
                  <a:pos x="17" y="27"/>
                </a:cxn>
                <a:cxn ang="0">
                  <a:pos x="20" y="18"/>
                </a:cxn>
                <a:cxn ang="0">
                  <a:pos x="20" y="7"/>
                </a:cxn>
              </a:cxnLst>
              <a:rect l="0" t="0" r="r" b="b"/>
              <a:pathLst>
                <a:path w="20" h="30">
                  <a:moveTo>
                    <a:pt x="15" y="12"/>
                  </a:moveTo>
                  <a:cubicBezTo>
                    <a:pt x="15" y="13"/>
                    <a:pt x="15" y="13"/>
                    <a:pt x="15" y="14"/>
                  </a:cubicBezTo>
                  <a:cubicBezTo>
                    <a:pt x="14" y="16"/>
                    <a:pt x="12" y="17"/>
                    <a:pt x="11" y="17"/>
                  </a:cubicBezTo>
                  <a:cubicBezTo>
                    <a:pt x="7" y="17"/>
                    <a:pt x="6" y="14"/>
                    <a:pt x="6" y="11"/>
                  </a:cubicBezTo>
                  <a:cubicBezTo>
                    <a:pt x="6" y="7"/>
                    <a:pt x="8" y="4"/>
                    <a:pt x="11" y="4"/>
                  </a:cubicBezTo>
                  <a:cubicBezTo>
                    <a:pt x="13" y="4"/>
                    <a:pt x="14" y="6"/>
                    <a:pt x="15" y="7"/>
                  </a:cubicBezTo>
                  <a:cubicBezTo>
                    <a:pt x="15" y="8"/>
                    <a:pt x="15" y="8"/>
                    <a:pt x="15" y="9"/>
                  </a:cubicBezTo>
                  <a:lnTo>
                    <a:pt x="15" y="12"/>
                  </a:lnTo>
                  <a:close/>
                  <a:moveTo>
                    <a:pt x="20" y="7"/>
                  </a:moveTo>
                  <a:cubicBezTo>
                    <a:pt x="20" y="4"/>
                    <a:pt x="20" y="2"/>
                    <a:pt x="20" y="1"/>
                  </a:cubicBezTo>
                  <a:cubicBezTo>
                    <a:pt x="16" y="1"/>
                    <a:pt x="16" y="1"/>
                    <a:pt x="16" y="1"/>
                  </a:cubicBezTo>
                  <a:cubicBezTo>
                    <a:pt x="16" y="3"/>
                    <a:pt x="16" y="3"/>
                    <a:pt x="16" y="3"/>
                  </a:cubicBezTo>
                  <a:cubicBezTo>
                    <a:pt x="15" y="3"/>
                    <a:pt x="15" y="3"/>
                    <a:pt x="15" y="3"/>
                  </a:cubicBezTo>
                  <a:cubicBezTo>
                    <a:pt x="14" y="2"/>
                    <a:pt x="13" y="0"/>
                    <a:pt x="10" y="0"/>
                  </a:cubicBezTo>
                  <a:cubicBezTo>
                    <a:pt x="5" y="0"/>
                    <a:pt x="0" y="4"/>
                    <a:pt x="0" y="11"/>
                  </a:cubicBezTo>
                  <a:cubicBezTo>
                    <a:pt x="0" y="17"/>
                    <a:pt x="4" y="21"/>
                    <a:pt x="9" y="21"/>
                  </a:cubicBezTo>
                  <a:cubicBezTo>
                    <a:pt x="12" y="21"/>
                    <a:pt x="14" y="20"/>
                    <a:pt x="15" y="18"/>
                  </a:cubicBezTo>
                  <a:cubicBezTo>
                    <a:pt x="15" y="18"/>
                    <a:pt x="15" y="18"/>
                    <a:pt x="15" y="18"/>
                  </a:cubicBezTo>
                  <a:cubicBezTo>
                    <a:pt x="15" y="20"/>
                    <a:pt x="15" y="20"/>
                    <a:pt x="15" y="20"/>
                  </a:cubicBezTo>
                  <a:cubicBezTo>
                    <a:pt x="15" y="24"/>
                    <a:pt x="12" y="26"/>
                    <a:pt x="9" y="26"/>
                  </a:cubicBezTo>
                  <a:cubicBezTo>
                    <a:pt x="7" y="26"/>
                    <a:pt x="5" y="25"/>
                    <a:pt x="3" y="24"/>
                  </a:cubicBezTo>
                  <a:cubicBezTo>
                    <a:pt x="2" y="28"/>
                    <a:pt x="2" y="28"/>
                    <a:pt x="2" y="28"/>
                  </a:cubicBezTo>
                  <a:cubicBezTo>
                    <a:pt x="4" y="29"/>
                    <a:pt x="7" y="30"/>
                    <a:pt x="9" y="30"/>
                  </a:cubicBezTo>
                  <a:cubicBezTo>
                    <a:pt x="12" y="30"/>
                    <a:pt x="15" y="29"/>
                    <a:pt x="17" y="27"/>
                  </a:cubicBezTo>
                  <a:cubicBezTo>
                    <a:pt x="19" y="25"/>
                    <a:pt x="20" y="22"/>
                    <a:pt x="20" y="18"/>
                  </a:cubicBezTo>
                  <a:lnTo>
                    <a:pt x="2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82" name="Freeform 81"/>
            <p:cNvSpPr>
              <a:spLocks noEditPoints="1"/>
            </p:cNvSpPr>
            <p:nvPr userDrawn="1"/>
          </p:nvSpPr>
          <p:spPr bwMode="auto">
            <a:xfrm>
              <a:off x="3596" y="2087"/>
              <a:ext cx="50" cy="50"/>
            </a:xfrm>
            <a:custGeom>
              <a:avLst/>
              <a:gdLst/>
              <a:ahLst/>
              <a:cxnLst>
                <a:cxn ang="0">
                  <a:pos x="10" y="18"/>
                </a:cxn>
                <a:cxn ang="0">
                  <a:pos x="5" y="11"/>
                </a:cxn>
                <a:cxn ang="0">
                  <a:pos x="10" y="4"/>
                </a:cxn>
                <a:cxn ang="0">
                  <a:pos x="15" y="11"/>
                </a:cxn>
                <a:cxn ang="0">
                  <a:pos x="10" y="18"/>
                </a:cxn>
                <a:cxn ang="0">
                  <a:pos x="10" y="21"/>
                </a:cxn>
                <a:cxn ang="0">
                  <a:pos x="21" y="11"/>
                </a:cxn>
                <a:cxn ang="0">
                  <a:pos x="11" y="0"/>
                </a:cxn>
                <a:cxn ang="0">
                  <a:pos x="0" y="11"/>
                </a:cxn>
                <a:cxn ang="0">
                  <a:pos x="10" y="21"/>
                </a:cxn>
              </a:cxnLst>
              <a:rect l="0" t="0" r="r" b="b"/>
              <a:pathLst>
                <a:path w="21" h="21">
                  <a:moveTo>
                    <a:pt x="10" y="18"/>
                  </a:moveTo>
                  <a:cubicBezTo>
                    <a:pt x="7" y="18"/>
                    <a:pt x="5" y="15"/>
                    <a:pt x="5" y="11"/>
                  </a:cubicBezTo>
                  <a:cubicBezTo>
                    <a:pt x="5" y="7"/>
                    <a:pt x="7" y="4"/>
                    <a:pt x="10" y="4"/>
                  </a:cubicBezTo>
                  <a:cubicBezTo>
                    <a:pt x="14" y="4"/>
                    <a:pt x="15" y="8"/>
                    <a:pt x="15" y="11"/>
                  </a:cubicBezTo>
                  <a:cubicBezTo>
                    <a:pt x="15" y="15"/>
                    <a:pt x="13" y="18"/>
                    <a:pt x="10" y="18"/>
                  </a:cubicBezTo>
                  <a:close/>
                  <a:moveTo>
                    <a:pt x="10" y="21"/>
                  </a:moveTo>
                  <a:cubicBezTo>
                    <a:pt x="16" y="21"/>
                    <a:pt x="21" y="18"/>
                    <a:pt x="21" y="11"/>
                  </a:cubicBezTo>
                  <a:cubicBezTo>
                    <a:pt x="21" y="4"/>
                    <a:pt x="17" y="0"/>
                    <a:pt x="11" y="0"/>
                  </a:cubicBezTo>
                  <a:cubicBezTo>
                    <a:pt x="5" y="0"/>
                    <a:pt x="0" y="4"/>
                    <a:pt x="0" y="11"/>
                  </a:cubicBezTo>
                  <a:cubicBezTo>
                    <a:pt x="0" y="17"/>
                    <a:pt x="5" y="21"/>
                    <a:pt x="10" y="21"/>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83" name="Freeform 82"/>
            <p:cNvSpPr>
              <a:spLocks/>
            </p:cNvSpPr>
            <p:nvPr userDrawn="1"/>
          </p:nvSpPr>
          <p:spPr bwMode="auto">
            <a:xfrm>
              <a:off x="3648" y="2089"/>
              <a:ext cx="48" cy="48"/>
            </a:xfrm>
            <a:custGeom>
              <a:avLst/>
              <a:gdLst/>
              <a:ahLst/>
              <a:cxnLst>
                <a:cxn ang="0">
                  <a:pos x="6" y="0"/>
                </a:cxn>
                <a:cxn ang="0">
                  <a:pos x="9" y="10"/>
                </a:cxn>
                <a:cxn ang="0">
                  <a:pos x="10" y="15"/>
                </a:cxn>
                <a:cxn ang="0">
                  <a:pos x="11" y="15"/>
                </a:cxn>
                <a:cxn ang="0">
                  <a:pos x="12" y="10"/>
                </a:cxn>
                <a:cxn ang="0">
                  <a:pos x="15" y="0"/>
                </a:cxn>
                <a:cxn ang="0">
                  <a:pos x="20" y="0"/>
                </a:cxn>
                <a:cxn ang="0">
                  <a:pos x="13" y="20"/>
                </a:cxn>
                <a:cxn ang="0">
                  <a:pos x="8" y="20"/>
                </a:cxn>
                <a:cxn ang="0">
                  <a:pos x="0" y="0"/>
                </a:cxn>
                <a:cxn ang="0">
                  <a:pos x="6" y="0"/>
                </a:cxn>
              </a:cxnLst>
              <a:rect l="0" t="0" r="r" b="b"/>
              <a:pathLst>
                <a:path w="20" h="20">
                  <a:moveTo>
                    <a:pt x="6" y="0"/>
                  </a:moveTo>
                  <a:cubicBezTo>
                    <a:pt x="9" y="10"/>
                    <a:pt x="9" y="10"/>
                    <a:pt x="9" y="10"/>
                  </a:cubicBezTo>
                  <a:cubicBezTo>
                    <a:pt x="10" y="12"/>
                    <a:pt x="10" y="13"/>
                    <a:pt x="10" y="15"/>
                  </a:cubicBezTo>
                  <a:cubicBezTo>
                    <a:pt x="11" y="15"/>
                    <a:pt x="11" y="15"/>
                    <a:pt x="11" y="15"/>
                  </a:cubicBezTo>
                  <a:cubicBezTo>
                    <a:pt x="11" y="13"/>
                    <a:pt x="11" y="12"/>
                    <a:pt x="12" y="10"/>
                  </a:cubicBezTo>
                  <a:cubicBezTo>
                    <a:pt x="15" y="0"/>
                    <a:pt x="15" y="0"/>
                    <a:pt x="15" y="0"/>
                  </a:cubicBezTo>
                  <a:cubicBezTo>
                    <a:pt x="20" y="0"/>
                    <a:pt x="20" y="0"/>
                    <a:pt x="20" y="0"/>
                  </a:cubicBezTo>
                  <a:cubicBezTo>
                    <a:pt x="13" y="20"/>
                    <a:pt x="13" y="20"/>
                    <a:pt x="13" y="20"/>
                  </a:cubicBezTo>
                  <a:cubicBezTo>
                    <a:pt x="8" y="20"/>
                    <a:pt x="8" y="20"/>
                    <a:pt x="8" y="20"/>
                  </a:cubicBezTo>
                  <a:cubicBezTo>
                    <a:pt x="0" y="0"/>
                    <a:pt x="0" y="0"/>
                    <a:pt x="0" y="0"/>
                  </a:cubicBezTo>
                  <a:lnTo>
                    <a:pt x="6"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84" name="Freeform 83"/>
            <p:cNvSpPr>
              <a:spLocks noEditPoints="1"/>
            </p:cNvSpPr>
            <p:nvPr userDrawn="1"/>
          </p:nvSpPr>
          <p:spPr bwMode="auto">
            <a:xfrm>
              <a:off x="3699" y="2087"/>
              <a:ext cx="44" cy="50"/>
            </a:xfrm>
            <a:custGeom>
              <a:avLst/>
              <a:gdLst/>
              <a:ahLst/>
              <a:cxnLst>
                <a:cxn ang="0">
                  <a:pos x="5" y="9"/>
                </a:cxn>
                <a:cxn ang="0">
                  <a:pos x="9" y="4"/>
                </a:cxn>
                <a:cxn ang="0">
                  <a:pos x="14" y="9"/>
                </a:cxn>
                <a:cxn ang="0">
                  <a:pos x="5" y="9"/>
                </a:cxn>
                <a:cxn ang="0">
                  <a:pos x="18" y="12"/>
                </a:cxn>
                <a:cxn ang="0">
                  <a:pos x="18" y="10"/>
                </a:cxn>
                <a:cxn ang="0">
                  <a:pos x="10" y="0"/>
                </a:cxn>
                <a:cxn ang="0">
                  <a:pos x="0" y="11"/>
                </a:cxn>
                <a:cxn ang="0">
                  <a:pos x="10" y="21"/>
                </a:cxn>
                <a:cxn ang="0">
                  <a:pos x="17" y="20"/>
                </a:cxn>
                <a:cxn ang="0">
                  <a:pos x="16" y="17"/>
                </a:cxn>
                <a:cxn ang="0">
                  <a:pos x="11" y="18"/>
                </a:cxn>
                <a:cxn ang="0">
                  <a:pos x="5" y="12"/>
                </a:cxn>
                <a:cxn ang="0">
                  <a:pos x="18" y="12"/>
                </a:cxn>
              </a:cxnLst>
              <a:rect l="0" t="0" r="r" b="b"/>
              <a:pathLst>
                <a:path w="18" h="21">
                  <a:moveTo>
                    <a:pt x="5" y="9"/>
                  </a:moveTo>
                  <a:cubicBezTo>
                    <a:pt x="5" y="7"/>
                    <a:pt x="6" y="4"/>
                    <a:pt x="9" y="4"/>
                  </a:cubicBezTo>
                  <a:cubicBezTo>
                    <a:pt x="13" y="4"/>
                    <a:pt x="14" y="7"/>
                    <a:pt x="14" y="9"/>
                  </a:cubicBezTo>
                  <a:lnTo>
                    <a:pt x="5" y="9"/>
                  </a:lnTo>
                  <a:close/>
                  <a:moveTo>
                    <a:pt x="18" y="12"/>
                  </a:moveTo>
                  <a:cubicBezTo>
                    <a:pt x="18" y="12"/>
                    <a:pt x="18" y="11"/>
                    <a:pt x="18" y="10"/>
                  </a:cubicBezTo>
                  <a:cubicBezTo>
                    <a:pt x="18" y="6"/>
                    <a:pt x="16" y="0"/>
                    <a:pt x="10" y="0"/>
                  </a:cubicBezTo>
                  <a:cubicBezTo>
                    <a:pt x="3" y="0"/>
                    <a:pt x="0" y="6"/>
                    <a:pt x="0" y="11"/>
                  </a:cubicBezTo>
                  <a:cubicBezTo>
                    <a:pt x="0" y="17"/>
                    <a:pt x="4" y="21"/>
                    <a:pt x="10" y="21"/>
                  </a:cubicBezTo>
                  <a:cubicBezTo>
                    <a:pt x="13" y="21"/>
                    <a:pt x="15" y="21"/>
                    <a:pt x="17" y="20"/>
                  </a:cubicBezTo>
                  <a:cubicBezTo>
                    <a:pt x="16" y="17"/>
                    <a:pt x="16" y="17"/>
                    <a:pt x="16" y="17"/>
                  </a:cubicBezTo>
                  <a:cubicBezTo>
                    <a:pt x="15" y="17"/>
                    <a:pt x="13" y="18"/>
                    <a:pt x="11" y="18"/>
                  </a:cubicBezTo>
                  <a:cubicBezTo>
                    <a:pt x="8" y="18"/>
                    <a:pt x="5" y="16"/>
                    <a:pt x="5" y="12"/>
                  </a:cubicBezTo>
                  <a:lnTo>
                    <a:pt x="18"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85" name="Freeform 84"/>
            <p:cNvSpPr>
              <a:spLocks/>
            </p:cNvSpPr>
            <p:nvPr userDrawn="1"/>
          </p:nvSpPr>
          <p:spPr bwMode="auto">
            <a:xfrm>
              <a:off x="3753" y="2087"/>
              <a:ext cx="28" cy="50"/>
            </a:xfrm>
            <a:custGeom>
              <a:avLst/>
              <a:gdLst/>
              <a:ahLst/>
              <a:cxnLst>
                <a:cxn ang="0">
                  <a:pos x="0" y="7"/>
                </a:cxn>
                <a:cxn ang="0">
                  <a:pos x="0" y="1"/>
                </a:cxn>
                <a:cxn ang="0">
                  <a:pos x="5" y="1"/>
                </a:cxn>
                <a:cxn ang="0">
                  <a:pos x="5" y="5"/>
                </a:cxn>
                <a:cxn ang="0">
                  <a:pos x="5" y="5"/>
                </a:cxn>
                <a:cxn ang="0">
                  <a:pos x="11" y="0"/>
                </a:cxn>
                <a:cxn ang="0">
                  <a:pos x="12" y="0"/>
                </a:cxn>
                <a:cxn ang="0">
                  <a:pos x="12" y="5"/>
                </a:cxn>
                <a:cxn ang="0">
                  <a:pos x="10" y="5"/>
                </a:cxn>
                <a:cxn ang="0">
                  <a:pos x="6" y="9"/>
                </a:cxn>
                <a:cxn ang="0">
                  <a:pos x="6" y="10"/>
                </a:cxn>
                <a:cxn ang="0">
                  <a:pos x="6" y="21"/>
                </a:cxn>
                <a:cxn ang="0">
                  <a:pos x="0" y="21"/>
                </a:cxn>
                <a:cxn ang="0">
                  <a:pos x="0" y="7"/>
                </a:cxn>
              </a:cxnLst>
              <a:rect l="0" t="0" r="r" b="b"/>
              <a:pathLst>
                <a:path w="12" h="21">
                  <a:moveTo>
                    <a:pt x="0" y="7"/>
                  </a:moveTo>
                  <a:cubicBezTo>
                    <a:pt x="0" y="4"/>
                    <a:pt x="0" y="3"/>
                    <a:pt x="0" y="1"/>
                  </a:cubicBezTo>
                  <a:cubicBezTo>
                    <a:pt x="5" y="1"/>
                    <a:pt x="5" y="1"/>
                    <a:pt x="5" y="1"/>
                  </a:cubicBezTo>
                  <a:cubicBezTo>
                    <a:pt x="5" y="5"/>
                    <a:pt x="5" y="5"/>
                    <a:pt x="5" y="5"/>
                  </a:cubicBezTo>
                  <a:cubicBezTo>
                    <a:pt x="5" y="5"/>
                    <a:pt x="5" y="5"/>
                    <a:pt x="5" y="5"/>
                  </a:cubicBezTo>
                  <a:cubicBezTo>
                    <a:pt x="6" y="2"/>
                    <a:pt x="8" y="0"/>
                    <a:pt x="11" y="0"/>
                  </a:cubicBezTo>
                  <a:cubicBezTo>
                    <a:pt x="11" y="0"/>
                    <a:pt x="11" y="0"/>
                    <a:pt x="12" y="0"/>
                  </a:cubicBezTo>
                  <a:cubicBezTo>
                    <a:pt x="12" y="5"/>
                    <a:pt x="12" y="5"/>
                    <a:pt x="12" y="5"/>
                  </a:cubicBezTo>
                  <a:cubicBezTo>
                    <a:pt x="11" y="5"/>
                    <a:pt x="11" y="5"/>
                    <a:pt x="10" y="5"/>
                  </a:cubicBezTo>
                  <a:cubicBezTo>
                    <a:pt x="8" y="5"/>
                    <a:pt x="6" y="7"/>
                    <a:pt x="6" y="9"/>
                  </a:cubicBezTo>
                  <a:cubicBezTo>
                    <a:pt x="6" y="9"/>
                    <a:pt x="6" y="10"/>
                    <a:pt x="6" y="10"/>
                  </a:cubicBezTo>
                  <a:cubicBezTo>
                    <a:pt x="6" y="21"/>
                    <a:pt x="6" y="21"/>
                    <a:pt x="6"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86" name="Freeform 85"/>
            <p:cNvSpPr>
              <a:spLocks/>
            </p:cNvSpPr>
            <p:nvPr userDrawn="1"/>
          </p:nvSpPr>
          <p:spPr bwMode="auto">
            <a:xfrm>
              <a:off x="3788" y="2087"/>
              <a:ext cx="46" cy="50"/>
            </a:xfrm>
            <a:custGeom>
              <a:avLst/>
              <a:gdLst/>
              <a:ahLst/>
              <a:cxnLst>
                <a:cxn ang="0">
                  <a:pos x="0" y="7"/>
                </a:cxn>
                <a:cxn ang="0">
                  <a:pos x="0" y="1"/>
                </a:cxn>
                <a:cxn ang="0">
                  <a:pos x="5" y="1"/>
                </a:cxn>
                <a:cxn ang="0">
                  <a:pos x="5" y="4"/>
                </a:cxn>
                <a:cxn ang="0">
                  <a:pos x="5" y="4"/>
                </a:cxn>
                <a:cxn ang="0">
                  <a:pos x="11" y="0"/>
                </a:cxn>
                <a:cxn ang="0">
                  <a:pos x="19" y="9"/>
                </a:cxn>
                <a:cxn ang="0">
                  <a:pos x="19" y="21"/>
                </a:cxn>
                <a:cxn ang="0">
                  <a:pos x="14" y="21"/>
                </a:cxn>
                <a:cxn ang="0">
                  <a:pos x="14" y="10"/>
                </a:cxn>
                <a:cxn ang="0">
                  <a:pos x="10" y="4"/>
                </a:cxn>
                <a:cxn ang="0">
                  <a:pos x="6" y="7"/>
                </a:cxn>
                <a:cxn ang="0">
                  <a:pos x="5" y="9"/>
                </a:cxn>
                <a:cxn ang="0">
                  <a:pos x="5" y="21"/>
                </a:cxn>
                <a:cxn ang="0">
                  <a:pos x="0" y="21"/>
                </a:cxn>
                <a:cxn ang="0">
                  <a:pos x="0" y="7"/>
                </a:cxn>
              </a:cxnLst>
              <a:rect l="0" t="0" r="r" b="b"/>
              <a:pathLst>
                <a:path w="19" h="21">
                  <a:moveTo>
                    <a:pt x="0" y="7"/>
                  </a:moveTo>
                  <a:cubicBezTo>
                    <a:pt x="0" y="4"/>
                    <a:pt x="0" y="2"/>
                    <a:pt x="0" y="1"/>
                  </a:cubicBezTo>
                  <a:cubicBezTo>
                    <a:pt x="5" y="1"/>
                    <a:pt x="5" y="1"/>
                    <a:pt x="5" y="1"/>
                  </a:cubicBezTo>
                  <a:cubicBezTo>
                    <a:pt x="5" y="4"/>
                    <a:pt x="5" y="4"/>
                    <a:pt x="5" y="4"/>
                  </a:cubicBezTo>
                  <a:cubicBezTo>
                    <a:pt x="5" y="4"/>
                    <a:pt x="5" y="4"/>
                    <a:pt x="5" y="4"/>
                  </a:cubicBezTo>
                  <a:cubicBezTo>
                    <a:pt x="6" y="2"/>
                    <a:pt x="8" y="0"/>
                    <a:pt x="11" y="0"/>
                  </a:cubicBezTo>
                  <a:cubicBezTo>
                    <a:pt x="15" y="0"/>
                    <a:pt x="19" y="3"/>
                    <a:pt x="19" y="9"/>
                  </a:cubicBezTo>
                  <a:cubicBezTo>
                    <a:pt x="19" y="21"/>
                    <a:pt x="19" y="21"/>
                    <a:pt x="19" y="21"/>
                  </a:cubicBezTo>
                  <a:cubicBezTo>
                    <a:pt x="14" y="21"/>
                    <a:pt x="14" y="21"/>
                    <a:pt x="14" y="21"/>
                  </a:cubicBezTo>
                  <a:cubicBezTo>
                    <a:pt x="14" y="10"/>
                    <a:pt x="14" y="10"/>
                    <a:pt x="14" y="10"/>
                  </a:cubicBezTo>
                  <a:cubicBezTo>
                    <a:pt x="14" y="7"/>
                    <a:pt x="12" y="4"/>
                    <a:pt x="10" y="4"/>
                  </a:cubicBezTo>
                  <a:cubicBezTo>
                    <a:pt x="8" y="4"/>
                    <a:pt x="6" y="6"/>
                    <a:pt x="6" y="7"/>
                  </a:cubicBezTo>
                  <a:cubicBezTo>
                    <a:pt x="6" y="8"/>
                    <a:pt x="5" y="8"/>
                    <a:pt x="5" y="9"/>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87" name="Freeform 86"/>
            <p:cNvSpPr>
              <a:spLocks/>
            </p:cNvSpPr>
            <p:nvPr userDrawn="1"/>
          </p:nvSpPr>
          <p:spPr bwMode="auto">
            <a:xfrm>
              <a:off x="3845" y="2087"/>
              <a:ext cx="70" cy="50"/>
            </a:xfrm>
            <a:custGeom>
              <a:avLst/>
              <a:gdLst/>
              <a:ahLst/>
              <a:cxnLst>
                <a:cxn ang="0">
                  <a:pos x="0" y="7"/>
                </a:cxn>
                <a:cxn ang="0">
                  <a:pos x="0" y="1"/>
                </a:cxn>
                <a:cxn ang="0">
                  <a:pos x="4" y="1"/>
                </a:cxn>
                <a:cxn ang="0">
                  <a:pos x="5" y="4"/>
                </a:cxn>
                <a:cxn ang="0">
                  <a:pos x="5" y="4"/>
                </a:cxn>
                <a:cxn ang="0">
                  <a:pos x="11" y="0"/>
                </a:cxn>
                <a:cxn ang="0">
                  <a:pos x="16" y="4"/>
                </a:cxn>
                <a:cxn ang="0">
                  <a:pos x="17" y="4"/>
                </a:cxn>
                <a:cxn ang="0">
                  <a:pos x="19" y="1"/>
                </a:cxn>
                <a:cxn ang="0">
                  <a:pos x="23" y="0"/>
                </a:cxn>
                <a:cxn ang="0">
                  <a:pos x="30" y="9"/>
                </a:cxn>
                <a:cxn ang="0">
                  <a:pos x="30" y="21"/>
                </a:cxn>
                <a:cxn ang="0">
                  <a:pos x="25" y="21"/>
                </a:cxn>
                <a:cxn ang="0">
                  <a:pos x="25" y="10"/>
                </a:cxn>
                <a:cxn ang="0">
                  <a:pos x="21" y="4"/>
                </a:cxn>
                <a:cxn ang="0">
                  <a:pos x="18" y="7"/>
                </a:cxn>
                <a:cxn ang="0">
                  <a:pos x="17" y="9"/>
                </a:cxn>
                <a:cxn ang="0">
                  <a:pos x="17" y="21"/>
                </a:cxn>
                <a:cxn ang="0">
                  <a:pos x="13" y="21"/>
                </a:cxn>
                <a:cxn ang="0">
                  <a:pos x="13" y="9"/>
                </a:cxn>
                <a:cxn ang="0">
                  <a:pos x="9" y="4"/>
                </a:cxn>
                <a:cxn ang="0">
                  <a:pos x="5" y="7"/>
                </a:cxn>
                <a:cxn ang="0">
                  <a:pos x="5" y="9"/>
                </a:cxn>
                <a:cxn ang="0">
                  <a:pos x="5" y="21"/>
                </a:cxn>
                <a:cxn ang="0">
                  <a:pos x="0" y="21"/>
                </a:cxn>
                <a:cxn ang="0">
                  <a:pos x="0" y="7"/>
                </a:cxn>
              </a:cxnLst>
              <a:rect l="0" t="0" r="r" b="b"/>
              <a:pathLst>
                <a:path w="30" h="21">
                  <a:moveTo>
                    <a:pt x="0" y="7"/>
                  </a:moveTo>
                  <a:cubicBezTo>
                    <a:pt x="0" y="4"/>
                    <a:pt x="0" y="2"/>
                    <a:pt x="0" y="1"/>
                  </a:cubicBezTo>
                  <a:cubicBezTo>
                    <a:pt x="4" y="1"/>
                    <a:pt x="4" y="1"/>
                    <a:pt x="4" y="1"/>
                  </a:cubicBezTo>
                  <a:cubicBezTo>
                    <a:pt x="5" y="4"/>
                    <a:pt x="5" y="4"/>
                    <a:pt x="5" y="4"/>
                  </a:cubicBezTo>
                  <a:cubicBezTo>
                    <a:pt x="5" y="4"/>
                    <a:pt x="5" y="4"/>
                    <a:pt x="5" y="4"/>
                  </a:cubicBezTo>
                  <a:cubicBezTo>
                    <a:pt x="6" y="2"/>
                    <a:pt x="7" y="0"/>
                    <a:pt x="11" y="0"/>
                  </a:cubicBezTo>
                  <a:cubicBezTo>
                    <a:pt x="14" y="0"/>
                    <a:pt x="16" y="2"/>
                    <a:pt x="16" y="4"/>
                  </a:cubicBezTo>
                  <a:cubicBezTo>
                    <a:pt x="17" y="4"/>
                    <a:pt x="17" y="4"/>
                    <a:pt x="17" y="4"/>
                  </a:cubicBezTo>
                  <a:cubicBezTo>
                    <a:pt x="17" y="3"/>
                    <a:pt x="18" y="2"/>
                    <a:pt x="19" y="1"/>
                  </a:cubicBezTo>
                  <a:cubicBezTo>
                    <a:pt x="20" y="1"/>
                    <a:pt x="21" y="0"/>
                    <a:pt x="23" y="0"/>
                  </a:cubicBezTo>
                  <a:cubicBezTo>
                    <a:pt x="27" y="0"/>
                    <a:pt x="30" y="3"/>
                    <a:pt x="30" y="9"/>
                  </a:cubicBezTo>
                  <a:cubicBezTo>
                    <a:pt x="30" y="21"/>
                    <a:pt x="30" y="21"/>
                    <a:pt x="30" y="21"/>
                  </a:cubicBezTo>
                  <a:cubicBezTo>
                    <a:pt x="25" y="21"/>
                    <a:pt x="25" y="21"/>
                    <a:pt x="25" y="21"/>
                  </a:cubicBezTo>
                  <a:cubicBezTo>
                    <a:pt x="25" y="10"/>
                    <a:pt x="25" y="10"/>
                    <a:pt x="25" y="10"/>
                  </a:cubicBezTo>
                  <a:cubicBezTo>
                    <a:pt x="25" y="6"/>
                    <a:pt x="24" y="4"/>
                    <a:pt x="21" y="4"/>
                  </a:cubicBezTo>
                  <a:cubicBezTo>
                    <a:pt x="20" y="4"/>
                    <a:pt x="18" y="6"/>
                    <a:pt x="18" y="7"/>
                  </a:cubicBezTo>
                  <a:cubicBezTo>
                    <a:pt x="18" y="8"/>
                    <a:pt x="17" y="8"/>
                    <a:pt x="17" y="9"/>
                  </a:cubicBezTo>
                  <a:cubicBezTo>
                    <a:pt x="17" y="21"/>
                    <a:pt x="17" y="21"/>
                    <a:pt x="17" y="21"/>
                  </a:cubicBezTo>
                  <a:cubicBezTo>
                    <a:pt x="13" y="21"/>
                    <a:pt x="13" y="21"/>
                    <a:pt x="13" y="21"/>
                  </a:cubicBezTo>
                  <a:cubicBezTo>
                    <a:pt x="13" y="9"/>
                    <a:pt x="13" y="9"/>
                    <a:pt x="13" y="9"/>
                  </a:cubicBezTo>
                  <a:cubicBezTo>
                    <a:pt x="13" y="6"/>
                    <a:pt x="11" y="4"/>
                    <a:pt x="9" y="4"/>
                  </a:cubicBezTo>
                  <a:cubicBezTo>
                    <a:pt x="7" y="4"/>
                    <a:pt x="6" y="6"/>
                    <a:pt x="5" y="7"/>
                  </a:cubicBezTo>
                  <a:cubicBezTo>
                    <a:pt x="5" y="8"/>
                    <a:pt x="5" y="8"/>
                    <a:pt x="5" y="9"/>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88" name="Freeform 87"/>
            <p:cNvSpPr>
              <a:spLocks noEditPoints="1"/>
            </p:cNvSpPr>
            <p:nvPr userDrawn="1"/>
          </p:nvSpPr>
          <p:spPr bwMode="auto">
            <a:xfrm>
              <a:off x="3926" y="2087"/>
              <a:ext cx="44" cy="50"/>
            </a:xfrm>
            <a:custGeom>
              <a:avLst/>
              <a:gdLst/>
              <a:ahLst/>
              <a:cxnLst>
                <a:cxn ang="0">
                  <a:pos x="5" y="9"/>
                </a:cxn>
                <a:cxn ang="0">
                  <a:pos x="10" y="4"/>
                </a:cxn>
                <a:cxn ang="0">
                  <a:pos x="14" y="9"/>
                </a:cxn>
                <a:cxn ang="0">
                  <a:pos x="5" y="9"/>
                </a:cxn>
                <a:cxn ang="0">
                  <a:pos x="18" y="12"/>
                </a:cxn>
                <a:cxn ang="0">
                  <a:pos x="19" y="10"/>
                </a:cxn>
                <a:cxn ang="0">
                  <a:pos x="10" y="0"/>
                </a:cxn>
                <a:cxn ang="0">
                  <a:pos x="0" y="11"/>
                </a:cxn>
                <a:cxn ang="0">
                  <a:pos x="10" y="21"/>
                </a:cxn>
                <a:cxn ang="0">
                  <a:pos x="18" y="20"/>
                </a:cxn>
                <a:cxn ang="0">
                  <a:pos x="17" y="17"/>
                </a:cxn>
                <a:cxn ang="0">
                  <a:pos x="11" y="18"/>
                </a:cxn>
                <a:cxn ang="0">
                  <a:pos x="5" y="12"/>
                </a:cxn>
                <a:cxn ang="0">
                  <a:pos x="18" y="12"/>
                </a:cxn>
              </a:cxnLst>
              <a:rect l="0" t="0" r="r" b="b"/>
              <a:pathLst>
                <a:path w="19" h="21">
                  <a:moveTo>
                    <a:pt x="5" y="9"/>
                  </a:moveTo>
                  <a:cubicBezTo>
                    <a:pt x="5" y="7"/>
                    <a:pt x="6" y="4"/>
                    <a:pt x="10" y="4"/>
                  </a:cubicBezTo>
                  <a:cubicBezTo>
                    <a:pt x="13" y="4"/>
                    <a:pt x="14" y="7"/>
                    <a:pt x="14" y="9"/>
                  </a:cubicBezTo>
                  <a:lnTo>
                    <a:pt x="5" y="9"/>
                  </a:lnTo>
                  <a:close/>
                  <a:moveTo>
                    <a:pt x="18" y="12"/>
                  </a:moveTo>
                  <a:cubicBezTo>
                    <a:pt x="19" y="12"/>
                    <a:pt x="19" y="11"/>
                    <a:pt x="19" y="10"/>
                  </a:cubicBezTo>
                  <a:cubicBezTo>
                    <a:pt x="19" y="6"/>
                    <a:pt x="17" y="0"/>
                    <a:pt x="10" y="0"/>
                  </a:cubicBezTo>
                  <a:cubicBezTo>
                    <a:pt x="3" y="0"/>
                    <a:pt x="0" y="6"/>
                    <a:pt x="0" y="11"/>
                  </a:cubicBezTo>
                  <a:cubicBezTo>
                    <a:pt x="0" y="17"/>
                    <a:pt x="4" y="21"/>
                    <a:pt x="10" y="21"/>
                  </a:cubicBezTo>
                  <a:cubicBezTo>
                    <a:pt x="13" y="21"/>
                    <a:pt x="16" y="21"/>
                    <a:pt x="18" y="20"/>
                  </a:cubicBezTo>
                  <a:cubicBezTo>
                    <a:pt x="17" y="17"/>
                    <a:pt x="17" y="17"/>
                    <a:pt x="17" y="17"/>
                  </a:cubicBezTo>
                  <a:cubicBezTo>
                    <a:pt x="15" y="17"/>
                    <a:pt x="14" y="18"/>
                    <a:pt x="11" y="18"/>
                  </a:cubicBezTo>
                  <a:cubicBezTo>
                    <a:pt x="8" y="18"/>
                    <a:pt x="5" y="16"/>
                    <a:pt x="5" y="12"/>
                  </a:cubicBezTo>
                  <a:lnTo>
                    <a:pt x="18"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89" name="Freeform 88"/>
            <p:cNvSpPr>
              <a:spLocks/>
            </p:cNvSpPr>
            <p:nvPr userDrawn="1"/>
          </p:nvSpPr>
          <p:spPr bwMode="auto">
            <a:xfrm>
              <a:off x="3979" y="2087"/>
              <a:ext cx="42" cy="50"/>
            </a:xfrm>
            <a:custGeom>
              <a:avLst/>
              <a:gdLst/>
              <a:ahLst/>
              <a:cxnLst>
                <a:cxn ang="0">
                  <a:pos x="0" y="7"/>
                </a:cxn>
                <a:cxn ang="0">
                  <a:pos x="0" y="1"/>
                </a:cxn>
                <a:cxn ang="0">
                  <a:pos x="4" y="1"/>
                </a:cxn>
                <a:cxn ang="0">
                  <a:pos x="4" y="4"/>
                </a:cxn>
                <a:cxn ang="0">
                  <a:pos x="4" y="4"/>
                </a:cxn>
                <a:cxn ang="0">
                  <a:pos x="11" y="0"/>
                </a:cxn>
                <a:cxn ang="0">
                  <a:pos x="18" y="9"/>
                </a:cxn>
                <a:cxn ang="0">
                  <a:pos x="18" y="21"/>
                </a:cxn>
                <a:cxn ang="0">
                  <a:pos x="13" y="21"/>
                </a:cxn>
                <a:cxn ang="0">
                  <a:pos x="13" y="10"/>
                </a:cxn>
                <a:cxn ang="0">
                  <a:pos x="9" y="4"/>
                </a:cxn>
                <a:cxn ang="0">
                  <a:pos x="5" y="7"/>
                </a:cxn>
                <a:cxn ang="0">
                  <a:pos x="5" y="9"/>
                </a:cxn>
                <a:cxn ang="0">
                  <a:pos x="5" y="21"/>
                </a:cxn>
                <a:cxn ang="0">
                  <a:pos x="0" y="21"/>
                </a:cxn>
                <a:cxn ang="0">
                  <a:pos x="0" y="7"/>
                </a:cxn>
              </a:cxnLst>
              <a:rect l="0" t="0" r="r" b="b"/>
              <a:pathLst>
                <a:path w="18" h="21">
                  <a:moveTo>
                    <a:pt x="0" y="7"/>
                  </a:moveTo>
                  <a:cubicBezTo>
                    <a:pt x="0" y="4"/>
                    <a:pt x="0" y="2"/>
                    <a:pt x="0" y="1"/>
                  </a:cubicBezTo>
                  <a:cubicBezTo>
                    <a:pt x="4" y="1"/>
                    <a:pt x="4" y="1"/>
                    <a:pt x="4" y="1"/>
                  </a:cubicBezTo>
                  <a:cubicBezTo>
                    <a:pt x="4" y="4"/>
                    <a:pt x="4" y="4"/>
                    <a:pt x="4" y="4"/>
                  </a:cubicBezTo>
                  <a:cubicBezTo>
                    <a:pt x="4" y="4"/>
                    <a:pt x="4" y="4"/>
                    <a:pt x="4" y="4"/>
                  </a:cubicBezTo>
                  <a:cubicBezTo>
                    <a:pt x="5" y="2"/>
                    <a:pt x="8" y="0"/>
                    <a:pt x="11" y="0"/>
                  </a:cubicBezTo>
                  <a:cubicBezTo>
                    <a:pt x="14" y="0"/>
                    <a:pt x="18" y="3"/>
                    <a:pt x="18" y="9"/>
                  </a:cubicBezTo>
                  <a:cubicBezTo>
                    <a:pt x="18" y="21"/>
                    <a:pt x="18" y="21"/>
                    <a:pt x="18" y="21"/>
                  </a:cubicBezTo>
                  <a:cubicBezTo>
                    <a:pt x="13" y="21"/>
                    <a:pt x="13" y="21"/>
                    <a:pt x="13" y="21"/>
                  </a:cubicBezTo>
                  <a:cubicBezTo>
                    <a:pt x="13" y="10"/>
                    <a:pt x="13" y="10"/>
                    <a:pt x="13" y="10"/>
                  </a:cubicBezTo>
                  <a:cubicBezTo>
                    <a:pt x="13" y="7"/>
                    <a:pt x="12" y="4"/>
                    <a:pt x="9" y="4"/>
                  </a:cubicBezTo>
                  <a:cubicBezTo>
                    <a:pt x="7" y="4"/>
                    <a:pt x="6" y="6"/>
                    <a:pt x="5" y="7"/>
                  </a:cubicBezTo>
                  <a:cubicBezTo>
                    <a:pt x="5" y="8"/>
                    <a:pt x="5" y="8"/>
                    <a:pt x="5" y="9"/>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90" name="Freeform 89"/>
            <p:cNvSpPr>
              <a:spLocks/>
            </p:cNvSpPr>
            <p:nvPr userDrawn="1"/>
          </p:nvSpPr>
          <p:spPr bwMode="auto">
            <a:xfrm>
              <a:off x="4029" y="2078"/>
              <a:ext cx="31" cy="59"/>
            </a:xfrm>
            <a:custGeom>
              <a:avLst/>
              <a:gdLst/>
              <a:ahLst/>
              <a:cxnLst>
                <a:cxn ang="0">
                  <a:pos x="8" y="0"/>
                </a:cxn>
                <a:cxn ang="0">
                  <a:pos x="8" y="5"/>
                </a:cxn>
                <a:cxn ang="0">
                  <a:pos x="13" y="5"/>
                </a:cxn>
                <a:cxn ang="0">
                  <a:pos x="13" y="9"/>
                </a:cxn>
                <a:cxn ang="0">
                  <a:pos x="8" y="9"/>
                </a:cxn>
                <a:cxn ang="0">
                  <a:pos x="8" y="17"/>
                </a:cxn>
                <a:cxn ang="0">
                  <a:pos x="11" y="21"/>
                </a:cxn>
                <a:cxn ang="0">
                  <a:pos x="13" y="21"/>
                </a:cxn>
                <a:cxn ang="0">
                  <a:pos x="13" y="25"/>
                </a:cxn>
                <a:cxn ang="0">
                  <a:pos x="9" y="25"/>
                </a:cxn>
                <a:cxn ang="0">
                  <a:pos x="5" y="24"/>
                </a:cxn>
                <a:cxn ang="0">
                  <a:pos x="3" y="18"/>
                </a:cxn>
                <a:cxn ang="0">
                  <a:pos x="3" y="9"/>
                </a:cxn>
                <a:cxn ang="0">
                  <a:pos x="0" y="9"/>
                </a:cxn>
                <a:cxn ang="0">
                  <a:pos x="0" y="5"/>
                </a:cxn>
                <a:cxn ang="0">
                  <a:pos x="3" y="5"/>
                </a:cxn>
                <a:cxn ang="0">
                  <a:pos x="3" y="1"/>
                </a:cxn>
                <a:cxn ang="0">
                  <a:pos x="8" y="0"/>
                </a:cxn>
              </a:cxnLst>
              <a:rect l="0" t="0" r="r" b="b"/>
              <a:pathLst>
                <a:path w="13" h="25">
                  <a:moveTo>
                    <a:pt x="8" y="0"/>
                  </a:moveTo>
                  <a:cubicBezTo>
                    <a:pt x="8" y="5"/>
                    <a:pt x="8" y="5"/>
                    <a:pt x="8" y="5"/>
                  </a:cubicBezTo>
                  <a:cubicBezTo>
                    <a:pt x="13" y="5"/>
                    <a:pt x="13" y="5"/>
                    <a:pt x="13" y="5"/>
                  </a:cubicBezTo>
                  <a:cubicBezTo>
                    <a:pt x="13" y="9"/>
                    <a:pt x="13" y="9"/>
                    <a:pt x="13" y="9"/>
                  </a:cubicBezTo>
                  <a:cubicBezTo>
                    <a:pt x="8" y="9"/>
                    <a:pt x="8" y="9"/>
                    <a:pt x="8" y="9"/>
                  </a:cubicBezTo>
                  <a:cubicBezTo>
                    <a:pt x="8" y="17"/>
                    <a:pt x="8" y="17"/>
                    <a:pt x="8" y="17"/>
                  </a:cubicBezTo>
                  <a:cubicBezTo>
                    <a:pt x="8" y="20"/>
                    <a:pt x="9" y="21"/>
                    <a:pt x="11" y="21"/>
                  </a:cubicBezTo>
                  <a:cubicBezTo>
                    <a:pt x="12" y="21"/>
                    <a:pt x="12" y="21"/>
                    <a:pt x="13" y="21"/>
                  </a:cubicBezTo>
                  <a:cubicBezTo>
                    <a:pt x="13" y="25"/>
                    <a:pt x="13" y="25"/>
                    <a:pt x="13" y="25"/>
                  </a:cubicBezTo>
                  <a:cubicBezTo>
                    <a:pt x="12" y="25"/>
                    <a:pt x="11" y="25"/>
                    <a:pt x="9" y="25"/>
                  </a:cubicBezTo>
                  <a:cubicBezTo>
                    <a:pt x="7" y="25"/>
                    <a:pt x="6" y="25"/>
                    <a:pt x="5" y="24"/>
                  </a:cubicBezTo>
                  <a:cubicBezTo>
                    <a:pt x="4" y="23"/>
                    <a:pt x="3" y="21"/>
                    <a:pt x="3" y="18"/>
                  </a:cubicBezTo>
                  <a:cubicBezTo>
                    <a:pt x="3" y="9"/>
                    <a:pt x="3" y="9"/>
                    <a:pt x="3" y="9"/>
                  </a:cubicBezTo>
                  <a:cubicBezTo>
                    <a:pt x="0" y="9"/>
                    <a:pt x="0" y="9"/>
                    <a:pt x="0" y="9"/>
                  </a:cubicBezTo>
                  <a:cubicBezTo>
                    <a:pt x="0" y="5"/>
                    <a:pt x="0" y="5"/>
                    <a:pt x="0" y="5"/>
                  </a:cubicBezTo>
                  <a:cubicBezTo>
                    <a:pt x="3" y="5"/>
                    <a:pt x="3" y="5"/>
                    <a:pt x="3" y="5"/>
                  </a:cubicBezTo>
                  <a:cubicBezTo>
                    <a:pt x="3" y="1"/>
                    <a:pt x="3" y="1"/>
                    <a:pt x="3" y="1"/>
                  </a:cubicBezTo>
                  <a:lnTo>
                    <a:pt x="8"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91" name="Freeform 90"/>
            <p:cNvSpPr>
              <a:spLocks noEditPoints="1"/>
            </p:cNvSpPr>
            <p:nvPr userDrawn="1"/>
          </p:nvSpPr>
          <p:spPr bwMode="auto">
            <a:xfrm>
              <a:off x="4086" y="2087"/>
              <a:ext cx="42" cy="50"/>
            </a:xfrm>
            <a:custGeom>
              <a:avLst/>
              <a:gdLst/>
              <a:ahLst/>
              <a:cxnLst>
                <a:cxn ang="0">
                  <a:pos x="12" y="14"/>
                </a:cxn>
                <a:cxn ang="0">
                  <a:pos x="12" y="15"/>
                </a:cxn>
                <a:cxn ang="0">
                  <a:pos x="8" y="18"/>
                </a:cxn>
                <a:cxn ang="0">
                  <a:pos x="5" y="15"/>
                </a:cxn>
                <a:cxn ang="0">
                  <a:pos x="12" y="11"/>
                </a:cxn>
                <a:cxn ang="0">
                  <a:pos x="12" y="14"/>
                </a:cxn>
                <a:cxn ang="0">
                  <a:pos x="17" y="9"/>
                </a:cxn>
                <a:cxn ang="0">
                  <a:pos x="9" y="0"/>
                </a:cxn>
                <a:cxn ang="0">
                  <a:pos x="2" y="2"/>
                </a:cxn>
                <a:cxn ang="0">
                  <a:pos x="3" y="5"/>
                </a:cxn>
                <a:cxn ang="0">
                  <a:pos x="8" y="4"/>
                </a:cxn>
                <a:cxn ang="0">
                  <a:pos x="12" y="7"/>
                </a:cxn>
                <a:cxn ang="0">
                  <a:pos x="12" y="8"/>
                </a:cxn>
                <a:cxn ang="0">
                  <a:pos x="0" y="15"/>
                </a:cxn>
                <a:cxn ang="0">
                  <a:pos x="7" y="21"/>
                </a:cxn>
                <a:cxn ang="0">
                  <a:pos x="12" y="19"/>
                </a:cxn>
                <a:cxn ang="0">
                  <a:pos x="13" y="19"/>
                </a:cxn>
                <a:cxn ang="0">
                  <a:pos x="13" y="21"/>
                </a:cxn>
                <a:cxn ang="0">
                  <a:pos x="18" y="21"/>
                </a:cxn>
                <a:cxn ang="0">
                  <a:pos x="17" y="16"/>
                </a:cxn>
                <a:cxn ang="0">
                  <a:pos x="17" y="9"/>
                </a:cxn>
              </a:cxnLst>
              <a:rect l="0" t="0" r="r" b="b"/>
              <a:pathLst>
                <a:path w="18" h="21">
                  <a:moveTo>
                    <a:pt x="12" y="14"/>
                  </a:moveTo>
                  <a:cubicBezTo>
                    <a:pt x="12" y="14"/>
                    <a:pt x="12" y="15"/>
                    <a:pt x="12" y="15"/>
                  </a:cubicBezTo>
                  <a:cubicBezTo>
                    <a:pt x="12" y="16"/>
                    <a:pt x="10" y="18"/>
                    <a:pt x="8" y="18"/>
                  </a:cubicBezTo>
                  <a:cubicBezTo>
                    <a:pt x="7" y="18"/>
                    <a:pt x="5" y="17"/>
                    <a:pt x="5" y="15"/>
                  </a:cubicBezTo>
                  <a:cubicBezTo>
                    <a:pt x="5" y="12"/>
                    <a:pt x="9" y="11"/>
                    <a:pt x="12" y="11"/>
                  </a:cubicBezTo>
                  <a:lnTo>
                    <a:pt x="12" y="14"/>
                  </a:lnTo>
                  <a:close/>
                  <a:moveTo>
                    <a:pt x="17" y="9"/>
                  </a:moveTo>
                  <a:cubicBezTo>
                    <a:pt x="17" y="4"/>
                    <a:pt x="15" y="0"/>
                    <a:pt x="9" y="0"/>
                  </a:cubicBezTo>
                  <a:cubicBezTo>
                    <a:pt x="6" y="0"/>
                    <a:pt x="3" y="1"/>
                    <a:pt x="2" y="2"/>
                  </a:cubicBezTo>
                  <a:cubicBezTo>
                    <a:pt x="3" y="5"/>
                    <a:pt x="3" y="5"/>
                    <a:pt x="3" y="5"/>
                  </a:cubicBezTo>
                  <a:cubicBezTo>
                    <a:pt x="4" y="4"/>
                    <a:pt x="6" y="4"/>
                    <a:pt x="8" y="4"/>
                  </a:cubicBezTo>
                  <a:cubicBezTo>
                    <a:pt x="12" y="4"/>
                    <a:pt x="12" y="6"/>
                    <a:pt x="12" y="7"/>
                  </a:cubicBezTo>
                  <a:cubicBezTo>
                    <a:pt x="12" y="8"/>
                    <a:pt x="12" y="8"/>
                    <a:pt x="12" y="8"/>
                  </a:cubicBezTo>
                  <a:cubicBezTo>
                    <a:pt x="5" y="8"/>
                    <a:pt x="0" y="10"/>
                    <a:pt x="0" y="15"/>
                  </a:cubicBezTo>
                  <a:cubicBezTo>
                    <a:pt x="0" y="18"/>
                    <a:pt x="2" y="21"/>
                    <a:pt x="7" y="21"/>
                  </a:cubicBezTo>
                  <a:cubicBezTo>
                    <a:pt x="9" y="21"/>
                    <a:pt x="11" y="20"/>
                    <a:pt x="12" y="19"/>
                  </a:cubicBezTo>
                  <a:cubicBezTo>
                    <a:pt x="13" y="19"/>
                    <a:pt x="13" y="19"/>
                    <a:pt x="13" y="19"/>
                  </a:cubicBezTo>
                  <a:cubicBezTo>
                    <a:pt x="13" y="21"/>
                    <a:pt x="13" y="21"/>
                    <a:pt x="13" y="21"/>
                  </a:cubicBezTo>
                  <a:cubicBezTo>
                    <a:pt x="18" y="21"/>
                    <a:pt x="18" y="21"/>
                    <a:pt x="18" y="21"/>
                  </a:cubicBezTo>
                  <a:cubicBezTo>
                    <a:pt x="17" y="20"/>
                    <a:pt x="17" y="18"/>
                    <a:pt x="17" y="16"/>
                  </a:cubicBezTo>
                  <a:lnTo>
                    <a:pt x="17" y="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92" name="Freeform 91"/>
            <p:cNvSpPr>
              <a:spLocks noEditPoints="1"/>
            </p:cNvSpPr>
            <p:nvPr userDrawn="1"/>
          </p:nvSpPr>
          <p:spPr bwMode="auto">
            <a:xfrm>
              <a:off x="4136" y="2087"/>
              <a:ext cx="46" cy="70"/>
            </a:xfrm>
            <a:custGeom>
              <a:avLst/>
              <a:gdLst/>
              <a:ahLst/>
              <a:cxnLst>
                <a:cxn ang="0">
                  <a:pos x="15" y="12"/>
                </a:cxn>
                <a:cxn ang="0">
                  <a:pos x="15" y="14"/>
                </a:cxn>
                <a:cxn ang="0">
                  <a:pos x="11" y="17"/>
                </a:cxn>
                <a:cxn ang="0">
                  <a:pos x="6" y="11"/>
                </a:cxn>
                <a:cxn ang="0">
                  <a:pos x="11" y="4"/>
                </a:cxn>
                <a:cxn ang="0">
                  <a:pos x="15" y="7"/>
                </a:cxn>
                <a:cxn ang="0">
                  <a:pos x="15" y="9"/>
                </a:cxn>
                <a:cxn ang="0">
                  <a:pos x="15" y="12"/>
                </a:cxn>
                <a:cxn ang="0">
                  <a:pos x="20" y="7"/>
                </a:cxn>
                <a:cxn ang="0">
                  <a:pos x="20" y="1"/>
                </a:cxn>
                <a:cxn ang="0">
                  <a:pos x="16" y="1"/>
                </a:cxn>
                <a:cxn ang="0">
                  <a:pos x="16" y="3"/>
                </a:cxn>
                <a:cxn ang="0">
                  <a:pos x="15" y="3"/>
                </a:cxn>
                <a:cxn ang="0">
                  <a:pos x="10" y="0"/>
                </a:cxn>
                <a:cxn ang="0">
                  <a:pos x="0" y="11"/>
                </a:cxn>
                <a:cxn ang="0">
                  <a:pos x="9" y="21"/>
                </a:cxn>
                <a:cxn ang="0">
                  <a:pos x="15" y="18"/>
                </a:cxn>
                <a:cxn ang="0">
                  <a:pos x="15" y="18"/>
                </a:cxn>
                <a:cxn ang="0">
                  <a:pos x="15" y="20"/>
                </a:cxn>
                <a:cxn ang="0">
                  <a:pos x="9" y="26"/>
                </a:cxn>
                <a:cxn ang="0">
                  <a:pos x="3" y="24"/>
                </a:cxn>
                <a:cxn ang="0">
                  <a:pos x="2" y="28"/>
                </a:cxn>
                <a:cxn ang="0">
                  <a:pos x="9" y="30"/>
                </a:cxn>
                <a:cxn ang="0">
                  <a:pos x="17" y="27"/>
                </a:cxn>
                <a:cxn ang="0">
                  <a:pos x="20" y="18"/>
                </a:cxn>
                <a:cxn ang="0">
                  <a:pos x="20" y="7"/>
                </a:cxn>
              </a:cxnLst>
              <a:rect l="0" t="0" r="r" b="b"/>
              <a:pathLst>
                <a:path w="20" h="30">
                  <a:moveTo>
                    <a:pt x="15" y="12"/>
                  </a:moveTo>
                  <a:cubicBezTo>
                    <a:pt x="15" y="13"/>
                    <a:pt x="15" y="13"/>
                    <a:pt x="15" y="14"/>
                  </a:cubicBezTo>
                  <a:cubicBezTo>
                    <a:pt x="14" y="16"/>
                    <a:pt x="12" y="17"/>
                    <a:pt x="11" y="17"/>
                  </a:cubicBezTo>
                  <a:cubicBezTo>
                    <a:pt x="7" y="17"/>
                    <a:pt x="6" y="14"/>
                    <a:pt x="6" y="11"/>
                  </a:cubicBezTo>
                  <a:cubicBezTo>
                    <a:pt x="6" y="7"/>
                    <a:pt x="8" y="4"/>
                    <a:pt x="11" y="4"/>
                  </a:cubicBezTo>
                  <a:cubicBezTo>
                    <a:pt x="13" y="4"/>
                    <a:pt x="14" y="6"/>
                    <a:pt x="15" y="7"/>
                  </a:cubicBezTo>
                  <a:cubicBezTo>
                    <a:pt x="15" y="8"/>
                    <a:pt x="15" y="8"/>
                    <a:pt x="15" y="9"/>
                  </a:cubicBezTo>
                  <a:lnTo>
                    <a:pt x="15" y="12"/>
                  </a:lnTo>
                  <a:close/>
                  <a:moveTo>
                    <a:pt x="20" y="7"/>
                  </a:moveTo>
                  <a:cubicBezTo>
                    <a:pt x="20" y="4"/>
                    <a:pt x="20" y="2"/>
                    <a:pt x="20" y="1"/>
                  </a:cubicBezTo>
                  <a:cubicBezTo>
                    <a:pt x="16" y="1"/>
                    <a:pt x="16" y="1"/>
                    <a:pt x="16" y="1"/>
                  </a:cubicBezTo>
                  <a:cubicBezTo>
                    <a:pt x="16" y="3"/>
                    <a:pt x="16" y="3"/>
                    <a:pt x="16" y="3"/>
                  </a:cubicBezTo>
                  <a:cubicBezTo>
                    <a:pt x="15" y="3"/>
                    <a:pt x="15" y="3"/>
                    <a:pt x="15" y="3"/>
                  </a:cubicBezTo>
                  <a:cubicBezTo>
                    <a:pt x="14" y="2"/>
                    <a:pt x="13" y="0"/>
                    <a:pt x="10" y="0"/>
                  </a:cubicBezTo>
                  <a:cubicBezTo>
                    <a:pt x="5" y="0"/>
                    <a:pt x="0" y="4"/>
                    <a:pt x="0" y="11"/>
                  </a:cubicBezTo>
                  <a:cubicBezTo>
                    <a:pt x="0" y="17"/>
                    <a:pt x="4" y="21"/>
                    <a:pt x="9" y="21"/>
                  </a:cubicBezTo>
                  <a:cubicBezTo>
                    <a:pt x="12" y="21"/>
                    <a:pt x="14" y="20"/>
                    <a:pt x="15" y="18"/>
                  </a:cubicBezTo>
                  <a:cubicBezTo>
                    <a:pt x="15" y="18"/>
                    <a:pt x="15" y="18"/>
                    <a:pt x="15" y="18"/>
                  </a:cubicBezTo>
                  <a:cubicBezTo>
                    <a:pt x="15" y="20"/>
                    <a:pt x="15" y="20"/>
                    <a:pt x="15" y="20"/>
                  </a:cubicBezTo>
                  <a:cubicBezTo>
                    <a:pt x="15" y="24"/>
                    <a:pt x="12" y="26"/>
                    <a:pt x="9" y="26"/>
                  </a:cubicBezTo>
                  <a:cubicBezTo>
                    <a:pt x="7" y="26"/>
                    <a:pt x="5" y="25"/>
                    <a:pt x="3" y="24"/>
                  </a:cubicBezTo>
                  <a:cubicBezTo>
                    <a:pt x="2" y="28"/>
                    <a:pt x="2" y="28"/>
                    <a:pt x="2" y="28"/>
                  </a:cubicBezTo>
                  <a:cubicBezTo>
                    <a:pt x="4" y="29"/>
                    <a:pt x="7" y="30"/>
                    <a:pt x="9" y="30"/>
                  </a:cubicBezTo>
                  <a:cubicBezTo>
                    <a:pt x="12" y="30"/>
                    <a:pt x="15" y="29"/>
                    <a:pt x="17" y="27"/>
                  </a:cubicBezTo>
                  <a:cubicBezTo>
                    <a:pt x="19" y="25"/>
                    <a:pt x="20" y="22"/>
                    <a:pt x="20" y="18"/>
                  </a:cubicBezTo>
                  <a:lnTo>
                    <a:pt x="2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93" name="Freeform 92"/>
            <p:cNvSpPr>
              <a:spLocks noEditPoints="1"/>
            </p:cNvSpPr>
            <p:nvPr userDrawn="1"/>
          </p:nvSpPr>
          <p:spPr bwMode="auto">
            <a:xfrm>
              <a:off x="4193" y="2087"/>
              <a:ext cx="44" cy="50"/>
            </a:xfrm>
            <a:custGeom>
              <a:avLst/>
              <a:gdLst/>
              <a:ahLst/>
              <a:cxnLst>
                <a:cxn ang="0">
                  <a:pos x="5" y="9"/>
                </a:cxn>
                <a:cxn ang="0">
                  <a:pos x="10" y="4"/>
                </a:cxn>
                <a:cxn ang="0">
                  <a:pos x="14" y="9"/>
                </a:cxn>
                <a:cxn ang="0">
                  <a:pos x="5" y="9"/>
                </a:cxn>
                <a:cxn ang="0">
                  <a:pos x="19" y="12"/>
                </a:cxn>
                <a:cxn ang="0">
                  <a:pos x="19" y="10"/>
                </a:cxn>
                <a:cxn ang="0">
                  <a:pos x="10" y="0"/>
                </a:cxn>
                <a:cxn ang="0">
                  <a:pos x="0" y="11"/>
                </a:cxn>
                <a:cxn ang="0">
                  <a:pos x="11" y="21"/>
                </a:cxn>
                <a:cxn ang="0">
                  <a:pos x="18" y="20"/>
                </a:cxn>
                <a:cxn ang="0">
                  <a:pos x="17" y="17"/>
                </a:cxn>
                <a:cxn ang="0">
                  <a:pos x="11" y="18"/>
                </a:cxn>
                <a:cxn ang="0">
                  <a:pos x="5" y="12"/>
                </a:cxn>
                <a:cxn ang="0">
                  <a:pos x="19" y="12"/>
                </a:cxn>
              </a:cxnLst>
              <a:rect l="0" t="0" r="r" b="b"/>
              <a:pathLst>
                <a:path w="19" h="21">
                  <a:moveTo>
                    <a:pt x="5" y="9"/>
                  </a:moveTo>
                  <a:cubicBezTo>
                    <a:pt x="5" y="7"/>
                    <a:pt x="7" y="4"/>
                    <a:pt x="10" y="4"/>
                  </a:cubicBezTo>
                  <a:cubicBezTo>
                    <a:pt x="13" y="4"/>
                    <a:pt x="14" y="7"/>
                    <a:pt x="14" y="9"/>
                  </a:cubicBezTo>
                  <a:lnTo>
                    <a:pt x="5" y="9"/>
                  </a:lnTo>
                  <a:close/>
                  <a:moveTo>
                    <a:pt x="19" y="12"/>
                  </a:moveTo>
                  <a:cubicBezTo>
                    <a:pt x="19" y="12"/>
                    <a:pt x="19" y="11"/>
                    <a:pt x="19" y="10"/>
                  </a:cubicBezTo>
                  <a:cubicBezTo>
                    <a:pt x="19" y="6"/>
                    <a:pt x="17" y="0"/>
                    <a:pt x="10" y="0"/>
                  </a:cubicBezTo>
                  <a:cubicBezTo>
                    <a:pt x="4" y="0"/>
                    <a:pt x="0" y="6"/>
                    <a:pt x="0" y="11"/>
                  </a:cubicBezTo>
                  <a:cubicBezTo>
                    <a:pt x="0" y="17"/>
                    <a:pt x="4" y="21"/>
                    <a:pt x="11" y="21"/>
                  </a:cubicBezTo>
                  <a:cubicBezTo>
                    <a:pt x="14" y="21"/>
                    <a:pt x="16" y="21"/>
                    <a:pt x="18" y="20"/>
                  </a:cubicBezTo>
                  <a:cubicBezTo>
                    <a:pt x="17" y="17"/>
                    <a:pt x="17" y="17"/>
                    <a:pt x="17" y="17"/>
                  </a:cubicBezTo>
                  <a:cubicBezTo>
                    <a:pt x="15" y="17"/>
                    <a:pt x="14" y="18"/>
                    <a:pt x="11" y="18"/>
                  </a:cubicBezTo>
                  <a:cubicBezTo>
                    <a:pt x="8" y="18"/>
                    <a:pt x="5" y="16"/>
                    <a:pt x="5" y="12"/>
                  </a:cubicBezTo>
                  <a:lnTo>
                    <a:pt x="19"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94" name="Freeform 93"/>
            <p:cNvSpPr>
              <a:spLocks/>
            </p:cNvSpPr>
            <p:nvPr userDrawn="1"/>
          </p:nvSpPr>
          <p:spPr bwMode="auto">
            <a:xfrm>
              <a:off x="4246" y="2087"/>
              <a:ext cx="42" cy="50"/>
            </a:xfrm>
            <a:custGeom>
              <a:avLst/>
              <a:gdLst/>
              <a:ahLst/>
              <a:cxnLst>
                <a:cxn ang="0">
                  <a:pos x="0" y="7"/>
                </a:cxn>
                <a:cxn ang="0">
                  <a:pos x="0" y="1"/>
                </a:cxn>
                <a:cxn ang="0">
                  <a:pos x="4" y="1"/>
                </a:cxn>
                <a:cxn ang="0">
                  <a:pos x="5" y="4"/>
                </a:cxn>
                <a:cxn ang="0">
                  <a:pos x="5" y="4"/>
                </a:cxn>
                <a:cxn ang="0">
                  <a:pos x="11" y="0"/>
                </a:cxn>
                <a:cxn ang="0">
                  <a:pos x="18" y="9"/>
                </a:cxn>
                <a:cxn ang="0">
                  <a:pos x="18" y="21"/>
                </a:cxn>
                <a:cxn ang="0">
                  <a:pos x="13" y="21"/>
                </a:cxn>
                <a:cxn ang="0">
                  <a:pos x="13" y="10"/>
                </a:cxn>
                <a:cxn ang="0">
                  <a:pos x="9" y="4"/>
                </a:cxn>
                <a:cxn ang="0">
                  <a:pos x="5" y="7"/>
                </a:cxn>
                <a:cxn ang="0">
                  <a:pos x="5" y="9"/>
                </a:cxn>
                <a:cxn ang="0">
                  <a:pos x="5" y="21"/>
                </a:cxn>
                <a:cxn ang="0">
                  <a:pos x="0" y="21"/>
                </a:cxn>
                <a:cxn ang="0">
                  <a:pos x="0" y="7"/>
                </a:cxn>
              </a:cxnLst>
              <a:rect l="0" t="0" r="r" b="b"/>
              <a:pathLst>
                <a:path w="18" h="21">
                  <a:moveTo>
                    <a:pt x="0" y="7"/>
                  </a:moveTo>
                  <a:cubicBezTo>
                    <a:pt x="0" y="4"/>
                    <a:pt x="0" y="2"/>
                    <a:pt x="0" y="1"/>
                  </a:cubicBezTo>
                  <a:cubicBezTo>
                    <a:pt x="4" y="1"/>
                    <a:pt x="4" y="1"/>
                    <a:pt x="4" y="1"/>
                  </a:cubicBezTo>
                  <a:cubicBezTo>
                    <a:pt x="5" y="4"/>
                    <a:pt x="5" y="4"/>
                    <a:pt x="5" y="4"/>
                  </a:cubicBezTo>
                  <a:cubicBezTo>
                    <a:pt x="5" y="4"/>
                    <a:pt x="5" y="4"/>
                    <a:pt x="5" y="4"/>
                  </a:cubicBezTo>
                  <a:cubicBezTo>
                    <a:pt x="6" y="2"/>
                    <a:pt x="8" y="0"/>
                    <a:pt x="11" y="0"/>
                  </a:cubicBezTo>
                  <a:cubicBezTo>
                    <a:pt x="15" y="0"/>
                    <a:pt x="18" y="3"/>
                    <a:pt x="18" y="9"/>
                  </a:cubicBezTo>
                  <a:cubicBezTo>
                    <a:pt x="18" y="21"/>
                    <a:pt x="18" y="21"/>
                    <a:pt x="18" y="21"/>
                  </a:cubicBezTo>
                  <a:cubicBezTo>
                    <a:pt x="13" y="21"/>
                    <a:pt x="13" y="21"/>
                    <a:pt x="13" y="21"/>
                  </a:cubicBezTo>
                  <a:cubicBezTo>
                    <a:pt x="13" y="10"/>
                    <a:pt x="13" y="10"/>
                    <a:pt x="13" y="10"/>
                  </a:cubicBezTo>
                  <a:cubicBezTo>
                    <a:pt x="13" y="7"/>
                    <a:pt x="12" y="4"/>
                    <a:pt x="9" y="4"/>
                  </a:cubicBezTo>
                  <a:cubicBezTo>
                    <a:pt x="7" y="4"/>
                    <a:pt x="6" y="6"/>
                    <a:pt x="5" y="7"/>
                  </a:cubicBezTo>
                  <a:cubicBezTo>
                    <a:pt x="5" y="8"/>
                    <a:pt x="5" y="8"/>
                    <a:pt x="5" y="9"/>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95" name="Freeform 94"/>
            <p:cNvSpPr>
              <a:spLocks/>
            </p:cNvSpPr>
            <p:nvPr userDrawn="1"/>
          </p:nvSpPr>
          <p:spPr bwMode="auto">
            <a:xfrm>
              <a:off x="4298" y="2087"/>
              <a:ext cx="41" cy="50"/>
            </a:xfrm>
            <a:custGeom>
              <a:avLst/>
              <a:gdLst/>
              <a:ahLst/>
              <a:cxnLst>
                <a:cxn ang="0">
                  <a:pos x="17" y="20"/>
                </a:cxn>
                <a:cxn ang="0">
                  <a:pos x="11" y="21"/>
                </a:cxn>
                <a:cxn ang="0">
                  <a:pos x="0" y="11"/>
                </a:cxn>
                <a:cxn ang="0">
                  <a:pos x="12" y="0"/>
                </a:cxn>
                <a:cxn ang="0">
                  <a:pos x="17" y="1"/>
                </a:cxn>
                <a:cxn ang="0">
                  <a:pos x="16" y="5"/>
                </a:cxn>
                <a:cxn ang="0">
                  <a:pos x="12" y="4"/>
                </a:cxn>
                <a:cxn ang="0">
                  <a:pos x="6" y="11"/>
                </a:cxn>
                <a:cxn ang="0">
                  <a:pos x="12" y="17"/>
                </a:cxn>
                <a:cxn ang="0">
                  <a:pos x="16" y="17"/>
                </a:cxn>
                <a:cxn ang="0">
                  <a:pos x="17" y="20"/>
                </a:cxn>
              </a:cxnLst>
              <a:rect l="0" t="0" r="r" b="b"/>
              <a:pathLst>
                <a:path w="17" h="21">
                  <a:moveTo>
                    <a:pt x="17" y="20"/>
                  </a:moveTo>
                  <a:cubicBezTo>
                    <a:pt x="16" y="21"/>
                    <a:pt x="13" y="21"/>
                    <a:pt x="11" y="21"/>
                  </a:cubicBezTo>
                  <a:cubicBezTo>
                    <a:pt x="5" y="21"/>
                    <a:pt x="0" y="17"/>
                    <a:pt x="0" y="11"/>
                  </a:cubicBezTo>
                  <a:cubicBezTo>
                    <a:pt x="0" y="5"/>
                    <a:pt x="5" y="0"/>
                    <a:pt x="12" y="0"/>
                  </a:cubicBezTo>
                  <a:cubicBezTo>
                    <a:pt x="14" y="0"/>
                    <a:pt x="15" y="1"/>
                    <a:pt x="17" y="1"/>
                  </a:cubicBezTo>
                  <a:cubicBezTo>
                    <a:pt x="16" y="5"/>
                    <a:pt x="16" y="5"/>
                    <a:pt x="16" y="5"/>
                  </a:cubicBezTo>
                  <a:cubicBezTo>
                    <a:pt x="15" y="5"/>
                    <a:pt x="14" y="4"/>
                    <a:pt x="12" y="4"/>
                  </a:cubicBezTo>
                  <a:cubicBezTo>
                    <a:pt x="8" y="4"/>
                    <a:pt x="6" y="7"/>
                    <a:pt x="6" y="11"/>
                  </a:cubicBezTo>
                  <a:cubicBezTo>
                    <a:pt x="6" y="15"/>
                    <a:pt x="8" y="17"/>
                    <a:pt x="12" y="17"/>
                  </a:cubicBezTo>
                  <a:cubicBezTo>
                    <a:pt x="14" y="17"/>
                    <a:pt x="15" y="17"/>
                    <a:pt x="16" y="17"/>
                  </a:cubicBezTo>
                  <a:lnTo>
                    <a:pt x="17" y="2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96" name="Freeform 95"/>
            <p:cNvSpPr>
              <a:spLocks/>
            </p:cNvSpPr>
            <p:nvPr userDrawn="1"/>
          </p:nvSpPr>
          <p:spPr bwMode="auto">
            <a:xfrm>
              <a:off x="4344" y="2089"/>
              <a:ext cx="46" cy="68"/>
            </a:xfrm>
            <a:custGeom>
              <a:avLst/>
              <a:gdLst/>
              <a:ahLst/>
              <a:cxnLst>
                <a:cxn ang="0">
                  <a:pos x="5" y="0"/>
                </a:cxn>
                <a:cxn ang="0">
                  <a:pos x="9" y="11"/>
                </a:cxn>
                <a:cxn ang="0">
                  <a:pos x="10" y="14"/>
                </a:cxn>
                <a:cxn ang="0">
                  <a:pos x="10" y="14"/>
                </a:cxn>
                <a:cxn ang="0">
                  <a:pos x="11" y="11"/>
                </a:cxn>
                <a:cxn ang="0">
                  <a:pos x="14" y="0"/>
                </a:cxn>
                <a:cxn ang="0">
                  <a:pos x="20" y="0"/>
                </a:cxn>
                <a:cxn ang="0">
                  <a:pos x="15" y="14"/>
                </a:cxn>
                <a:cxn ang="0">
                  <a:pos x="8" y="27"/>
                </a:cxn>
                <a:cxn ang="0">
                  <a:pos x="2" y="29"/>
                </a:cxn>
                <a:cxn ang="0">
                  <a:pos x="1" y="25"/>
                </a:cxn>
                <a:cxn ang="0">
                  <a:pos x="4" y="23"/>
                </a:cxn>
                <a:cxn ang="0">
                  <a:pos x="7" y="20"/>
                </a:cxn>
                <a:cxn ang="0">
                  <a:pos x="7" y="19"/>
                </a:cxn>
                <a:cxn ang="0">
                  <a:pos x="7" y="18"/>
                </a:cxn>
                <a:cxn ang="0">
                  <a:pos x="0" y="0"/>
                </a:cxn>
                <a:cxn ang="0">
                  <a:pos x="5" y="0"/>
                </a:cxn>
              </a:cxnLst>
              <a:rect l="0" t="0" r="r" b="b"/>
              <a:pathLst>
                <a:path w="20" h="29">
                  <a:moveTo>
                    <a:pt x="5" y="0"/>
                  </a:moveTo>
                  <a:cubicBezTo>
                    <a:pt x="9" y="11"/>
                    <a:pt x="9" y="11"/>
                    <a:pt x="9" y="11"/>
                  </a:cubicBezTo>
                  <a:cubicBezTo>
                    <a:pt x="9" y="12"/>
                    <a:pt x="10" y="13"/>
                    <a:pt x="10" y="14"/>
                  </a:cubicBezTo>
                  <a:cubicBezTo>
                    <a:pt x="10" y="14"/>
                    <a:pt x="10" y="14"/>
                    <a:pt x="10" y="14"/>
                  </a:cubicBezTo>
                  <a:cubicBezTo>
                    <a:pt x="10" y="13"/>
                    <a:pt x="11" y="12"/>
                    <a:pt x="11" y="11"/>
                  </a:cubicBezTo>
                  <a:cubicBezTo>
                    <a:pt x="14" y="0"/>
                    <a:pt x="14" y="0"/>
                    <a:pt x="14" y="0"/>
                  </a:cubicBezTo>
                  <a:cubicBezTo>
                    <a:pt x="20" y="0"/>
                    <a:pt x="20" y="0"/>
                    <a:pt x="20" y="0"/>
                  </a:cubicBezTo>
                  <a:cubicBezTo>
                    <a:pt x="15" y="14"/>
                    <a:pt x="15" y="14"/>
                    <a:pt x="15" y="14"/>
                  </a:cubicBezTo>
                  <a:cubicBezTo>
                    <a:pt x="12" y="21"/>
                    <a:pt x="10" y="24"/>
                    <a:pt x="8" y="27"/>
                  </a:cubicBezTo>
                  <a:cubicBezTo>
                    <a:pt x="6" y="28"/>
                    <a:pt x="4" y="29"/>
                    <a:pt x="2" y="29"/>
                  </a:cubicBezTo>
                  <a:cubicBezTo>
                    <a:pt x="1" y="25"/>
                    <a:pt x="1" y="25"/>
                    <a:pt x="1" y="25"/>
                  </a:cubicBezTo>
                  <a:cubicBezTo>
                    <a:pt x="2" y="25"/>
                    <a:pt x="3" y="24"/>
                    <a:pt x="4" y="23"/>
                  </a:cubicBezTo>
                  <a:cubicBezTo>
                    <a:pt x="5" y="23"/>
                    <a:pt x="6" y="22"/>
                    <a:pt x="7" y="20"/>
                  </a:cubicBezTo>
                  <a:cubicBezTo>
                    <a:pt x="7" y="20"/>
                    <a:pt x="7" y="20"/>
                    <a:pt x="7" y="19"/>
                  </a:cubicBezTo>
                  <a:cubicBezTo>
                    <a:pt x="7" y="19"/>
                    <a:pt x="7" y="19"/>
                    <a:pt x="7" y="18"/>
                  </a:cubicBezTo>
                  <a:cubicBezTo>
                    <a:pt x="0" y="0"/>
                    <a:pt x="0" y="0"/>
                    <a:pt x="0" y="0"/>
                  </a:cubicBezTo>
                  <a:lnTo>
                    <a:pt x="5"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97" name="Freeform 96"/>
            <p:cNvSpPr>
              <a:spLocks/>
            </p:cNvSpPr>
            <p:nvPr userDrawn="1"/>
          </p:nvSpPr>
          <p:spPr bwMode="auto">
            <a:xfrm>
              <a:off x="1378" y="2203"/>
              <a:ext cx="50" cy="53"/>
            </a:xfrm>
            <a:custGeom>
              <a:avLst/>
              <a:gdLst/>
              <a:ahLst/>
              <a:cxnLst>
                <a:cxn ang="0">
                  <a:pos x="0" y="54"/>
                </a:cxn>
                <a:cxn ang="0">
                  <a:pos x="0" y="0"/>
                </a:cxn>
                <a:cxn ang="0">
                  <a:pos x="50" y="28"/>
                </a:cxn>
                <a:cxn ang="0">
                  <a:pos x="0" y="54"/>
                </a:cxn>
              </a:cxnLst>
              <a:rect l="0" t="0" r="r" b="b"/>
              <a:pathLst>
                <a:path w="50" h="54">
                  <a:moveTo>
                    <a:pt x="0" y="54"/>
                  </a:moveTo>
                  <a:lnTo>
                    <a:pt x="0" y="0"/>
                  </a:lnTo>
                  <a:lnTo>
                    <a:pt x="50" y="28"/>
                  </a:lnTo>
                  <a:lnTo>
                    <a:pt x="0" y="54"/>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98" name="Freeform 97"/>
            <p:cNvSpPr>
              <a:spLocks noEditPoints="1"/>
            </p:cNvSpPr>
            <p:nvPr userDrawn="1"/>
          </p:nvSpPr>
          <p:spPr bwMode="auto">
            <a:xfrm>
              <a:off x="1463" y="2194"/>
              <a:ext cx="59" cy="66"/>
            </a:xfrm>
            <a:custGeom>
              <a:avLst/>
              <a:gdLst/>
              <a:ahLst/>
              <a:cxnLst>
                <a:cxn ang="0">
                  <a:pos x="9" y="16"/>
                </a:cxn>
                <a:cxn ang="0">
                  <a:pos x="11" y="9"/>
                </a:cxn>
                <a:cxn ang="0">
                  <a:pos x="12" y="4"/>
                </a:cxn>
                <a:cxn ang="0">
                  <a:pos x="12" y="4"/>
                </a:cxn>
                <a:cxn ang="0">
                  <a:pos x="14" y="9"/>
                </a:cxn>
                <a:cxn ang="0">
                  <a:pos x="16" y="16"/>
                </a:cxn>
                <a:cxn ang="0">
                  <a:pos x="9" y="16"/>
                </a:cxn>
                <a:cxn ang="0">
                  <a:pos x="17" y="20"/>
                </a:cxn>
                <a:cxn ang="0">
                  <a:pos x="19" y="28"/>
                </a:cxn>
                <a:cxn ang="0">
                  <a:pos x="25" y="28"/>
                </a:cxn>
                <a:cxn ang="0">
                  <a:pos x="16" y="0"/>
                </a:cxn>
                <a:cxn ang="0">
                  <a:pos x="9" y="0"/>
                </a:cxn>
                <a:cxn ang="0">
                  <a:pos x="0" y="28"/>
                </a:cxn>
                <a:cxn ang="0">
                  <a:pos x="5" y="28"/>
                </a:cxn>
                <a:cxn ang="0">
                  <a:pos x="8" y="20"/>
                </a:cxn>
                <a:cxn ang="0">
                  <a:pos x="17" y="20"/>
                </a:cxn>
              </a:cxnLst>
              <a:rect l="0" t="0" r="r" b="b"/>
              <a:pathLst>
                <a:path w="25" h="28">
                  <a:moveTo>
                    <a:pt x="9" y="16"/>
                  </a:moveTo>
                  <a:cubicBezTo>
                    <a:pt x="11" y="9"/>
                    <a:pt x="11" y="9"/>
                    <a:pt x="11" y="9"/>
                  </a:cubicBezTo>
                  <a:cubicBezTo>
                    <a:pt x="11" y="8"/>
                    <a:pt x="12" y="6"/>
                    <a:pt x="12" y="4"/>
                  </a:cubicBezTo>
                  <a:cubicBezTo>
                    <a:pt x="12" y="4"/>
                    <a:pt x="12" y="4"/>
                    <a:pt x="12" y="4"/>
                  </a:cubicBezTo>
                  <a:cubicBezTo>
                    <a:pt x="13" y="6"/>
                    <a:pt x="13" y="8"/>
                    <a:pt x="14" y="9"/>
                  </a:cubicBezTo>
                  <a:cubicBezTo>
                    <a:pt x="16" y="16"/>
                    <a:pt x="16" y="16"/>
                    <a:pt x="16" y="16"/>
                  </a:cubicBezTo>
                  <a:lnTo>
                    <a:pt x="9" y="16"/>
                  </a:lnTo>
                  <a:close/>
                  <a:moveTo>
                    <a:pt x="17" y="20"/>
                  </a:moveTo>
                  <a:cubicBezTo>
                    <a:pt x="19" y="28"/>
                    <a:pt x="19" y="28"/>
                    <a:pt x="19" y="28"/>
                  </a:cubicBezTo>
                  <a:cubicBezTo>
                    <a:pt x="25" y="28"/>
                    <a:pt x="25" y="28"/>
                    <a:pt x="25" y="28"/>
                  </a:cubicBezTo>
                  <a:cubicBezTo>
                    <a:pt x="16" y="0"/>
                    <a:pt x="16" y="0"/>
                    <a:pt x="16" y="0"/>
                  </a:cubicBezTo>
                  <a:cubicBezTo>
                    <a:pt x="9" y="0"/>
                    <a:pt x="9" y="0"/>
                    <a:pt x="9" y="0"/>
                  </a:cubicBezTo>
                  <a:cubicBezTo>
                    <a:pt x="0" y="28"/>
                    <a:pt x="0" y="28"/>
                    <a:pt x="0" y="28"/>
                  </a:cubicBezTo>
                  <a:cubicBezTo>
                    <a:pt x="5" y="28"/>
                    <a:pt x="5" y="28"/>
                    <a:pt x="5" y="28"/>
                  </a:cubicBezTo>
                  <a:cubicBezTo>
                    <a:pt x="8" y="20"/>
                    <a:pt x="8" y="20"/>
                    <a:pt x="8" y="20"/>
                  </a:cubicBezTo>
                  <a:lnTo>
                    <a:pt x="17" y="2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99" name="Freeform 98"/>
            <p:cNvSpPr>
              <a:spLocks/>
            </p:cNvSpPr>
            <p:nvPr userDrawn="1"/>
          </p:nvSpPr>
          <p:spPr bwMode="auto">
            <a:xfrm>
              <a:off x="1529" y="2208"/>
              <a:ext cx="29" cy="52"/>
            </a:xfrm>
            <a:custGeom>
              <a:avLst/>
              <a:gdLst/>
              <a:ahLst/>
              <a:cxnLst>
                <a:cxn ang="0">
                  <a:pos x="0" y="7"/>
                </a:cxn>
                <a:cxn ang="0">
                  <a:pos x="0" y="1"/>
                </a:cxn>
                <a:cxn ang="0">
                  <a:pos x="5" y="1"/>
                </a:cxn>
                <a:cxn ang="0">
                  <a:pos x="5" y="5"/>
                </a:cxn>
                <a:cxn ang="0">
                  <a:pos x="5" y="5"/>
                </a:cxn>
                <a:cxn ang="0">
                  <a:pos x="10" y="0"/>
                </a:cxn>
                <a:cxn ang="0">
                  <a:pos x="12" y="0"/>
                </a:cxn>
                <a:cxn ang="0">
                  <a:pos x="12" y="5"/>
                </a:cxn>
                <a:cxn ang="0">
                  <a:pos x="10" y="5"/>
                </a:cxn>
                <a:cxn ang="0">
                  <a:pos x="6" y="9"/>
                </a:cxn>
                <a:cxn ang="0">
                  <a:pos x="5" y="10"/>
                </a:cxn>
                <a:cxn ang="0">
                  <a:pos x="5" y="21"/>
                </a:cxn>
                <a:cxn ang="0">
                  <a:pos x="0" y="21"/>
                </a:cxn>
                <a:cxn ang="0">
                  <a:pos x="0" y="7"/>
                </a:cxn>
              </a:cxnLst>
              <a:rect l="0" t="0" r="r" b="b"/>
              <a:pathLst>
                <a:path w="12" h="21">
                  <a:moveTo>
                    <a:pt x="0" y="7"/>
                  </a:moveTo>
                  <a:cubicBezTo>
                    <a:pt x="0" y="4"/>
                    <a:pt x="0" y="3"/>
                    <a:pt x="0" y="1"/>
                  </a:cubicBezTo>
                  <a:cubicBezTo>
                    <a:pt x="5" y="1"/>
                    <a:pt x="5" y="1"/>
                    <a:pt x="5" y="1"/>
                  </a:cubicBezTo>
                  <a:cubicBezTo>
                    <a:pt x="5" y="5"/>
                    <a:pt x="5" y="5"/>
                    <a:pt x="5" y="5"/>
                  </a:cubicBezTo>
                  <a:cubicBezTo>
                    <a:pt x="5" y="5"/>
                    <a:pt x="5" y="5"/>
                    <a:pt x="5" y="5"/>
                  </a:cubicBezTo>
                  <a:cubicBezTo>
                    <a:pt x="6" y="2"/>
                    <a:pt x="8" y="0"/>
                    <a:pt x="10" y="0"/>
                  </a:cubicBezTo>
                  <a:cubicBezTo>
                    <a:pt x="11" y="0"/>
                    <a:pt x="11" y="0"/>
                    <a:pt x="12" y="0"/>
                  </a:cubicBezTo>
                  <a:cubicBezTo>
                    <a:pt x="12" y="5"/>
                    <a:pt x="12" y="5"/>
                    <a:pt x="12" y="5"/>
                  </a:cubicBezTo>
                  <a:cubicBezTo>
                    <a:pt x="11" y="5"/>
                    <a:pt x="11" y="5"/>
                    <a:pt x="10" y="5"/>
                  </a:cubicBezTo>
                  <a:cubicBezTo>
                    <a:pt x="8" y="5"/>
                    <a:pt x="6" y="7"/>
                    <a:pt x="6" y="9"/>
                  </a:cubicBezTo>
                  <a:cubicBezTo>
                    <a:pt x="5" y="9"/>
                    <a:pt x="5" y="10"/>
                    <a:pt x="5" y="10"/>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00" name="Freeform 99"/>
            <p:cNvSpPr>
              <a:spLocks noEditPoints="1"/>
            </p:cNvSpPr>
            <p:nvPr userDrawn="1"/>
          </p:nvSpPr>
          <p:spPr bwMode="auto">
            <a:xfrm>
              <a:off x="1562" y="2208"/>
              <a:ext cx="42" cy="52"/>
            </a:xfrm>
            <a:custGeom>
              <a:avLst/>
              <a:gdLst/>
              <a:ahLst/>
              <a:cxnLst>
                <a:cxn ang="0">
                  <a:pos x="4" y="9"/>
                </a:cxn>
                <a:cxn ang="0">
                  <a:pos x="9" y="4"/>
                </a:cxn>
                <a:cxn ang="0">
                  <a:pos x="13" y="9"/>
                </a:cxn>
                <a:cxn ang="0">
                  <a:pos x="4" y="9"/>
                </a:cxn>
                <a:cxn ang="0">
                  <a:pos x="18" y="12"/>
                </a:cxn>
                <a:cxn ang="0">
                  <a:pos x="18" y="10"/>
                </a:cxn>
                <a:cxn ang="0">
                  <a:pos x="9" y="0"/>
                </a:cxn>
                <a:cxn ang="0">
                  <a:pos x="0" y="11"/>
                </a:cxn>
                <a:cxn ang="0">
                  <a:pos x="10" y="21"/>
                </a:cxn>
                <a:cxn ang="0">
                  <a:pos x="17" y="20"/>
                </a:cxn>
                <a:cxn ang="0">
                  <a:pos x="16" y="17"/>
                </a:cxn>
                <a:cxn ang="0">
                  <a:pos x="11" y="18"/>
                </a:cxn>
                <a:cxn ang="0">
                  <a:pos x="4" y="12"/>
                </a:cxn>
                <a:cxn ang="0">
                  <a:pos x="18" y="12"/>
                </a:cxn>
              </a:cxnLst>
              <a:rect l="0" t="0" r="r" b="b"/>
              <a:pathLst>
                <a:path w="18" h="21">
                  <a:moveTo>
                    <a:pt x="4" y="9"/>
                  </a:moveTo>
                  <a:cubicBezTo>
                    <a:pt x="5" y="7"/>
                    <a:pt x="6" y="4"/>
                    <a:pt x="9" y="4"/>
                  </a:cubicBezTo>
                  <a:cubicBezTo>
                    <a:pt x="13" y="4"/>
                    <a:pt x="13" y="7"/>
                    <a:pt x="13" y="9"/>
                  </a:cubicBezTo>
                  <a:lnTo>
                    <a:pt x="4" y="9"/>
                  </a:lnTo>
                  <a:close/>
                  <a:moveTo>
                    <a:pt x="18" y="12"/>
                  </a:moveTo>
                  <a:cubicBezTo>
                    <a:pt x="18" y="12"/>
                    <a:pt x="18" y="11"/>
                    <a:pt x="18" y="10"/>
                  </a:cubicBezTo>
                  <a:cubicBezTo>
                    <a:pt x="18" y="6"/>
                    <a:pt x="16" y="0"/>
                    <a:pt x="9" y="0"/>
                  </a:cubicBezTo>
                  <a:cubicBezTo>
                    <a:pt x="3" y="0"/>
                    <a:pt x="0" y="6"/>
                    <a:pt x="0" y="11"/>
                  </a:cubicBezTo>
                  <a:cubicBezTo>
                    <a:pt x="0" y="17"/>
                    <a:pt x="3" y="21"/>
                    <a:pt x="10" y="21"/>
                  </a:cubicBezTo>
                  <a:cubicBezTo>
                    <a:pt x="13" y="21"/>
                    <a:pt x="15" y="21"/>
                    <a:pt x="17" y="20"/>
                  </a:cubicBezTo>
                  <a:cubicBezTo>
                    <a:pt x="16" y="17"/>
                    <a:pt x="16" y="17"/>
                    <a:pt x="16" y="17"/>
                  </a:cubicBezTo>
                  <a:cubicBezTo>
                    <a:pt x="15" y="17"/>
                    <a:pt x="13" y="18"/>
                    <a:pt x="11" y="18"/>
                  </a:cubicBezTo>
                  <a:cubicBezTo>
                    <a:pt x="7" y="18"/>
                    <a:pt x="5" y="16"/>
                    <a:pt x="4" y="12"/>
                  </a:cubicBezTo>
                  <a:lnTo>
                    <a:pt x="18"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01" name="Freeform 100"/>
            <p:cNvSpPr>
              <a:spLocks/>
            </p:cNvSpPr>
            <p:nvPr userDrawn="1"/>
          </p:nvSpPr>
          <p:spPr bwMode="auto">
            <a:xfrm>
              <a:off x="1636" y="2194"/>
              <a:ext cx="52" cy="66"/>
            </a:xfrm>
            <a:custGeom>
              <a:avLst/>
              <a:gdLst/>
              <a:ahLst/>
              <a:cxnLst>
                <a:cxn ang="0">
                  <a:pos x="0" y="28"/>
                </a:cxn>
                <a:cxn ang="0">
                  <a:pos x="0" y="0"/>
                </a:cxn>
                <a:cxn ang="0">
                  <a:pos x="6" y="0"/>
                </a:cxn>
                <a:cxn ang="0">
                  <a:pos x="13" y="12"/>
                </a:cxn>
                <a:cxn ang="0">
                  <a:pos x="18" y="21"/>
                </a:cxn>
                <a:cxn ang="0">
                  <a:pos x="18" y="21"/>
                </a:cxn>
                <a:cxn ang="0">
                  <a:pos x="18" y="10"/>
                </a:cxn>
                <a:cxn ang="0">
                  <a:pos x="18" y="0"/>
                </a:cxn>
                <a:cxn ang="0">
                  <a:pos x="22" y="0"/>
                </a:cxn>
                <a:cxn ang="0">
                  <a:pos x="22" y="28"/>
                </a:cxn>
                <a:cxn ang="0">
                  <a:pos x="17" y="28"/>
                </a:cxn>
                <a:cxn ang="0">
                  <a:pos x="10" y="16"/>
                </a:cxn>
                <a:cxn ang="0">
                  <a:pos x="5" y="6"/>
                </a:cxn>
                <a:cxn ang="0">
                  <a:pos x="4" y="6"/>
                </a:cxn>
                <a:cxn ang="0">
                  <a:pos x="5" y="18"/>
                </a:cxn>
                <a:cxn ang="0">
                  <a:pos x="5" y="28"/>
                </a:cxn>
                <a:cxn ang="0">
                  <a:pos x="0" y="28"/>
                </a:cxn>
              </a:cxnLst>
              <a:rect l="0" t="0" r="r" b="b"/>
              <a:pathLst>
                <a:path w="22" h="28">
                  <a:moveTo>
                    <a:pt x="0" y="28"/>
                  </a:moveTo>
                  <a:cubicBezTo>
                    <a:pt x="0" y="0"/>
                    <a:pt x="0" y="0"/>
                    <a:pt x="0" y="0"/>
                  </a:cubicBezTo>
                  <a:cubicBezTo>
                    <a:pt x="6" y="0"/>
                    <a:pt x="6" y="0"/>
                    <a:pt x="6" y="0"/>
                  </a:cubicBezTo>
                  <a:cubicBezTo>
                    <a:pt x="13" y="12"/>
                    <a:pt x="13" y="12"/>
                    <a:pt x="13" y="12"/>
                  </a:cubicBezTo>
                  <a:cubicBezTo>
                    <a:pt x="15" y="15"/>
                    <a:pt x="17" y="18"/>
                    <a:pt x="18" y="21"/>
                  </a:cubicBezTo>
                  <a:cubicBezTo>
                    <a:pt x="18" y="21"/>
                    <a:pt x="18" y="21"/>
                    <a:pt x="18" y="21"/>
                  </a:cubicBezTo>
                  <a:cubicBezTo>
                    <a:pt x="18" y="18"/>
                    <a:pt x="18" y="14"/>
                    <a:pt x="18" y="10"/>
                  </a:cubicBezTo>
                  <a:cubicBezTo>
                    <a:pt x="18" y="0"/>
                    <a:pt x="18" y="0"/>
                    <a:pt x="18" y="0"/>
                  </a:cubicBezTo>
                  <a:cubicBezTo>
                    <a:pt x="22" y="0"/>
                    <a:pt x="22" y="0"/>
                    <a:pt x="22" y="0"/>
                  </a:cubicBezTo>
                  <a:cubicBezTo>
                    <a:pt x="22" y="28"/>
                    <a:pt x="22" y="28"/>
                    <a:pt x="22" y="28"/>
                  </a:cubicBezTo>
                  <a:cubicBezTo>
                    <a:pt x="17" y="28"/>
                    <a:pt x="17" y="28"/>
                    <a:pt x="17" y="28"/>
                  </a:cubicBezTo>
                  <a:cubicBezTo>
                    <a:pt x="10" y="16"/>
                    <a:pt x="10" y="16"/>
                    <a:pt x="10" y="16"/>
                  </a:cubicBezTo>
                  <a:cubicBezTo>
                    <a:pt x="8" y="13"/>
                    <a:pt x="6" y="9"/>
                    <a:pt x="5" y="6"/>
                  </a:cubicBezTo>
                  <a:cubicBezTo>
                    <a:pt x="4" y="6"/>
                    <a:pt x="4" y="6"/>
                    <a:pt x="4" y="6"/>
                  </a:cubicBezTo>
                  <a:cubicBezTo>
                    <a:pt x="5" y="10"/>
                    <a:pt x="5" y="13"/>
                    <a:pt x="5" y="18"/>
                  </a:cubicBezTo>
                  <a:cubicBezTo>
                    <a:pt x="5" y="28"/>
                    <a:pt x="5" y="28"/>
                    <a:pt x="5" y="28"/>
                  </a:cubicBezTo>
                  <a:lnTo>
                    <a:pt x="0" y="28"/>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02" name="Freeform 101"/>
            <p:cNvSpPr>
              <a:spLocks noEditPoints="1"/>
            </p:cNvSpPr>
            <p:nvPr userDrawn="1"/>
          </p:nvSpPr>
          <p:spPr bwMode="auto">
            <a:xfrm>
              <a:off x="1699" y="2190"/>
              <a:ext cx="63" cy="70"/>
            </a:xfrm>
            <a:custGeom>
              <a:avLst/>
              <a:gdLst/>
              <a:ahLst/>
              <a:cxnLst>
                <a:cxn ang="0">
                  <a:pos x="13" y="25"/>
                </a:cxn>
                <a:cxn ang="0">
                  <a:pos x="5" y="15"/>
                </a:cxn>
                <a:cxn ang="0">
                  <a:pos x="13" y="5"/>
                </a:cxn>
                <a:cxn ang="0">
                  <a:pos x="21" y="15"/>
                </a:cxn>
                <a:cxn ang="0">
                  <a:pos x="13" y="25"/>
                </a:cxn>
                <a:cxn ang="0">
                  <a:pos x="13" y="29"/>
                </a:cxn>
                <a:cxn ang="0">
                  <a:pos x="26" y="15"/>
                </a:cxn>
                <a:cxn ang="0">
                  <a:pos x="13" y="0"/>
                </a:cxn>
                <a:cxn ang="0">
                  <a:pos x="0" y="15"/>
                </a:cxn>
                <a:cxn ang="0">
                  <a:pos x="13" y="29"/>
                </a:cxn>
              </a:cxnLst>
              <a:rect l="0" t="0" r="r" b="b"/>
              <a:pathLst>
                <a:path w="26" h="29">
                  <a:moveTo>
                    <a:pt x="13" y="25"/>
                  </a:moveTo>
                  <a:cubicBezTo>
                    <a:pt x="8" y="25"/>
                    <a:pt x="5" y="21"/>
                    <a:pt x="5" y="15"/>
                  </a:cubicBezTo>
                  <a:cubicBezTo>
                    <a:pt x="5" y="9"/>
                    <a:pt x="8" y="5"/>
                    <a:pt x="13" y="5"/>
                  </a:cubicBezTo>
                  <a:cubicBezTo>
                    <a:pt x="18" y="5"/>
                    <a:pt x="21" y="10"/>
                    <a:pt x="21" y="15"/>
                  </a:cubicBezTo>
                  <a:cubicBezTo>
                    <a:pt x="21" y="21"/>
                    <a:pt x="18" y="25"/>
                    <a:pt x="13" y="25"/>
                  </a:cubicBezTo>
                  <a:close/>
                  <a:moveTo>
                    <a:pt x="13" y="29"/>
                  </a:moveTo>
                  <a:cubicBezTo>
                    <a:pt x="20" y="29"/>
                    <a:pt x="26" y="24"/>
                    <a:pt x="26" y="15"/>
                  </a:cubicBezTo>
                  <a:cubicBezTo>
                    <a:pt x="26" y="7"/>
                    <a:pt x="21" y="0"/>
                    <a:pt x="13" y="0"/>
                  </a:cubicBezTo>
                  <a:cubicBezTo>
                    <a:pt x="5" y="0"/>
                    <a:pt x="0" y="7"/>
                    <a:pt x="0" y="15"/>
                  </a:cubicBezTo>
                  <a:cubicBezTo>
                    <a:pt x="0" y="23"/>
                    <a:pt x="5" y="29"/>
                    <a:pt x="13" y="29"/>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03" name="Freeform 102"/>
            <p:cNvSpPr>
              <a:spLocks/>
            </p:cNvSpPr>
            <p:nvPr userDrawn="1"/>
          </p:nvSpPr>
          <p:spPr bwMode="auto">
            <a:xfrm>
              <a:off x="1763" y="2194"/>
              <a:ext cx="50" cy="66"/>
            </a:xfrm>
            <a:custGeom>
              <a:avLst/>
              <a:gdLst/>
              <a:ahLst/>
              <a:cxnLst>
                <a:cxn ang="0">
                  <a:pos x="19" y="9"/>
                </a:cxn>
                <a:cxn ang="0">
                  <a:pos x="0" y="9"/>
                </a:cxn>
                <a:cxn ang="0">
                  <a:pos x="0" y="0"/>
                </a:cxn>
                <a:cxn ang="0">
                  <a:pos x="50" y="0"/>
                </a:cxn>
                <a:cxn ang="0">
                  <a:pos x="50" y="9"/>
                </a:cxn>
                <a:cxn ang="0">
                  <a:pos x="31" y="9"/>
                </a:cxn>
                <a:cxn ang="0">
                  <a:pos x="31" y="66"/>
                </a:cxn>
                <a:cxn ang="0">
                  <a:pos x="19" y="66"/>
                </a:cxn>
                <a:cxn ang="0">
                  <a:pos x="19" y="9"/>
                </a:cxn>
              </a:cxnLst>
              <a:rect l="0" t="0" r="r" b="b"/>
              <a:pathLst>
                <a:path w="50" h="66">
                  <a:moveTo>
                    <a:pt x="19" y="9"/>
                  </a:moveTo>
                  <a:lnTo>
                    <a:pt x="0" y="9"/>
                  </a:lnTo>
                  <a:lnTo>
                    <a:pt x="0" y="0"/>
                  </a:lnTo>
                  <a:lnTo>
                    <a:pt x="50" y="0"/>
                  </a:lnTo>
                  <a:lnTo>
                    <a:pt x="50" y="9"/>
                  </a:lnTo>
                  <a:lnTo>
                    <a:pt x="31" y="9"/>
                  </a:lnTo>
                  <a:lnTo>
                    <a:pt x="31" y="66"/>
                  </a:lnTo>
                  <a:lnTo>
                    <a:pt x="19" y="66"/>
                  </a:lnTo>
                  <a:lnTo>
                    <a:pt x="19" y="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04" name="Freeform 103"/>
            <p:cNvSpPr>
              <a:spLocks noEditPoints="1"/>
            </p:cNvSpPr>
            <p:nvPr userDrawn="1"/>
          </p:nvSpPr>
          <p:spPr bwMode="auto">
            <a:xfrm>
              <a:off x="1837" y="2188"/>
              <a:ext cx="48" cy="72"/>
            </a:xfrm>
            <a:custGeom>
              <a:avLst/>
              <a:gdLst/>
              <a:ahLst/>
              <a:cxnLst>
                <a:cxn ang="0">
                  <a:pos x="15" y="21"/>
                </a:cxn>
                <a:cxn ang="0">
                  <a:pos x="15" y="23"/>
                </a:cxn>
                <a:cxn ang="0">
                  <a:pos x="10" y="26"/>
                </a:cxn>
                <a:cxn ang="0">
                  <a:pos x="5" y="20"/>
                </a:cxn>
                <a:cxn ang="0">
                  <a:pos x="10" y="13"/>
                </a:cxn>
                <a:cxn ang="0">
                  <a:pos x="15" y="17"/>
                </a:cxn>
                <a:cxn ang="0">
                  <a:pos x="15" y="18"/>
                </a:cxn>
                <a:cxn ang="0">
                  <a:pos x="15" y="21"/>
                </a:cxn>
                <a:cxn ang="0">
                  <a:pos x="15" y="0"/>
                </a:cxn>
                <a:cxn ang="0">
                  <a:pos x="15" y="12"/>
                </a:cxn>
                <a:cxn ang="0">
                  <a:pos x="15" y="12"/>
                </a:cxn>
                <a:cxn ang="0">
                  <a:pos x="9" y="9"/>
                </a:cxn>
                <a:cxn ang="0">
                  <a:pos x="0" y="20"/>
                </a:cxn>
                <a:cxn ang="0">
                  <a:pos x="9" y="30"/>
                </a:cxn>
                <a:cxn ang="0">
                  <a:pos x="15" y="27"/>
                </a:cxn>
                <a:cxn ang="0">
                  <a:pos x="15" y="27"/>
                </a:cxn>
                <a:cxn ang="0">
                  <a:pos x="16" y="30"/>
                </a:cxn>
                <a:cxn ang="0">
                  <a:pos x="20" y="30"/>
                </a:cxn>
                <a:cxn ang="0">
                  <a:pos x="20" y="24"/>
                </a:cxn>
                <a:cxn ang="0">
                  <a:pos x="20" y="0"/>
                </a:cxn>
                <a:cxn ang="0">
                  <a:pos x="15" y="0"/>
                </a:cxn>
              </a:cxnLst>
              <a:rect l="0" t="0" r="r" b="b"/>
              <a:pathLst>
                <a:path w="20" h="30">
                  <a:moveTo>
                    <a:pt x="15" y="21"/>
                  </a:moveTo>
                  <a:cubicBezTo>
                    <a:pt x="15" y="22"/>
                    <a:pt x="15" y="22"/>
                    <a:pt x="15" y="23"/>
                  </a:cubicBezTo>
                  <a:cubicBezTo>
                    <a:pt x="14" y="25"/>
                    <a:pt x="12" y="26"/>
                    <a:pt x="10" y="26"/>
                  </a:cubicBezTo>
                  <a:cubicBezTo>
                    <a:pt x="7" y="26"/>
                    <a:pt x="5" y="24"/>
                    <a:pt x="5" y="20"/>
                  </a:cubicBezTo>
                  <a:cubicBezTo>
                    <a:pt x="5" y="16"/>
                    <a:pt x="7" y="13"/>
                    <a:pt x="10" y="13"/>
                  </a:cubicBezTo>
                  <a:cubicBezTo>
                    <a:pt x="13" y="13"/>
                    <a:pt x="14" y="15"/>
                    <a:pt x="15" y="17"/>
                  </a:cubicBezTo>
                  <a:cubicBezTo>
                    <a:pt x="15" y="17"/>
                    <a:pt x="15" y="18"/>
                    <a:pt x="15" y="18"/>
                  </a:cubicBezTo>
                  <a:lnTo>
                    <a:pt x="15" y="21"/>
                  </a:lnTo>
                  <a:close/>
                  <a:moveTo>
                    <a:pt x="15" y="0"/>
                  </a:moveTo>
                  <a:cubicBezTo>
                    <a:pt x="15" y="12"/>
                    <a:pt x="15" y="12"/>
                    <a:pt x="15" y="12"/>
                  </a:cubicBezTo>
                  <a:cubicBezTo>
                    <a:pt x="15" y="12"/>
                    <a:pt x="15" y="12"/>
                    <a:pt x="15" y="12"/>
                  </a:cubicBezTo>
                  <a:cubicBezTo>
                    <a:pt x="14" y="10"/>
                    <a:pt x="12" y="9"/>
                    <a:pt x="9" y="9"/>
                  </a:cubicBezTo>
                  <a:cubicBezTo>
                    <a:pt x="4" y="9"/>
                    <a:pt x="0" y="13"/>
                    <a:pt x="0" y="20"/>
                  </a:cubicBezTo>
                  <a:cubicBezTo>
                    <a:pt x="0" y="26"/>
                    <a:pt x="4" y="30"/>
                    <a:pt x="9" y="30"/>
                  </a:cubicBezTo>
                  <a:cubicBezTo>
                    <a:pt x="12" y="30"/>
                    <a:pt x="14" y="29"/>
                    <a:pt x="15" y="27"/>
                  </a:cubicBezTo>
                  <a:cubicBezTo>
                    <a:pt x="15" y="27"/>
                    <a:pt x="15" y="27"/>
                    <a:pt x="15" y="27"/>
                  </a:cubicBezTo>
                  <a:cubicBezTo>
                    <a:pt x="16" y="30"/>
                    <a:pt x="16" y="30"/>
                    <a:pt x="16" y="30"/>
                  </a:cubicBezTo>
                  <a:cubicBezTo>
                    <a:pt x="20" y="30"/>
                    <a:pt x="20" y="30"/>
                    <a:pt x="20" y="30"/>
                  </a:cubicBezTo>
                  <a:cubicBezTo>
                    <a:pt x="20" y="29"/>
                    <a:pt x="20" y="26"/>
                    <a:pt x="20" y="24"/>
                  </a:cubicBezTo>
                  <a:cubicBezTo>
                    <a:pt x="20" y="0"/>
                    <a:pt x="20" y="0"/>
                    <a:pt x="20" y="0"/>
                  </a:cubicBezTo>
                  <a:lnTo>
                    <a:pt x="15"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05" name="Freeform 104"/>
            <p:cNvSpPr>
              <a:spLocks noEditPoints="1"/>
            </p:cNvSpPr>
            <p:nvPr userDrawn="1"/>
          </p:nvSpPr>
          <p:spPr bwMode="auto">
            <a:xfrm>
              <a:off x="1892" y="2208"/>
              <a:ext cx="46" cy="52"/>
            </a:xfrm>
            <a:custGeom>
              <a:avLst/>
              <a:gdLst/>
              <a:ahLst/>
              <a:cxnLst>
                <a:cxn ang="0">
                  <a:pos x="5" y="9"/>
                </a:cxn>
                <a:cxn ang="0">
                  <a:pos x="10" y="4"/>
                </a:cxn>
                <a:cxn ang="0">
                  <a:pos x="14" y="9"/>
                </a:cxn>
                <a:cxn ang="0">
                  <a:pos x="5" y="9"/>
                </a:cxn>
                <a:cxn ang="0">
                  <a:pos x="19" y="12"/>
                </a:cxn>
                <a:cxn ang="0">
                  <a:pos x="19" y="10"/>
                </a:cxn>
                <a:cxn ang="0">
                  <a:pos x="10" y="0"/>
                </a:cxn>
                <a:cxn ang="0">
                  <a:pos x="0" y="11"/>
                </a:cxn>
                <a:cxn ang="0">
                  <a:pos x="11" y="21"/>
                </a:cxn>
                <a:cxn ang="0">
                  <a:pos x="18" y="20"/>
                </a:cxn>
                <a:cxn ang="0">
                  <a:pos x="17" y="17"/>
                </a:cxn>
                <a:cxn ang="0">
                  <a:pos x="11" y="18"/>
                </a:cxn>
                <a:cxn ang="0">
                  <a:pos x="5" y="12"/>
                </a:cxn>
                <a:cxn ang="0">
                  <a:pos x="19" y="12"/>
                </a:cxn>
              </a:cxnLst>
              <a:rect l="0" t="0" r="r" b="b"/>
              <a:pathLst>
                <a:path w="19" h="21">
                  <a:moveTo>
                    <a:pt x="5" y="9"/>
                  </a:moveTo>
                  <a:cubicBezTo>
                    <a:pt x="5" y="7"/>
                    <a:pt x="7" y="4"/>
                    <a:pt x="10" y="4"/>
                  </a:cubicBezTo>
                  <a:cubicBezTo>
                    <a:pt x="13" y="4"/>
                    <a:pt x="14" y="7"/>
                    <a:pt x="14" y="9"/>
                  </a:cubicBezTo>
                  <a:lnTo>
                    <a:pt x="5" y="9"/>
                  </a:lnTo>
                  <a:close/>
                  <a:moveTo>
                    <a:pt x="19" y="12"/>
                  </a:moveTo>
                  <a:cubicBezTo>
                    <a:pt x="19" y="12"/>
                    <a:pt x="19" y="11"/>
                    <a:pt x="19" y="10"/>
                  </a:cubicBezTo>
                  <a:cubicBezTo>
                    <a:pt x="19" y="6"/>
                    <a:pt x="17" y="0"/>
                    <a:pt x="10" y="0"/>
                  </a:cubicBezTo>
                  <a:cubicBezTo>
                    <a:pt x="4" y="0"/>
                    <a:pt x="0" y="6"/>
                    <a:pt x="0" y="11"/>
                  </a:cubicBezTo>
                  <a:cubicBezTo>
                    <a:pt x="0" y="17"/>
                    <a:pt x="4" y="21"/>
                    <a:pt x="11" y="21"/>
                  </a:cubicBezTo>
                  <a:cubicBezTo>
                    <a:pt x="14" y="21"/>
                    <a:pt x="16" y="21"/>
                    <a:pt x="18" y="20"/>
                  </a:cubicBezTo>
                  <a:cubicBezTo>
                    <a:pt x="17" y="17"/>
                    <a:pt x="17" y="17"/>
                    <a:pt x="17" y="17"/>
                  </a:cubicBezTo>
                  <a:cubicBezTo>
                    <a:pt x="15" y="17"/>
                    <a:pt x="14" y="18"/>
                    <a:pt x="11" y="18"/>
                  </a:cubicBezTo>
                  <a:cubicBezTo>
                    <a:pt x="8" y="18"/>
                    <a:pt x="5" y="16"/>
                    <a:pt x="5" y="12"/>
                  </a:cubicBezTo>
                  <a:lnTo>
                    <a:pt x="19"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06" name="Freeform 105"/>
            <p:cNvSpPr>
              <a:spLocks noEditPoints="1"/>
            </p:cNvSpPr>
            <p:nvPr userDrawn="1"/>
          </p:nvSpPr>
          <p:spPr bwMode="auto">
            <a:xfrm>
              <a:off x="1947" y="2208"/>
              <a:ext cx="48" cy="70"/>
            </a:xfrm>
            <a:custGeom>
              <a:avLst/>
              <a:gdLst/>
              <a:ahLst/>
              <a:cxnLst>
                <a:cxn ang="0">
                  <a:pos x="5" y="9"/>
                </a:cxn>
                <a:cxn ang="0">
                  <a:pos x="5" y="8"/>
                </a:cxn>
                <a:cxn ang="0">
                  <a:pos x="10" y="4"/>
                </a:cxn>
                <a:cxn ang="0">
                  <a:pos x="15" y="11"/>
                </a:cxn>
                <a:cxn ang="0">
                  <a:pos x="10" y="17"/>
                </a:cxn>
                <a:cxn ang="0">
                  <a:pos x="5" y="14"/>
                </a:cxn>
                <a:cxn ang="0">
                  <a:pos x="5" y="12"/>
                </a:cxn>
                <a:cxn ang="0">
                  <a:pos x="5" y="9"/>
                </a:cxn>
                <a:cxn ang="0">
                  <a:pos x="0" y="29"/>
                </a:cxn>
                <a:cxn ang="0">
                  <a:pos x="5" y="29"/>
                </a:cxn>
                <a:cxn ang="0">
                  <a:pos x="5" y="19"/>
                </a:cxn>
                <a:cxn ang="0">
                  <a:pos x="5" y="19"/>
                </a:cxn>
                <a:cxn ang="0">
                  <a:pos x="11" y="21"/>
                </a:cxn>
                <a:cxn ang="0">
                  <a:pos x="20" y="11"/>
                </a:cxn>
                <a:cxn ang="0">
                  <a:pos x="12" y="0"/>
                </a:cxn>
                <a:cxn ang="0">
                  <a:pos x="5" y="4"/>
                </a:cxn>
                <a:cxn ang="0">
                  <a:pos x="5" y="4"/>
                </a:cxn>
                <a:cxn ang="0">
                  <a:pos x="4" y="1"/>
                </a:cxn>
                <a:cxn ang="0">
                  <a:pos x="0" y="1"/>
                </a:cxn>
                <a:cxn ang="0">
                  <a:pos x="0" y="7"/>
                </a:cxn>
                <a:cxn ang="0">
                  <a:pos x="0" y="29"/>
                </a:cxn>
              </a:cxnLst>
              <a:rect l="0" t="0" r="r" b="b"/>
              <a:pathLst>
                <a:path w="20" h="29">
                  <a:moveTo>
                    <a:pt x="5" y="9"/>
                  </a:moveTo>
                  <a:cubicBezTo>
                    <a:pt x="5" y="9"/>
                    <a:pt x="5" y="8"/>
                    <a:pt x="5" y="8"/>
                  </a:cubicBezTo>
                  <a:cubicBezTo>
                    <a:pt x="6" y="6"/>
                    <a:pt x="8" y="4"/>
                    <a:pt x="10" y="4"/>
                  </a:cubicBezTo>
                  <a:cubicBezTo>
                    <a:pt x="13" y="4"/>
                    <a:pt x="15" y="7"/>
                    <a:pt x="15" y="11"/>
                  </a:cubicBezTo>
                  <a:cubicBezTo>
                    <a:pt x="15" y="15"/>
                    <a:pt x="13" y="17"/>
                    <a:pt x="10" y="17"/>
                  </a:cubicBezTo>
                  <a:cubicBezTo>
                    <a:pt x="8" y="17"/>
                    <a:pt x="6" y="16"/>
                    <a:pt x="5" y="14"/>
                  </a:cubicBezTo>
                  <a:cubicBezTo>
                    <a:pt x="5" y="13"/>
                    <a:pt x="5" y="13"/>
                    <a:pt x="5" y="12"/>
                  </a:cubicBezTo>
                  <a:lnTo>
                    <a:pt x="5" y="9"/>
                  </a:lnTo>
                  <a:close/>
                  <a:moveTo>
                    <a:pt x="0" y="29"/>
                  </a:moveTo>
                  <a:cubicBezTo>
                    <a:pt x="5" y="29"/>
                    <a:pt x="5" y="29"/>
                    <a:pt x="5" y="29"/>
                  </a:cubicBezTo>
                  <a:cubicBezTo>
                    <a:pt x="5" y="19"/>
                    <a:pt x="5" y="19"/>
                    <a:pt x="5" y="19"/>
                  </a:cubicBezTo>
                  <a:cubicBezTo>
                    <a:pt x="5" y="19"/>
                    <a:pt x="5" y="19"/>
                    <a:pt x="5" y="19"/>
                  </a:cubicBezTo>
                  <a:cubicBezTo>
                    <a:pt x="6" y="20"/>
                    <a:pt x="8" y="21"/>
                    <a:pt x="11" y="21"/>
                  </a:cubicBezTo>
                  <a:cubicBezTo>
                    <a:pt x="16" y="21"/>
                    <a:pt x="20" y="18"/>
                    <a:pt x="20" y="11"/>
                  </a:cubicBezTo>
                  <a:cubicBezTo>
                    <a:pt x="20" y="4"/>
                    <a:pt x="16" y="0"/>
                    <a:pt x="12" y="0"/>
                  </a:cubicBezTo>
                  <a:cubicBezTo>
                    <a:pt x="9" y="0"/>
                    <a:pt x="6" y="2"/>
                    <a:pt x="5" y="4"/>
                  </a:cubicBezTo>
                  <a:cubicBezTo>
                    <a:pt x="5" y="4"/>
                    <a:pt x="5" y="4"/>
                    <a:pt x="5" y="4"/>
                  </a:cubicBezTo>
                  <a:cubicBezTo>
                    <a:pt x="4" y="1"/>
                    <a:pt x="4" y="1"/>
                    <a:pt x="4" y="1"/>
                  </a:cubicBezTo>
                  <a:cubicBezTo>
                    <a:pt x="0" y="1"/>
                    <a:pt x="0" y="1"/>
                    <a:pt x="0" y="1"/>
                  </a:cubicBezTo>
                  <a:cubicBezTo>
                    <a:pt x="0" y="3"/>
                    <a:pt x="0" y="5"/>
                    <a:pt x="0" y="7"/>
                  </a:cubicBezTo>
                  <a:lnTo>
                    <a:pt x="0" y="2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07" name="Freeform 106"/>
            <p:cNvSpPr>
              <a:spLocks noEditPoints="1"/>
            </p:cNvSpPr>
            <p:nvPr userDrawn="1"/>
          </p:nvSpPr>
          <p:spPr bwMode="auto">
            <a:xfrm>
              <a:off x="2003" y="2208"/>
              <a:ext cx="48" cy="52"/>
            </a:xfrm>
            <a:custGeom>
              <a:avLst/>
              <a:gdLst/>
              <a:ahLst/>
              <a:cxnLst>
                <a:cxn ang="0">
                  <a:pos x="10" y="18"/>
                </a:cxn>
                <a:cxn ang="0">
                  <a:pos x="5" y="11"/>
                </a:cxn>
                <a:cxn ang="0">
                  <a:pos x="10" y="4"/>
                </a:cxn>
                <a:cxn ang="0">
                  <a:pos x="15" y="11"/>
                </a:cxn>
                <a:cxn ang="0">
                  <a:pos x="10" y="18"/>
                </a:cxn>
                <a:cxn ang="0">
                  <a:pos x="10" y="21"/>
                </a:cxn>
                <a:cxn ang="0">
                  <a:pos x="21" y="11"/>
                </a:cxn>
                <a:cxn ang="0">
                  <a:pos x="11" y="0"/>
                </a:cxn>
                <a:cxn ang="0">
                  <a:pos x="0" y="11"/>
                </a:cxn>
                <a:cxn ang="0">
                  <a:pos x="10" y="21"/>
                </a:cxn>
              </a:cxnLst>
              <a:rect l="0" t="0" r="r" b="b"/>
              <a:pathLst>
                <a:path w="21" h="21">
                  <a:moveTo>
                    <a:pt x="10" y="18"/>
                  </a:moveTo>
                  <a:cubicBezTo>
                    <a:pt x="7" y="18"/>
                    <a:pt x="5" y="15"/>
                    <a:pt x="5" y="11"/>
                  </a:cubicBezTo>
                  <a:cubicBezTo>
                    <a:pt x="5" y="7"/>
                    <a:pt x="7" y="4"/>
                    <a:pt x="10" y="4"/>
                  </a:cubicBezTo>
                  <a:cubicBezTo>
                    <a:pt x="14" y="4"/>
                    <a:pt x="15" y="8"/>
                    <a:pt x="15" y="11"/>
                  </a:cubicBezTo>
                  <a:cubicBezTo>
                    <a:pt x="15" y="15"/>
                    <a:pt x="13" y="18"/>
                    <a:pt x="10" y="18"/>
                  </a:cubicBezTo>
                  <a:close/>
                  <a:moveTo>
                    <a:pt x="10" y="21"/>
                  </a:moveTo>
                  <a:cubicBezTo>
                    <a:pt x="15" y="21"/>
                    <a:pt x="21" y="18"/>
                    <a:pt x="21" y="11"/>
                  </a:cubicBezTo>
                  <a:cubicBezTo>
                    <a:pt x="21" y="4"/>
                    <a:pt x="17" y="0"/>
                    <a:pt x="11" y="0"/>
                  </a:cubicBezTo>
                  <a:cubicBezTo>
                    <a:pt x="4" y="0"/>
                    <a:pt x="0" y="4"/>
                    <a:pt x="0" y="11"/>
                  </a:cubicBezTo>
                  <a:cubicBezTo>
                    <a:pt x="0" y="17"/>
                    <a:pt x="5" y="21"/>
                    <a:pt x="10" y="21"/>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08" name="Freeform 107"/>
            <p:cNvSpPr>
              <a:spLocks/>
            </p:cNvSpPr>
            <p:nvPr userDrawn="1"/>
          </p:nvSpPr>
          <p:spPr bwMode="auto">
            <a:xfrm>
              <a:off x="2058" y="2208"/>
              <a:ext cx="33" cy="52"/>
            </a:xfrm>
            <a:custGeom>
              <a:avLst/>
              <a:gdLst/>
              <a:ahLst/>
              <a:cxnLst>
                <a:cxn ang="0">
                  <a:pos x="1" y="16"/>
                </a:cxn>
                <a:cxn ang="0">
                  <a:pos x="6" y="18"/>
                </a:cxn>
                <a:cxn ang="0">
                  <a:pos x="9" y="15"/>
                </a:cxn>
                <a:cxn ang="0">
                  <a:pos x="6" y="12"/>
                </a:cxn>
                <a:cxn ang="0">
                  <a:pos x="0" y="7"/>
                </a:cxn>
                <a:cxn ang="0">
                  <a:pos x="8" y="0"/>
                </a:cxn>
                <a:cxn ang="0">
                  <a:pos x="13" y="1"/>
                </a:cxn>
                <a:cxn ang="0">
                  <a:pos x="12" y="5"/>
                </a:cxn>
                <a:cxn ang="0">
                  <a:pos x="8" y="4"/>
                </a:cxn>
                <a:cxn ang="0">
                  <a:pos x="5" y="6"/>
                </a:cxn>
                <a:cxn ang="0">
                  <a:pos x="9" y="9"/>
                </a:cxn>
                <a:cxn ang="0">
                  <a:pos x="14" y="15"/>
                </a:cxn>
                <a:cxn ang="0">
                  <a:pos x="6" y="21"/>
                </a:cxn>
                <a:cxn ang="0">
                  <a:pos x="0" y="20"/>
                </a:cxn>
                <a:cxn ang="0">
                  <a:pos x="1" y="16"/>
                </a:cxn>
              </a:cxnLst>
              <a:rect l="0" t="0" r="r" b="b"/>
              <a:pathLst>
                <a:path w="14" h="21">
                  <a:moveTo>
                    <a:pt x="1" y="16"/>
                  </a:moveTo>
                  <a:cubicBezTo>
                    <a:pt x="2" y="17"/>
                    <a:pt x="4" y="18"/>
                    <a:pt x="6" y="18"/>
                  </a:cubicBezTo>
                  <a:cubicBezTo>
                    <a:pt x="8" y="18"/>
                    <a:pt x="9" y="17"/>
                    <a:pt x="9" y="15"/>
                  </a:cubicBezTo>
                  <a:cubicBezTo>
                    <a:pt x="9" y="14"/>
                    <a:pt x="8" y="13"/>
                    <a:pt x="6" y="12"/>
                  </a:cubicBezTo>
                  <a:cubicBezTo>
                    <a:pt x="2" y="11"/>
                    <a:pt x="0" y="9"/>
                    <a:pt x="0" y="7"/>
                  </a:cubicBezTo>
                  <a:cubicBezTo>
                    <a:pt x="0" y="3"/>
                    <a:pt x="3" y="0"/>
                    <a:pt x="8" y="0"/>
                  </a:cubicBezTo>
                  <a:cubicBezTo>
                    <a:pt x="10" y="0"/>
                    <a:pt x="12" y="1"/>
                    <a:pt x="13" y="1"/>
                  </a:cubicBezTo>
                  <a:cubicBezTo>
                    <a:pt x="12" y="5"/>
                    <a:pt x="12" y="5"/>
                    <a:pt x="12" y="5"/>
                  </a:cubicBezTo>
                  <a:cubicBezTo>
                    <a:pt x="11" y="5"/>
                    <a:pt x="10" y="4"/>
                    <a:pt x="8" y="4"/>
                  </a:cubicBezTo>
                  <a:cubicBezTo>
                    <a:pt x="6" y="4"/>
                    <a:pt x="5" y="5"/>
                    <a:pt x="5" y="6"/>
                  </a:cubicBezTo>
                  <a:cubicBezTo>
                    <a:pt x="5" y="7"/>
                    <a:pt x="6" y="8"/>
                    <a:pt x="9" y="9"/>
                  </a:cubicBezTo>
                  <a:cubicBezTo>
                    <a:pt x="12" y="10"/>
                    <a:pt x="14" y="12"/>
                    <a:pt x="14" y="15"/>
                  </a:cubicBezTo>
                  <a:cubicBezTo>
                    <a:pt x="14" y="19"/>
                    <a:pt x="11" y="21"/>
                    <a:pt x="6" y="21"/>
                  </a:cubicBezTo>
                  <a:cubicBezTo>
                    <a:pt x="3" y="21"/>
                    <a:pt x="1" y="21"/>
                    <a:pt x="0" y="20"/>
                  </a:cubicBezTo>
                  <a:lnTo>
                    <a:pt x="1" y="16"/>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09" name="Freeform 108"/>
            <p:cNvSpPr>
              <a:spLocks noEditPoints="1"/>
            </p:cNvSpPr>
            <p:nvPr userDrawn="1"/>
          </p:nvSpPr>
          <p:spPr bwMode="auto">
            <a:xfrm>
              <a:off x="2100" y="2190"/>
              <a:ext cx="15" cy="70"/>
            </a:xfrm>
            <a:custGeom>
              <a:avLst/>
              <a:gdLst/>
              <a:ahLst/>
              <a:cxnLst>
                <a:cxn ang="0">
                  <a:pos x="0" y="29"/>
                </a:cxn>
                <a:cxn ang="0">
                  <a:pos x="0" y="9"/>
                </a:cxn>
                <a:cxn ang="0">
                  <a:pos x="5" y="9"/>
                </a:cxn>
                <a:cxn ang="0">
                  <a:pos x="5" y="29"/>
                </a:cxn>
                <a:cxn ang="0">
                  <a:pos x="0" y="29"/>
                </a:cxn>
                <a:cxn ang="0">
                  <a:pos x="3" y="6"/>
                </a:cxn>
                <a:cxn ang="0">
                  <a:pos x="0" y="3"/>
                </a:cxn>
                <a:cxn ang="0">
                  <a:pos x="3" y="0"/>
                </a:cxn>
                <a:cxn ang="0">
                  <a:pos x="6" y="3"/>
                </a:cxn>
                <a:cxn ang="0">
                  <a:pos x="3" y="6"/>
                </a:cxn>
              </a:cxnLst>
              <a:rect l="0" t="0" r="r" b="b"/>
              <a:pathLst>
                <a:path w="6" h="29">
                  <a:moveTo>
                    <a:pt x="0" y="29"/>
                  </a:moveTo>
                  <a:cubicBezTo>
                    <a:pt x="0" y="9"/>
                    <a:pt x="0" y="9"/>
                    <a:pt x="0" y="9"/>
                  </a:cubicBezTo>
                  <a:cubicBezTo>
                    <a:pt x="5" y="9"/>
                    <a:pt x="5" y="9"/>
                    <a:pt x="5" y="9"/>
                  </a:cubicBezTo>
                  <a:cubicBezTo>
                    <a:pt x="5" y="29"/>
                    <a:pt x="5" y="29"/>
                    <a:pt x="5" y="29"/>
                  </a:cubicBezTo>
                  <a:lnTo>
                    <a:pt x="0" y="29"/>
                  </a:lnTo>
                  <a:close/>
                  <a:moveTo>
                    <a:pt x="3" y="6"/>
                  </a:moveTo>
                  <a:cubicBezTo>
                    <a:pt x="1" y="6"/>
                    <a:pt x="0" y="4"/>
                    <a:pt x="0" y="3"/>
                  </a:cubicBezTo>
                  <a:cubicBezTo>
                    <a:pt x="0" y="1"/>
                    <a:pt x="1" y="0"/>
                    <a:pt x="3" y="0"/>
                  </a:cubicBezTo>
                  <a:cubicBezTo>
                    <a:pt x="5" y="0"/>
                    <a:pt x="6" y="1"/>
                    <a:pt x="6" y="3"/>
                  </a:cubicBezTo>
                  <a:cubicBezTo>
                    <a:pt x="6" y="4"/>
                    <a:pt x="5" y="6"/>
                    <a:pt x="3" y="6"/>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10" name="Freeform 109"/>
            <p:cNvSpPr>
              <a:spLocks/>
            </p:cNvSpPr>
            <p:nvPr userDrawn="1"/>
          </p:nvSpPr>
          <p:spPr bwMode="auto">
            <a:xfrm>
              <a:off x="2122" y="2201"/>
              <a:ext cx="31" cy="59"/>
            </a:xfrm>
            <a:custGeom>
              <a:avLst/>
              <a:gdLst/>
              <a:ahLst/>
              <a:cxnLst>
                <a:cxn ang="0">
                  <a:pos x="8" y="0"/>
                </a:cxn>
                <a:cxn ang="0">
                  <a:pos x="8" y="5"/>
                </a:cxn>
                <a:cxn ang="0">
                  <a:pos x="13" y="5"/>
                </a:cxn>
                <a:cxn ang="0">
                  <a:pos x="13" y="9"/>
                </a:cxn>
                <a:cxn ang="0">
                  <a:pos x="8" y="9"/>
                </a:cxn>
                <a:cxn ang="0">
                  <a:pos x="8" y="17"/>
                </a:cxn>
                <a:cxn ang="0">
                  <a:pos x="10" y="21"/>
                </a:cxn>
                <a:cxn ang="0">
                  <a:pos x="12" y="21"/>
                </a:cxn>
                <a:cxn ang="0">
                  <a:pos x="12" y="25"/>
                </a:cxn>
                <a:cxn ang="0">
                  <a:pos x="9" y="25"/>
                </a:cxn>
                <a:cxn ang="0">
                  <a:pos x="4" y="24"/>
                </a:cxn>
                <a:cxn ang="0">
                  <a:pos x="3" y="18"/>
                </a:cxn>
                <a:cxn ang="0">
                  <a:pos x="3" y="9"/>
                </a:cxn>
                <a:cxn ang="0">
                  <a:pos x="0" y="9"/>
                </a:cxn>
                <a:cxn ang="0">
                  <a:pos x="0" y="5"/>
                </a:cxn>
                <a:cxn ang="0">
                  <a:pos x="3" y="5"/>
                </a:cxn>
                <a:cxn ang="0">
                  <a:pos x="3" y="1"/>
                </a:cxn>
                <a:cxn ang="0">
                  <a:pos x="8" y="0"/>
                </a:cxn>
              </a:cxnLst>
              <a:rect l="0" t="0" r="r" b="b"/>
              <a:pathLst>
                <a:path w="13" h="25">
                  <a:moveTo>
                    <a:pt x="8" y="0"/>
                  </a:moveTo>
                  <a:cubicBezTo>
                    <a:pt x="8" y="5"/>
                    <a:pt x="8" y="5"/>
                    <a:pt x="8" y="5"/>
                  </a:cubicBezTo>
                  <a:cubicBezTo>
                    <a:pt x="13" y="5"/>
                    <a:pt x="13" y="5"/>
                    <a:pt x="13" y="5"/>
                  </a:cubicBezTo>
                  <a:cubicBezTo>
                    <a:pt x="13" y="9"/>
                    <a:pt x="13" y="9"/>
                    <a:pt x="13" y="9"/>
                  </a:cubicBezTo>
                  <a:cubicBezTo>
                    <a:pt x="8" y="9"/>
                    <a:pt x="8" y="9"/>
                    <a:pt x="8" y="9"/>
                  </a:cubicBezTo>
                  <a:cubicBezTo>
                    <a:pt x="8" y="17"/>
                    <a:pt x="8" y="17"/>
                    <a:pt x="8" y="17"/>
                  </a:cubicBezTo>
                  <a:cubicBezTo>
                    <a:pt x="8" y="20"/>
                    <a:pt x="8" y="21"/>
                    <a:pt x="10" y="21"/>
                  </a:cubicBezTo>
                  <a:cubicBezTo>
                    <a:pt x="11" y="21"/>
                    <a:pt x="12" y="21"/>
                    <a:pt x="12" y="21"/>
                  </a:cubicBezTo>
                  <a:cubicBezTo>
                    <a:pt x="12" y="25"/>
                    <a:pt x="12" y="25"/>
                    <a:pt x="12" y="25"/>
                  </a:cubicBezTo>
                  <a:cubicBezTo>
                    <a:pt x="12" y="25"/>
                    <a:pt x="10" y="25"/>
                    <a:pt x="9" y="25"/>
                  </a:cubicBezTo>
                  <a:cubicBezTo>
                    <a:pt x="7" y="25"/>
                    <a:pt x="5" y="25"/>
                    <a:pt x="4" y="24"/>
                  </a:cubicBezTo>
                  <a:cubicBezTo>
                    <a:pt x="3" y="23"/>
                    <a:pt x="3" y="21"/>
                    <a:pt x="3" y="18"/>
                  </a:cubicBezTo>
                  <a:cubicBezTo>
                    <a:pt x="3" y="9"/>
                    <a:pt x="3" y="9"/>
                    <a:pt x="3" y="9"/>
                  </a:cubicBezTo>
                  <a:cubicBezTo>
                    <a:pt x="0" y="9"/>
                    <a:pt x="0" y="9"/>
                    <a:pt x="0" y="9"/>
                  </a:cubicBezTo>
                  <a:cubicBezTo>
                    <a:pt x="0" y="5"/>
                    <a:pt x="0" y="5"/>
                    <a:pt x="0" y="5"/>
                  </a:cubicBezTo>
                  <a:cubicBezTo>
                    <a:pt x="3" y="5"/>
                    <a:pt x="3" y="5"/>
                    <a:pt x="3" y="5"/>
                  </a:cubicBezTo>
                  <a:cubicBezTo>
                    <a:pt x="3" y="1"/>
                    <a:pt x="3" y="1"/>
                    <a:pt x="3" y="1"/>
                  </a:cubicBezTo>
                  <a:lnTo>
                    <a:pt x="8"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11" name="Freeform 110"/>
            <p:cNvSpPr>
              <a:spLocks/>
            </p:cNvSpPr>
            <p:nvPr userDrawn="1"/>
          </p:nvSpPr>
          <p:spPr bwMode="auto">
            <a:xfrm>
              <a:off x="2157" y="2208"/>
              <a:ext cx="35" cy="52"/>
            </a:xfrm>
            <a:custGeom>
              <a:avLst/>
              <a:gdLst/>
              <a:ahLst/>
              <a:cxnLst>
                <a:cxn ang="0">
                  <a:pos x="1" y="16"/>
                </a:cxn>
                <a:cxn ang="0">
                  <a:pos x="6" y="18"/>
                </a:cxn>
                <a:cxn ang="0">
                  <a:pos x="10" y="15"/>
                </a:cxn>
                <a:cxn ang="0">
                  <a:pos x="6" y="12"/>
                </a:cxn>
                <a:cxn ang="0">
                  <a:pos x="1" y="7"/>
                </a:cxn>
                <a:cxn ang="0">
                  <a:pos x="8" y="0"/>
                </a:cxn>
                <a:cxn ang="0">
                  <a:pos x="14" y="1"/>
                </a:cxn>
                <a:cxn ang="0">
                  <a:pos x="13" y="5"/>
                </a:cxn>
                <a:cxn ang="0">
                  <a:pos x="8" y="4"/>
                </a:cxn>
                <a:cxn ang="0">
                  <a:pos x="6" y="6"/>
                </a:cxn>
                <a:cxn ang="0">
                  <a:pos x="9" y="9"/>
                </a:cxn>
                <a:cxn ang="0">
                  <a:pos x="15" y="15"/>
                </a:cxn>
                <a:cxn ang="0">
                  <a:pos x="6" y="21"/>
                </a:cxn>
                <a:cxn ang="0">
                  <a:pos x="0" y="20"/>
                </a:cxn>
                <a:cxn ang="0">
                  <a:pos x="1" y="16"/>
                </a:cxn>
              </a:cxnLst>
              <a:rect l="0" t="0" r="r" b="b"/>
              <a:pathLst>
                <a:path w="15" h="21">
                  <a:moveTo>
                    <a:pt x="1" y="16"/>
                  </a:moveTo>
                  <a:cubicBezTo>
                    <a:pt x="2" y="17"/>
                    <a:pt x="5" y="18"/>
                    <a:pt x="6" y="18"/>
                  </a:cubicBezTo>
                  <a:cubicBezTo>
                    <a:pt x="9" y="18"/>
                    <a:pt x="10" y="17"/>
                    <a:pt x="10" y="15"/>
                  </a:cubicBezTo>
                  <a:cubicBezTo>
                    <a:pt x="10" y="14"/>
                    <a:pt x="9" y="13"/>
                    <a:pt x="6" y="12"/>
                  </a:cubicBezTo>
                  <a:cubicBezTo>
                    <a:pt x="2" y="11"/>
                    <a:pt x="1" y="9"/>
                    <a:pt x="1" y="7"/>
                  </a:cubicBezTo>
                  <a:cubicBezTo>
                    <a:pt x="1" y="3"/>
                    <a:pt x="4" y="0"/>
                    <a:pt x="8" y="0"/>
                  </a:cubicBezTo>
                  <a:cubicBezTo>
                    <a:pt x="11" y="0"/>
                    <a:pt x="13" y="1"/>
                    <a:pt x="14" y="1"/>
                  </a:cubicBezTo>
                  <a:cubicBezTo>
                    <a:pt x="13" y="5"/>
                    <a:pt x="13" y="5"/>
                    <a:pt x="13" y="5"/>
                  </a:cubicBezTo>
                  <a:cubicBezTo>
                    <a:pt x="12" y="5"/>
                    <a:pt x="10" y="4"/>
                    <a:pt x="8" y="4"/>
                  </a:cubicBezTo>
                  <a:cubicBezTo>
                    <a:pt x="7" y="4"/>
                    <a:pt x="6" y="5"/>
                    <a:pt x="6" y="6"/>
                  </a:cubicBezTo>
                  <a:cubicBezTo>
                    <a:pt x="6" y="7"/>
                    <a:pt x="7" y="8"/>
                    <a:pt x="9" y="9"/>
                  </a:cubicBezTo>
                  <a:cubicBezTo>
                    <a:pt x="13" y="10"/>
                    <a:pt x="15" y="12"/>
                    <a:pt x="15" y="15"/>
                  </a:cubicBezTo>
                  <a:cubicBezTo>
                    <a:pt x="15" y="19"/>
                    <a:pt x="12" y="21"/>
                    <a:pt x="6" y="21"/>
                  </a:cubicBezTo>
                  <a:cubicBezTo>
                    <a:pt x="4" y="21"/>
                    <a:pt x="2" y="21"/>
                    <a:pt x="0" y="20"/>
                  </a:cubicBezTo>
                  <a:lnTo>
                    <a:pt x="1" y="16"/>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12" name="Freeform 111"/>
            <p:cNvSpPr>
              <a:spLocks noEditPoints="1"/>
            </p:cNvSpPr>
            <p:nvPr userDrawn="1"/>
          </p:nvSpPr>
          <p:spPr bwMode="auto">
            <a:xfrm>
              <a:off x="2218" y="2208"/>
              <a:ext cx="52" cy="52"/>
            </a:xfrm>
            <a:custGeom>
              <a:avLst/>
              <a:gdLst/>
              <a:ahLst/>
              <a:cxnLst>
                <a:cxn ang="0">
                  <a:pos x="10" y="18"/>
                </a:cxn>
                <a:cxn ang="0">
                  <a:pos x="5" y="11"/>
                </a:cxn>
                <a:cxn ang="0">
                  <a:pos x="10" y="4"/>
                </a:cxn>
                <a:cxn ang="0">
                  <a:pos x="15" y="11"/>
                </a:cxn>
                <a:cxn ang="0">
                  <a:pos x="10" y="18"/>
                </a:cxn>
                <a:cxn ang="0">
                  <a:pos x="10" y="21"/>
                </a:cxn>
                <a:cxn ang="0">
                  <a:pos x="21" y="11"/>
                </a:cxn>
                <a:cxn ang="0">
                  <a:pos x="11" y="0"/>
                </a:cxn>
                <a:cxn ang="0">
                  <a:pos x="0" y="11"/>
                </a:cxn>
                <a:cxn ang="0">
                  <a:pos x="10" y="21"/>
                </a:cxn>
              </a:cxnLst>
              <a:rect l="0" t="0" r="r" b="b"/>
              <a:pathLst>
                <a:path w="21" h="21">
                  <a:moveTo>
                    <a:pt x="10" y="18"/>
                  </a:moveTo>
                  <a:cubicBezTo>
                    <a:pt x="7" y="18"/>
                    <a:pt x="5" y="15"/>
                    <a:pt x="5" y="11"/>
                  </a:cubicBezTo>
                  <a:cubicBezTo>
                    <a:pt x="5" y="7"/>
                    <a:pt x="7" y="4"/>
                    <a:pt x="10" y="4"/>
                  </a:cubicBezTo>
                  <a:cubicBezTo>
                    <a:pt x="14" y="4"/>
                    <a:pt x="15" y="8"/>
                    <a:pt x="15" y="11"/>
                  </a:cubicBezTo>
                  <a:cubicBezTo>
                    <a:pt x="15" y="15"/>
                    <a:pt x="13" y="18"/>
                    <a:pt x="10" y="18"/>
                  </a:cubicBezTo>
                  <a:close/>
                  <a:moveTo>
                    <a:pt x="10" y="21"/>
                  </a:moveTo>
                  <a:cubicBezTo>
                    <a:pt x="15" y="21"/>
                    <a:pt x="21" y="18"/>
                    <a:pt x="21" y="11"/>
                  </a:cubicBezTo>
                  <a:cubicBezTo>
                    <a:pt x="21" y="4"/>
                    <a:pt x="17" y="0"/>
                    <a:pt x="11" y="0"/>
                  </a:cubicBezTo>
                  <a:cubicBezTo>
                    <a:pt x="4" y="0"/>
                    <a:pt x="0" y="4"/>
                    <a:pt x="0" y="11"/>
                  </a:cubicBezTo>
                  <a:cubicBezTo>
                    <a:pt x="0" y="17"/>
                    <a:pt x="5" y="21"/>
                    <a:pt x="10" y="21"/>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13" name="Freeform 112"/>
            <p:cNvSpPr>
              <a:spLocks/>
            </p:cNvSpPr>
            <p:nvPr userDrawn="1"/>
          </p:nvSpPr>
          <p:spPr bwMode="auto">
            <a:xfrm>
              <a:off x="2273" y="2188"/>
              <a:ext cx="31" cy="72"/>
            </a:xfrm>
            <a:custGeom>
              <a:avLst/>
              <a:gdLst/>
              <a:ahLst/>
              <a:cxnLst>
                <a:cxn ang="0">
                  <a:pos x="2" y="30"/>
                </a:cxn>
                <a:cxn ang="0">
                  <a:pos x="2" y="14"/>
                </a:cxn>
                <a:cxn ang="0">
                  <a:pos x="0" y="14"/>
                </a:cxn>
                <a:cxn ang="0">
                  <a:pos x="0" y="10"/>
                </a:cxn>
                <a:cxn ang="0">
                  <a:pos x="2" y="10"/>
                </a:cxn>
                <a:cxn ang="0">
                  <a:pos x="2" y="9"/>
                </a:cxn>
                <a:cxn ang="0">
                  <a:pos x="5" y="2"/>
                </a:cxn>
                <a:cxn ang="0">
                  <a:pos x="10" y="0"/>
                </a:cxn>
                <a:cxn ang="0">
                  <a:pos x="13" y="0"/>
                </a:cxn>
                <a:cxn ang="0">
                  <a:pos x="13" y="4"/>
                </a:cxn>
                <a:cxn ang="0">
                  <a:pos x="11" y="4"/>
                </a:cxn>
                <a:cxn ang="0">
                  <a:pos x="7" y="9"/>
                </a:cxn>
                <a:cxn ang="0">
                  <a:pos x="7" y="10"/>
                </a:cxn>
                <a:cxn ang="0">
                  <a:pos x="12" y="10"/>
                </a:cxn>
                <a:cxn ang="0">
                  <a:pos x="12" y="14"/>
                </a:cxn>
                <a:cxn ang="0">
                  <a:pos x="8" y="14"/>
                </a:cxn>
                <a:cxn ang="0">
                  <a:pos x="8" y="30"/>
                </a:cxn>
                <a:cxn ang="0">
                  <a:pos x="2" y="30"/>
                </a:cxn>
              </a:cxnLst>
              <a:rect l="0" t="0" r="r" b="b"/>
              <a:pathLst>
                <a:path w="13" h="30">
                  <a:moveTo>
                    <a:pt x="2" y="30"/>
                  </a:moveTo>
                  <a:cubicBezTo>
                    <a:pt x="2" y="14"/>
                    <a:pt x="2" y="14"/>
                    <a:pt x="2" y="14"/>
                  </a:cubicBezTo>
                  <a:cubicBezTo>
                    <a:pt x="0" y="14"/>
                    <a:pt x="0" y="14"/>
                    <a:pt x="0" y="14"/>
                  </a:cubicBezTo>
                  <a:cubicBezTo>
                    <a:pt x="0" y="10"/>
                    <a:pt x="0" y="10"/>
                    <a:pt x="0" y="10"/>
                  </a:cubicBezTo>
                  <a:cubicBezTo>
                    <a:pt x="2" y="10"/>
                    <a:pt x="2" y="10"/>
                    <a:pt x="2" y="10"/>
                  </a:cubicBezTo>
                  <a:cubicBezTo>
                    <a:pt x="2" y="9"/>
                    <a:pt x="2" y="9"/>
                    <a:pt x="2" y="9"/>
                  </a:cubicBezTo>
                  <a:cubicBezTo>
                    <a:pt x="2" y="6"/>
                    <a:pt x="3" y="4"/>
                    <a:pt x="5" y="2"/>
                  </a:cubicBezTo>
                  <a:cubicBezTo>
                    <a:pt x="6" y="0"/>
                    <a:pt x="8" y="0"/>
                    <a:pt x="10" y="0"/>
                  </a:cubicBezTo>
                  <a:cubicBezTo>
                    <a:pt x="12" y="0"/>
                    <a:pt x="13" y="0"/>
                    <a:pt x="13" y="0"/>
                  </a:cubicBezTo>
                  <a:cubicBezTo>
                    <a:pt x="13" y="4"/>
                    <a:pt x="13" y="4"/>
                    <a:pt x="13" y="4"/>
                  </a:cubicBezTo>
                  <a:cubicBezTo>
                    <a:pt x="12" y="4"/>
                    <a:pt x="12" y="4"/>
                    <a:pt x="11" y="4"/>
                  </a:cubicBezTo>
                  <a:cubicBezTo>
                    <a:pt x="8" y="4"/>
                    <a:pt x="7" y="6"/>
                    <a:pt x="7" y="9"/>
                  </a:cubicBezTo>
                  <a:cubicBezTo>
                    <a:pt x="7" y="10"/>
                    <a:pt x="7" y="10"/>
                    <a:pt x="7" y="10"/>
                  </a:cubicBezTo>
                  <a:cubicBezTo>
                    <a:pt x="12" y="10"/>
                    <a:pt x="12" y="10"/>
                    <a:pt x="12" y="10"/>
                  </a:cubicBezTo>
                  <a:cubicBezTo>
                    <a:pt x="12" y="14"/>
                    <a:pt x="12" y="14"/>
                    <a:pt x="12" y="14"/>
                  </a:cubicBezTo>
                  <a:cubicBezTo>
                    <a:pt x="8" y="14"/>
                    <a:pt x="8" y="14"/>
                    <a:pt x="8" y="14"/>
                  </a:cubicBezTo>
                  <a:cubicBezTo>
                    <a:pt x="8" y="30"/>
                    <a:pt x="8" y="30"/>
                    <a:pt x="8" y="30"/>
                  </a:cubicBezTo>
                  <a:lnTo>
                    <a:pt x="2" y="3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14" name="Freeform 113"/>
            <p:cNvSpPr>
              <a:spLocks noEditPoints="1"/>
            </p:cNvSpPr>
            <p:nvPr userDrawn="1"/>
          </p:nvSpPr>
          <p:spPr bwMode="auto">
            <a:xfrm>
              <a:off x="2325" y="2208"/>
              <a:ext cx="50" cy="52"/>
            </a:xfrm>
            <a:custGeom>
              <a:avLst/>
              <a:gdLst/>
              <a:ahLst/>
              <a:cxnLst>
                <a:cxn ang="0">
                  <a:pos x="11" y="18"/>
                </a:cxn>
                <a:cxn ang="0">
                  <a:pos x="6" y="11"/>
                </a:cxn>
                <a:cxn ang="0">
                  <a:pos x="11" y="4"/>
                </a:cxn>
                <a:cxn ang="0">
                  <a:pos x="16" y="11"/>
                </a:cxn>
                <a:cxn ang="0">
                  <a:pos x="11" y="18"/>
                </a:cxn>
                <a:cxn ang="0">
                  <a:pos x="11" y="21"/>
                </a:cxn>
                <a:cxn ang="0">
                  <a:pos x="21" y="11"/>
                </a:cxn>
                <a:cxn ang="0">
                  <a:pos x="11" y="0"/>
                </a:cxn>
                <a:cxn ang="0">
                  <a:pos x="0" y="11"/>
                </a:cxn>
                <a:cxn ang="0">
                  <a:pos x="11" y="21"/>
                </a:cxn>
              </a:cxnLst>
              <a:rect l="0" t="0" r="r" b="b"/>
              <a:pathLst>
                <a:path w="21" h="21">
                  <a:moveTo>
                    <a:pt x="11" y="18"/>
                  </a:moveTo>
                  <a:cubicBezTo>
                    <a:pt x="8" y="18"/>
                    <a:pt x="6" y="15"/>
                    <a:pt x="6" y="11"/>
                  </a:cubicBezTo>
                  <a:cubicBezTo>
                    <a:pt x="6" y="7"/>
                    <a:pt x="7" y="4"/>
                    <a:pt x="11" y="4"/>
                  </a:cubicBezTo>
                  <a:cubicBezTo>
                    <a:pt x="14" y="4"/>
                    <a:pt x="16" y="8"/>
                    <a:pt x="16" y="11"/>
                  </a:cubicBezTo>
                  <a:cubicBezTo>
                    <a:pt x="16" y="15"/>
                    <a:pt x="14" y="18"/>
                    <a:pt x="11" y="18"/>
                  </a:cubicBezTo>
                  <a:close/>
                  <a:moveTo>
                    <a:pt x="11" y="21"/>
                  </a:moveTo>
                  <a:cubicBezTo>
                    <a:pt x="16" y="21"/>
                    <a:pt x="21" y="18"/>
                    <a:pt x="21" y="11"/>
                  </a:cubicBezTo>
                  <a:cubicBezTo>
                    <a:pt x="21" y="4"/>
                    <a:pt x="17" y="0"/>
                    <a:pt x="11" y="0"/>
                  </a:cubicBezTo>
                  <a:cubicBezTo>
                    <a:pt x="5" y="0"/>
                    <a:pt x="0" y="4"/>
                    <a:pt x="0" y="11"/>
                  </a:cubicBezTo>
                  <a:cubicBezTo>
                    <a:pt x="0" y="17"/>
                    <a:pt x="5" y="21"/>
                    <a:pt x="11" y="21"/>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15" name="Freeform 114"/>
            <p:cNvSpPr>
              <a:spLocks/>
            </p:cNvSpPr>
            <p:nvPr userDrawn="1"/>
          </p:nvSpPr>
          <p:spPr bwMode="auto">
            <a:xfrm>
              <a:off x="2386" y="2208"/>
              <a:ext cx="28" cy="52"/>
            </a:xfrm>
            <a:custGeom>
              <a:avLst/>
              <a:gdLst/>
              <a:ahLst/>
              <a:cxnLst>
                <a:cxn ang="0">
                  <a:pos x="0" y="7"/>
                </a:cxn>
                <a:cxn ang="0">
                  <a:pos x="0" y="1"/>
                </a:cxn>
                <a:cxn ang="0">
                  <a:pos x="4" y="1"/>
                </a:cxn>
                <a:cxn ang="0">
                  <a:pos x="5" y="5"/>
                </a:cxn>
                <a:cxn ang="0">
                  <a:pos x="5" y="5"/>
                </a:cxn>
                <a:cxn ang="0">
                  <a:pos x="10" y="0"/>
                </a:cxn>
                <a:cxn ang="0">
                  <a:pos x="12" y="0"/>
                </a:cxn>
                <a:cxn ang="0">
                  <a:pos x="12" y="5"/>
                </a:cxn>
                <a:cxn ang="0">
                  <a:pos x="10" y="5"/>
                </a:cxn>
                <a:cxn ang="0">
                  <a:pos x="5" y="9"/>
                </a:cxn>
                <a:cxn ang="0">
                  <a:pos x="5" y="10"/>
                </a:cxn>
                <a:cxn ang="0">
                  <a:pos x="5" y="21"/>
                </a:cxn>
                <a:cxn ang="0">
                  <a:pos x="0" y="21"/>
                </a:cxn>
                <a:cxn ang="0">
                  <a:pos x="0" y="7"/>
                </a:cxn>
              </a:cxnLst>
              <a:rect l="0" t="0" r="r" b="b"/>
              <a:pathLst>
                <a:path w="12" h="21">
                  <a:moveTo>
                    <a:pt x="0" y="7"/>
                  </a:moveTo>
                  <a:cubicBezTo>
                    <a:pt x="0" y="4"/>
                    <a:pt x="0" y="3"/>
                    <a:pt x="0" y="1"/>
                  </a:cubicBezTo>
                  <a:cubicBezTo>
                    <a:pt x="4" y="1"/>
                    <a:pt x="4" y="1"/>
                    <a:pt x="4" y="1"/>
                  </a:cubicBezTo>
                  <a:cubicBezTo>
                    <a:pt x="5" y="5"/>
                    <a:pt x="5" y="5"/>
                    <a:pt x="5" y="5"/>
                  </a:cubicBezTo>
                  <a:cubicBezTo>
                    <a:pt x="5" y="5"/>
                    <a:pt x="5" y="5"/>
                    <a:pt x="5" y="5"/>
                  </a:cubicBezTo>
                  <a:cubicBezTo>
                    <a:pt x="6" y="2"/>
                    <a:pt x="8" y="0"/>
                    <a:pt x="10" y="0"/>
                  </a:cubicBezTo>
                  <a:cubicBezTo>
                    <a:pt x="11" y="0"/>
                    <a:pt x="11" y="0"/>
                    <a:pt x="12" y="0"/>
                  </a:cubicBezTo>
                  <a:cubicBezTo>
                    <a:pt x="12" y="5"/>
                    <a:pt x="12" y="5"/>
                    <a:pt x="12" y="5"/>
                  </a:cubicBezTo>
                  <a:cubicBezTo>
                    <a:pt x="11" y="5"/>
                    <a:pt x="11" y="5"/>
                    <a:pt x="10" y="5"/>
                  </a:cubicBezTo>
                  <a:cubicBezTo>
                    <a:pt x="8" y="5"/>
                    <a:pt x="6" y="7"/>
                    <a:pt x="5" y="9"/>
                  </a:cubicBezTo>
                  <a:cubicBezTo>
                    <a:pt x="5" y="9"/>
                    <a:pt x="5" y="10"/>
                    <a:pt x="5" y="10"/>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16" name="Freeform 115"/>
            <p:cNvSpPr>
              <a:spLocks noEditPoints="1"/>
            </p:cNvSpPr>
            <p:nvPr userDrawn="1"/>
          </p:nvSpPr>
          <p:spPr bwMode="auto">
            <a:xfrm>
              <a:off x="2436" y="2208"/>
              <a:ext cx="48" cy="72"/>
            </a:xfrm>
            <a:custGeom>
              <a:avLst/>
              <a:gdLst/>
              <a:ahLst/>
              <a:cxnLst>
                <a:cxn ang="0">
                  <a:pos x="15" y="12"/>
                </a:cxn>
                <a:cxn ang="0">
                  <a:pos x="15" y="14"/>
                </a:cxn>
                <a:cxn ang="0">
                  <a:pos x="10" y="17"/>
                </a:cxn>
                <a:cxn ang="0">
                  <a:pos x="5" y="11"/>
                </a:cxn>
                <a:cxn ang="0">
                  <a:pos x="10" y="4"/>
                </a:cxn>
                <a:cxn ang="0">
                  <a:pos x="15" y="7"/>
                </a:cxn>
                <a:cxn ang="0">
                  <a:pos x="15" y="9"/>
                </a:cxn>
                <a:cxn ang="0">
                  <a:pos x="15" y="12"/>
                </a:cxn>
                <a:cxn ang="0">
                  <a:pos x="20" y="7"/>
                </a:cxn>
                <a:cxn ang="0">
                  <a:pos x="20" y="1"/>
                </a:cxn>
                <a:cxn ang="0">
                  <a:pos x="16" y="1"/>
                </a:cxn>
                <a:cxn ang="0">
                  <a:pos x="15" y="3"/>
                </a:cxn>
                <a:cxn ang="0">
                  <a:pos x="15" y="3"/>
                </a:cxn>
                <a:cxn ang="0">
                  <a:pos x="9" y="0"/>
                </a:cxn>
                <a:cxn ang="0">
                  <a:pos x="0" y="11"/>
                </a:cxn>
                <a:cxn ang="0">
                  <a:pos x="9" y="21"/>
                </a:cxn>
                <a:cxn ang="0">
                  <a:pos x="15" y="18"/>
                </a:cxn>
                <a:cxn ang="0">
                  <a:pos x="15" y="18"/>
                </a:cxn>
                <a:cxn ang="0">
                  <a:pos x="15" y="20"/>
                </a:cxn>
                <a:cxn ang="0">
                  <a:pos x="9" y="26"/>
                </a:cxn>
                <a:cxn ang="0">
                  <a:pos x="3" y="24"/>
                </a:cxn>
                <a:cxn ang="0">
                  <a:pos x="2" y="28"/>
                </a:cxn>
                <a:cxn ang="0">
                  <a:pos x="9" y="30"/>
                </a:cxn>
                <a:cxn ang="0">
                  <a:pos x="17" y="27"/>
                </a:cxn>
                <a:cxn ang="0">
                  <a:pos x="20" y="18"/>
                </a:cxn>
                <a:cxn ang="0">
                  <a:pos x="20" y="7"/>
                </a:cxn>
              </a:cxnLst>
              <a:rect l="0" t="0" r="r" b="b"/>
              <a:pathLst>
                <a:path w="20" h="30">
                  <a:moveTo>
                    <a:pt x="15" y="12"/>
                  </a:moveTo>
                  <a:cubicBezTo>
                    <a:pt x="15" y="13"/>
                    <a:pt x="15" y="13"/>
                    <a:pt x="15" y="14"/>
                  </a:cubicBezTo>
                  <a:cubicBezTo>
                    <a:pt x="14" y="16"/>
                    <a:pt x="12" y="17"/>
                    <a:pt x="10" y="17"/>
                  </a:cubicBezTo>
                  <a:cubicBezTo>
                    <a:pt x="7" y="17"/>
                    <a:pt x="5" y="14"/>
                    <a:pt x="5" y="11"/>
                  </a:cubicBezTo>
                  <a:cubicBezTo>
                    <a:pt x="5" y="7"/>
                    <a:pt x="8" y="4"/>
                    <a:pt x="10" y="4"/>
                  </a:cubicBezTo>
                  <a:cubicBezTo>
                    <a:pt x="13" y="4"/>
                    <a:pt x="14" y="6"/>
                    <a:pt x="15" y="7"/>
                  </a:cubicBezTo>
                  <a:cubicBezTo>
                    <a:pt x="15" y="8"/>
                    <a:pt x="15" y="8"/>
                    <a:pt x="15" y="9"/>
                  </a:cubicBezTo>
                  <a:lnTo>
                    <a:pt x="15" y="12"/>
                  </a:lnTo>
                  <a:close/>
                  <a:moveTo>
                    <a:pt x="20" y="7"/>
                  </a:moveTo>
                  <a:cubicBezTo>
                    <a:pt x="20" y="4"/>
                    <a:pt x="20" y="2"/>
                    <a:pt x="20" y="1"/>
                  </a:cubicBezTo>
                  <a:cubicBezTo>
                    <a:pt x="16" y="1"/>
                    <a:pt x="16" y="1"/>
                    <a:pt x="16" y="1"/>
                  </a:cubicBezTo>
                  <a:cubicBezTo>
                    <a:pt x="15" y="3"/>
                    <a:pt x="15" y="3"/>
                    <a:pt x="15" y="3"/>
                  </a:cubicBezTo>
                  <a:cubicBezTo>
                    <a:pt x="15" y="3"/>
                    <a:pt x="15" y="3"/>
                    <a:pt x="15" y="3"/>
                  </a:cubicBezTo>
                  <a:cubicBezTo>
                    <a:pt x="14" y="2"/>
                    <a:pt x="13" y="0"/>
                    <a:pt x="9" y="0"/>
                  </a:cubicBezTo>
                  <a:cubicBezTo>
                    <a:pt x="5" y="0"/>
                    <a:pt x="0" y="4"/>
                    <a:pt x="0" y="11"/>
                  </a:cubicBezTo>
                  <a:cubicBezTo>
                    <a:pt x="0" y="17"/>
                    <a:pt x="4" y="21"/>
                    <a:pt x="9" y="21"/>
                  </a:cubicBezTo>
                  <a:cubicBezTo>
                    <a:pt x="12" y="21"/>
                    <a:pt x="14" y="20"/>
                    <a:pt x="15" y="18"/>
                  </a:cubicBezTo>
                  <a:cubicBezTo>
                    <a:pt x="15" y="18"/>
                    <a:pt x="15" y="18"/>
                    <a:pt x="15" y="18"/>
                  </a:cubicBezTo>
                  <a:cubicBezTo>
                    <a:pt x="15" y="20"/>
                    <a:pt x="15" y="20"/>
                    <a:pt x="15" y="20"/>
                  </a:cubicBezTo>
                  <a:cubicBezTo>
                    <a:pt x="15" y="24"/>
                    <a:pt x="12" y="26"/>
                    <a:pt x="9" y="26"/>
                  </a:cubicBezTo>
                  <a:cubicBezTo>
                    <a:pt x="7" y="26"/>
                    <a:pt x="4" y="25"/>
                    <a:pt x="3" y="24"/>
                  </a:cubicBezTo>
                  <a:cubicBezTo>
                    <a:pt x="2" y="28"/>
                    <a:pt x="2" y="28"/>
                    <a:pt x="2" y="28"/>
                  </a:cubicBezTo>
                  <a:cubicBezTo>
                    <a:pt x="4" y="29"/>
                    <a:pt x="6" y="30"/>
                    <a:pt x="9" y="30"/>
                  </a:cubicBezTo>
                  <a:cubicBezTo>
                    <a:pt x="12" y="30"/>
                    <a:pt x="15" y="29"/>
                    <a:pt x="17" y="27"/>
                  </a:cubicBezTo>
                  <a:cubicBezTo>
                    <a:pt x="19" y="25"/>
                    <a:pt x="20" y="22"/>
                    <a:pt x="20" y="18"/>
                  </a:cubicBezTo>
                  <a:lnTo>
                    <a:pt x="2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17" name="Freeform 116"/>
            <p:cNvSpPr>
              <a:spLocks/>
            </p:cNvSpPr>
            <p:nvPr userDrawn="1"/>
          </p:nvSpPr>
          <p:spPr bwMode="auto">
            <a:xfrm>
              <a:off x="2496" y="2212"/>
              <a:ext cx="44" cy="48"/>
            </a:xfrm>
            <a:custGeom>
              <a:avLst/>
              <a:gdLst/>
              <a:ahLst/>
              <a:cxnLst>
                <a:cxn ang="0">
                  <a:pos x="19" y="14"/>
                </a:cxn>
                <a:cxn ang="0">
                  <a:pos x="19" y="20"/>
                </a:cxn>
                <a:cxn ang="0">
                  <a:pos x="14" y="20"/>
                </a:cxn>
                <a:cxn ang="0">
                  <a:pos x="14" y="17"/>
                </a:cxn>
                <a:cxn ang="0">
                  <a:pos x="14" y="17"/>
                </a:cxn>
                <a:cxn ang="0">
                  <a:pos x="7" y="20"/>
                </a:cxn>
                <a:cxn ang="0">
                  <a:pos x="0" y="12"/>
                </a:cxn>
                <a:cxn ang="0">
                  <a:pos x="0" y="0"/>
                </a:cxn>
                <a:cxn ang="0">
                  <a:pos x="5" y="0"/>
                </a:cxn>
                <a:cxn ang="0">
                  <a:pos x="5" y="11"/>
                </a:cxn>
                <a:cxn ang="0">
                  <a:pos x="9" y="16"/>
                </a:cxn>
                <a:cxn ang="0">
                  <a:pos x="13" y="13"/>
                </a:cxn>
                <a:cxn ang="0">
                  <a:pos x="13" y="12"/>
                </a:cxn>
                <a:cxn ang="0">
                  <a:pos x="13" y="0"/>
                </a:cxn>
                <a:cxn ang="0">
                  <a:pos x="19" y="0"/>
                </a:cxn>
                <a:cxn ang="0">
                  <a:pos x="19" y="14"/>
                </a:cxn>
              </a:cxnLst>
              <a:rect l="0" t="0" r="r" b="b"/>
              <a:pathLst>
                <a:path w="19" h="20">
                  <a:moveTo>
                    <a:pt x="19" y="14"/>
                  </a:moveTo>
                  <a:cubicBezTo>
                    <a:pt x="19" y="16"/>
                    <a:pt x="19" y="18"/>
                    <a:pt x="19" y="20"/>
                  </a:cubicBezTo>
                  <a:cubicBezTo>
                    <a:pt x="14" y="20"/>
                    <a:pt x="14" y="20"/>
                    <a:pt x="14" y="20"/>
                  </a:cubicBezTo>
                  <a:cubicBezTo>
                    <a:pt x="14" y="17"/>
                    <a:pt x="14" y="17"/>
                    <a:pt x="14" y="17"/>
                  </a:cubicBezTo>
                  <a:cubicBezTo>
                    <a:pt x="14" y="17"/>
                    <a:pt x="14" y="17"/>
                    <a:pt x="14" y="17"/>
                  </a:cubicBezTo>
                  <a:cubicBezTo>
                    <a:pt x="13" y="18"/>
                    <a:pt x="11" y="20"/>
                    <a:pt x="7" y="20"/>
                  </a:cubicBezTo>
                  <a:cubicBezTo>
                    <a:pt x="4" y="20"/>
                    <a:pt x="0" y="18"/>
                    <a:pt x="0" y="12"/>
                  </a:cubicBezTo>
                  <a:cubicBezTo>
                    <a:pt x="0" y="0"/>
                    <a:pt x="0" y="0"/>
                    <a:pt x="0" y="0"/>
                  </a:cubicBezTo>
                  <a:cubicBezTo>
                    <a:pt x="5" y="0"/>
                    <a:pt x="5" y="0"/>
                    <a:pt x="5" y="0"/>
                  </a:cubicBezTo>
                  <a:cubicBezTo>
                    <a:pt x="5" y="11"/>
                    <a:pt x="5" y="11"/>
                    <a:pt x="5" y="11"/>
                  </a:cubicBezTo>
                  <a:cubicBezTo>
                    <a:pt x="5" y="14"/>
                    <a:pt x="6" y="16"/>
                    <a:pt x="9" y="16"/>
                  </a:cubicBezTo>
                  <a:cubicBezTo>
                    <a:pt x="11" y="16"/>
                    <a:pt x="13" y="15"/>
                    <a:pt x="13" y="13"/>
                  </a:cubicBezTo>
                  <a:cubicBezTo>
                    <a:pt x="13" y="13"/>
                    <a:pt x="13" y="13"/>
                    <a:pt x="13" y="12"/>
                  </a:cubicBezTo>
                  <a:cubicBezTo>
                    <a:pt x="13" y="0"/>
                    <a:pt x="13" y="0"/>
                    <a:pt x="13" y="0"/>
                  </a:cubicBezTo>
                  <a:cubicBezTo>
                    <a:pt x="19" y="0"/>
                    <a:pt x="19" y="0"/>
                    <a:pt x="19" y="0"/>
                  </a:cubicBezTo>
                  <a:lnTo>
                    <a:pt x="19" y="14"/>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18" name="Freeform 117"/>
            <p:cNvSpPr>
              <a:spLocks noEditPoints="1"/>
            </p:cNvSpPr>
            <p:nvPr userDrawn="1"/>
          </p:nvSpPr>
          <p:spPr bwMode="auto">
            <a:xfrm>
              <a:off x="2550" y="2208"/>
              <a:ext cx="41" cy="52"/>
            </a:xfrm>
            <a:custGeom>
              <a:avLst/>
              <a:gdLst/>
              <a:ahLst/>
              <a:cxnLst>
                <a:cxn ang="0">
                  <a:pos x="12" y="14"/>
                </a:cxn>
                <a:cxn ang="0">
                  <a:pos x="12" y="15"/>
                </a:cxn>
                <a:cxn ang="0">
                  <a:pos x="8" y="18"/>
                </a:cxn>
                <a:cxn ang="0">
                  <a:pos x="5" y="15"/>
                </a:cxn>
                <a:cxn ang="0">
                  <a:pos x="12" y="11"/>
                </a:cxn>
                <a:cxn ang="0">
                  <a:pos x="12" y="14"/>
                </a:cxn>
                <a:cxn ang="0">
                  <a:pos x="17" y="9"/>
                </a:cxn>
                <a:cxn ang="0">
                  <a:pos x="8" y="0"/>
                </a:cxn>
                <a:cxn ang="0">
                  <a:pos x="1" y="2"/>
                </a:cxn>
                <a:cxn ang="0">
                  <a:pos x="2" y="5"/>
                </a:cxn>
                <a:cxn ang="0">
                  <a:pos x="8" y="4"/>
                </a:cxn>
                <a:cxn ang="0">
                  <a:pos x="12" y="7"/>
                </a:cxn>
                <a:cxn ang="0">
                  <a:pos x="12" y="8"/>
                </a:cxn>
                <a:cxn ang="0">
                  <a:pos x="0" y="15"/>
                </a:cxn>
                <a:cxn ang="0">
                  <a:pos x="6" y="21"/>
                </a:cxn>
                <a:cxn ang="0">
                  <a:pos x="12" y="19"/>
                </a:cxn>
                <a:cxn ang="0">
                  <a:pos x="12" y="19"/>
                </a:cxn>
                <a:cxn ang="0">
                  <a:pos x="12" y="21"/>
                </a:cxn>
                <a:cxn ang="0">
                  <a:pos x="17" y="21"/>
                </a:cxn>
                <a:cxn ang="0">
                  <a:pos x="17" y="16"/>
                </a:cxn>
                <a:cxn ang="0">
                  <a:pos x="17" y="9"/>
                </a:cxn>
              </a:cxnLst>
              <a:rect l="0" t="0" r="r" b="b"/>
              <a:pathLst>
                <a:path w="17" h="21">
                  <a:moveTo>
                    <a:pt x="12" y="14"/>
                  </a:moveTo>
                  <a:cubicBezTo>
                    <a:pt x="12" y="14"/>
                    <a:pt x="12" y="15"/>
                    <a:pt x="12" y="15"/>
                  </a:cubicBezTo>
                  <a:cubicBezTo>
                    <a:pt x="11" y="16"/>
                    <a:pt x="10" y="18"/>
                    <a:pt x="8" y="18"/>
                  </a:cubicBezTo>
                  <a:cubicBezTo>
                    <a:pt x="6" y="18"/>
                    <a:pt x="5" y="17"/>
                    <a:pt x="5" y="15"/>
                  </a:cubicBezTo>
                  <a:cubicBezTo>
                    <a:pt x="5" y="12"/>
                    <a:pt x="8" y="11"/>
                    <a:pt x="12" y="11"/>
                  </a:cubicBezTo>
                  <a:lnTo>
                    <a:pt x="12" y="14"/>
                  </a:lnTo>
                  <a:close/>
                  <a:moveTo>
                    <a:pt x="17" y="9"/>
                  </a:moveTo>
                  <a:cubicBezTo>
                    <a:pt x="17" y="4"/>
                    <a:pt x="15" y="0"/>
                    <a:pt x="8" y="0"/>
                  </a:cubicBezTo>
                  <a:cubicBezTo>
                    <a:pt x="5" y="0"/>
                    <a:pt x="3" y="1"/>
                    <a:pt x="1" y="2"/>
                  </a:cubicBezTo>
                  <a:cubicBezTo>
                    <a:pt x="2" y="5"/>
                    <a:pt x="2" y="5"/>
                    <a:pt x="2" y="5"/>
                  </a:cubicBezTo>
                  <a:cubicBezTo>
                    <a:pt x="3" y="4"/>
                    <a:pt x="6" y="4"/>
                    <a:pt x="8" y="4"/>
                  </a:cubicBezTo>
                  <a:cubicBezTo>
                    <a:pt x="11" y="4"/>
                    <a:pt x="12" y="6"/>
                    <a:pt x="12" y="7"/>
                  </a:cubicBezTo>
                  <a:cubicBezTo>
                    <a:pt x="12" y="8"/>
                    <a:pt x="12" y="8"/>
                    <a:pt x="12" y="8"/>
                  </a:cubicBezTo>
                  <a:cubicBezTo>
                    <a:pt x="4" y="8"/>
                    <a:pt x="0" y="10"/>
                    <a:pt x="0" y="15"/>
                  </a:cubicBezTo>
                  <a:cubicBezTo>
                    <a:pt x="0" y="18"/>
                    <a:pt x="2" y="21"/>
                    <a:pt x="6" y="21"/>
                  </a:cubicBezTo>
                  <a:cubicBezTo>
                    <a:pt x="9" y="21"/>
                    <a:pt x="11" y="20"/>
                    <a:pt x="12" y="19"/>
                  </a:cubicBezTo>
                  <a:cubicBezTo>
                    <a:pt x="12" y="19"/>
                    <a:pt x="12" y="19"/>
                    <a:pt x="12" y="19"/>
                  </a:cubicBezTo>
                  <a:cubicBezTo>
                    <a:pt x="12" y="21"/>
                    <a:pt x="12" y="21"/>
                    <a:pt x="12" y="21"/>
                  </a:cubicBezTo>
                  <a:cubicBezTo>
                    <a:pt x="17" y="21"/>
                    <a:pt x="17" y="21"/>
                    <a:pt x="17" y="21"/>
                  </a:cubicBezTo>
                  <a:cubicBezTo>
                    <a:pt x="17" y="20"/>
                    <a:pt x="17" y="18"/>
                    <a:pt x="17" y="16"/>
                  </a:cubicBezTo>
                  <a:lnTo>
                    <a:pt x="17" y="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19" name="Freeform 118"/>
            <p:cNvSpPr>
              <a:spLocks/>
            </p:cNvSpPr>
            <p:nvPr userDrawn="1"/>
          </p:nvSpPr>
          <p:spPr bwMode="auto">
            <a:xfrm>
              <a:off x="2601" y="2208"/>
              <a:ext cx="26" cy="52"/>
            </a:xfrm>
            <a:custGeom>
              <a:avLst/>
              <a:gdLst/>
              <a:ahLst/>
              <a:cxnLst>
                <a:cxn ang="0">
                  <a:pos x="0" y="7"/>
                </a:cxn>
                <a:cxn ang="0">
                  <a:pos x="0" y="1"/>
                </a:cxn>
                <a:cxn ang="0">
                  <a:pos x="4" y="1"/>
                </a:cxn>
                <a:cxn ang="0">
                  <a:pos x="5" y="5"/>
                </a:cxn>
                <a:cxn ang="0">
                  <a:pos x="5" y="5"/>
                </a:cxn>
                <a:cxn ang="0">
                  <a:pos x="10" y="0"/>
                </a:cxn>
                <a:cxn ang="0">
                  <a:pos x="11" y="0"/>
                </a:cxn>
                <a:cxn ang="0">
                  <a:pos x="11" y="5"/>
                </a:cxn>
                <a:cxn ang="0">
                  <a:pos x="10" y="5"/>
                </a:cxn>
                <a:cxn ang="0">
                  <a:pos x="5" y="9"/>
                </a:cxn>
                <a:cxn ang="0">
                  <a:pos x="5" y="10"/>
                </a:cxn>
                <a:cxn ang="0">
                  <a:pos x="5" y="21"/>
                </a:cxn>
                <a:cxn ang="0">
                  <a:pos x="0" y="21"/>
                </a:cxn>
                <a:cxn ang="0">
                  <a:pos x="0" y="7"/>
                </a:cxn>
              </a:cxnLst>
              <a:rect l="0" t="0" r="r" b="b"/>
              <a:pathLst>
                <a:path w="11" h="21">
                  <a:moveTo>
                    <a:pt x="0" y="7"/>
                  </a:moveTo>
                  <a:cubicBezTo>
                    <a:pt x="0" y="4"/>
                    <a:pt x="0" y="3"/>
                    <a:pt x="0" y="1"/>
                  </a:cubicBezTo>
                  <a:cubicBezTo>
                    <a:pt x="4" y="1"/>
                    <a:pt x="4" y="1"/>
                    <a:pt x="4" y="1"/>
                  </a:cubicBezTo>
                  <a:cubicBezTo>
                    <a:pt x="5" y="5"/>
                    <a:pt x="5" y="5"/>
                    <a:pt x="5" y="5"/>
                  </a:cubicBezTo>
                  <a:cubicBezTo>
                    <a:pt x="5" y="5"/>
                    <a:pt x="5" y="5"/>
                    <a:pt x="5" y="5"/>
                  </a:cubicBezTo>
                  <a:cubicBezTo>
                    <a:pt x="6" y="2"/>
                    <a:pt x="8" y="0"/>
                    <a:pt x="10" y="0"/>
                  </a:cubicBezTo>
                  <a:cubicBezTo>
                    <a:pt x="11" y="0"/>
                    <a:pt x="11" y="0"/>
                    <a:pt x="11" y="0"/>
                  </a:cubicBezTo>
                  <a:cubicBezTo>
                    <a:pt x="11" y="5"/>
                    <a:pt x="11" y="5"/>
                    <a:pt x="11" y="5"/>
                  </a:cubicBezTo>
                  <a:cubicBezTo>
                    <a:pt x="11" y="5"/>
                    <a:pt x="11" y="5"/>
                    <a:pt x="10" y="5"/>
                  </a:cubicBezTo>
                  <a:cubicBezTo>
                    <a:pt x="8" y="5"/>
                    <a:pt x="6" y="7"/>
                    <a:pt x="5" y="9"/>
                  </a:cubicBezTo>
                  <a:cubicBezTo>
                    <a:pt x="5" y="9"/>
                    <a:pt x="5" y="10"/>
                    <a:pt x="5" y="10"/>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20" name="Freeform 119"/>
            <p:cNvSpPr>
              <a:spLocks noEditPoints="1"/>
            </p:cNvSpPr>
            <p:nvPr userDrawn="1"/>
          </p:nvSpPr>
          <p:spPr bwMode="auto">
            <a:xfrm>
              <a:off x="2633" y="2208"/>
              <a:ext cx="42" cy="52"/>
            </a:xfrm>
            <a:custGeom>
              <a:avLst/>
              <a:gdLst/>
              <a:ahLst/>
              <a:cxnLst>
                <a:cxn ang="0">
                  <a:pos x="17" y="16"/>
                </a:cxn>
                <a:cxn ang="0">
                  <a:pos x="18" y="21"/>
                </a:cxn>
                <a:cxn ang="0">
                  <a:pos x="13" y="21"/>
                </a:cxn>
                <a:cxn ang="0">
                  <a:pos x="13" y="19"/>
                </a:cxn>
                <a:cxn ang="0">
                  <a:pos x="13" y="19"/>
                </a:cxn>
                <a:cxn ang="0">
                  <a:pos x="7" y="21"/>
                </a:cxn>
                <a:cxn ang="0">
                  <a:pos x="0" y="15"/>
                </a:cxn>
                <a:cxn ang="0">
                  <a:pos x="12" y="8"/>
                </a:cxn>
                <a:cxn ang="0">
                  <a:pos x="12" y="7"/>
                </a:cxn>
                <a:cxn ang="0">
                  <a:pos x="8" y="4"/>
                </a:cxn>
                <a:cxn ang="0">
                  <a:pos x="3" y="5"/>
                </a:cxn>
                <a:cxn ang="0">
                  <a:pos x="2" y="2"/>
                </a:cxn>
                <a:cxn ang="0">
                  <a:pos x="9" y="0"/>
                </a:cxn>
                <a:cxn ang="0">
                  <a:pos x="17" y="9"/>
                </a:cxn>
                <a:cxn ang="0">
                  <a:pos x="17" y="16"/>
                </a:cxn>
                <a:cxn ang="0">
                  <a:pos x="12" y="11"/>
                </a:cxn>
                <a:cxn ang="0">
                  <a:pos x="5" y="15"/>
                </a:cxn>
                <a:cxn ang="0">
                  <a:pos x="8" y="18"/>
                </a:cxn>
                <a:cxn ang="0">
                  <a:pos x="12" y="15"/>
                </a:cxn>
                <a:cxn ang="0">
                  <a:pos x="12" y="14"/>
                </a:cxn>
                <a:cxn ang="0">
                  <a:pos x="12" y="11"/>
                </a:cxn>
              </a:cxnLst>
              <a:rect l="0" t="0" r="r" b="b"/>
              <a:pathLst>
                <a:path w="18" h="21">
                  <a:moveTo>
                    <a:pt x="17" y="16"/>
                  </a:moveTo>
                  <a:cubicBezTo>
                    <a:pt x="17" y="18"/>
                    <a:pt x="17" y="20"/>
                    <a:pt x="18" y="21"/>
                  </a:cubicBezTo>
                  <a:cubicBezTo>
                    <a:pt x="13" y="21"/>
                    <a:pt x="13" y="21"/>
                    <a:pt x="13" y="21"/>
                  </a:cubicBezTo>
                  <a:cubicBezTo>
                    <a:pt x="13" y="19"/>
                    <a:pt x="13" y="19"/>
                    <a:pt x="13" y="19"/>
                  </a:cubicBezTo>
                  <a:cubicBezTo>
                    <a:pt x="13" y="19"/>
                    <a:pt x="13" y="19"/>
                    <a:pt x="13" y="19"/>
                  </a:cubicBezTo>
                  <a:cubicBezTo>
                    <a:pt x="11" y="20"/>
                    <a:pt x="9" y="21"/>
                    <a:pt x="7" y="21"/>
                  </a:cubicBezTo>
                  <a:cubicBezTo>
                    <a:pt x="2" y="21"/>
                    <a:pt x="0" y="18"/>
                    <a:pt x="0" y="15"/>
                  </a:cubicBezTo>
                  <a:cubicBezTo>
                    <a:pt x="0" y="10"/>
                    <a:pt x="5" y="8"/>
                    <a:pt x="12" y="8"/>
                  </a:cubicBezTo>
                  <a:cubicBezTo>
                    <a:pt x="12" y="7"/>
                    <a:pt x="12" y="7"/>
                    <a:pt x="12" y="7"/>
                  </a:cubicBezTo>
                  <a:cubicBezTo>
                    <a:pt x="12" y="6"/>
                    <a:pt x="12" y="4"/>
                    <a:pt x="8" y="4"/>
                  </a:cubicBezTo>
                  <a:cubicBezTo>
                    <a:pt x="6" y="4"/>
                    <a:pt x="4" y="4"/>
                    <a:pt x="3" y="5"/>
                  </a:cubicBezTo>
                  <a:cubicBezTo>
                    <a:pt x="2" y="2"/>
                    <a:pt x="2" y="2"/>
                    <a:pt x="2" y="2"/>
                  </a:cubicBezTo>
                  <a:cubicBezTo>
                    <a:pt x="3" y="1"/>
                    <a:pt x="6" y="0"/>
                    <a:pt x="9" y="0"/>
                  </a:cubicBezTo>
                  <a:cubicBezTo>
                    <a:pt x="15" y="0"/>
                    <a:pt x="17" y="4"/>
                    <a:pt x="17" y="9"/>
                  </a:cubicBezTo>
                  <a:lnTo>
                    <a:pt x="17" y="16"/>
                  </a:lnTo>
                  <a:close/>
                  <a:moveTo>
                    <a:pt x="12" y="11"/>
                  </a:moveTo>
                  <a:cubicBezTo>
                    <a:pt x="9" y="11"/>
                    <a:pt x="5" y="12"/>
                    <a:pt x="5" y="15"/>
                  </a:cubicBezTo>
                  <a:cubicBezTo>
                    <a:pt x="5" y="17"/>
                    <a:pt x="7" y="18"/>
                    <a:pt x="8" y="18"/>
                  </a:cubicBezTo>
                  <a:cubicBezTo>
                    <a:pt x="10" y="18"/>
                    <a:pt x="12" y="16"/>
                    <a:pt x="12" y="15"/>
                  </a:cubicBezTo>
                  <a:cubicBezTo>
                    <a:pt x="12" y="15"/>
                    <a:pt x="12" y="14"/>
                    <a:pt x="12" y="14"/>
                  </a:cubicBezTo>
                  <a:lnTo>
                    <a:pt x="12" y="11"/>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21" name="Freeform 120"/>
            <p:cNvSpPr>
              <a:spLocks/>
            </p:cNvSpPr>
            <p:nvPr userDrawn="1"/>
          </p:nvSpPr>
          <p:spPr bwMode="auto">
            <a:xfrm>
              <a:off x="2686" y="2208"/>
              <a:ext cx="42" cy="52"/>
            </a:xfrm>
            <a:custGeom>
              <a:avLst/>
              <a:gdLst/>
              <a:ahLst/>
              <a:cxnLst>
                <a:cxn ang="0">
                  <a:pos x="0" y="7"/>
                </a:cxn>
                <a:cxn ang="0">
                  <a:pos x="0" y="1"/>
                </a:cxn>
                <a:cxn ang="0">
                  <a:pos x="4" y="1"/>
                </a:cxn>
                <a:cxn ang="0">
                  <a:pos x="4" y="4"/>
                </a:cxn>
                <a:cxn ang="0">
                  <a:pos x="4" y="4"/>
                </a:cxn>
                <a:cxn ang="0">
                  <a:pos x="11" y="0"/>
                </a:cxn>
                <a:cxn ang="0">
                  <a:pos x="18" y="9"/>
                </a:cxn>
                <a:cxn ang="0">
                  <a:pos x="18" y="21"/>
                </a:cxn>
                <a:cxn ang="0">
                  <a:pos x="13" y="21"/>
                </a:cxn>
                <a:cxn ang="0">
                  <a:pos x="13" y="10"/>
                </a:cxn>
                <a:cxn ang="0">
                  <a:pos x="9" y="4"/>
                </a:cxn>
                <a:cxn ang="0">
                  <a:pos x="5" y="7"/>
                </a:cxn>
                <a:cxn ang="0">
                  <a:pos x="5" y="9"/>
                </a:cxn>
                <a:cxn ang="0">
                  <a:pos x="5" y="21"/>
                </a:cxn>
                <a:cxn ang="0">
                  <a:pos x="0" y="21"/>
                </a:cxn>
                <a:cxn ang="0">
                  <a:pos x="0" y="7"/>
                </a:cxn>
              </a:cxnLst>
              <a:rect l="0" t="0" r="r" b="b"/>
              <a:pathLst>
                <a:path w="18" h="21">
                  <a:moveTo>
                    <a:pt x="0" y="7"/>
                  </a:moveTo>
                  <a:cubicBezTo>
                    <a:pt x="0" y="4"/>
                    <a:pt x="0" y="2"/>
                    <a:pt x="0" y="1"/>
                  </a:cubicBezTo>
                  <a:cubicBezTo>
                    <a:pt x="4" y="1"/>
                    <a:pt x="4" y="1"/>
                    <a:pt x="4" y="1"/>
                  </a:cubicBezTo>
                  <a:cubicBezTo>
                    <a:pt x="4" y="4"/>
                    <a:pt x="4" y="4"/>
                    <a:pt x="4" y="4"/>
                  </a:cubicBezTo>
                  <a:cubicBezTo>
                    <a:pt x="4" y="4"/>
                    <a:pt x="4" y="4"/>
                    <a:pt x="4" y="4"/>
                  </a:cubicBezTo>
                  <a:cubicBezTo>
                    <a:pt x="5" y="2"/>
                    <a:pt x="7" y="0"/>
                    <a:pt x="11" y="0"/>
                  </a:cubicBezTo>
                  <a:cubicBezTo>
                    <a:pt x="14" y="0"/>
                    <a:pt x="18" y="3"/>
                    <a:pt x="18" y="9"/>
                  </a:cubicBezTo>
                  <a:cubicBezTo>
                    <a:pt x="18" y="21"/>
                    <a:pt x="18" y="21"/>
                    <a:pt x="18" y="21"/>
                  </a:cubicBezTo>
                  <a:cubicBezTo>
                    <a:pt x="13" y="21"/>
                    <a:pt x="13" y="21"/>
                    <a:pt x="13" y="21"/>
                  </a:cubicBezTo>
                  <a:cubicBezTo>
                    <a:pt x="13" y="10"/>
                    <a:pt x="13" y="10"/>
                    <a:pt x="13" y="10"/>
                  </a:cubicBezTo>
                  <a:cubicBezTo>
                    <a:pt x="13" y="7"/>
                    <a:pt x="12" y="4"/>
                    <a:pt x="9" y="4"/>
                  </a:cubicBezTo>
                  <a:cubicBezTo>
                    <a:pt x="7" y="4"/>
                    <a:pt x="6" y="6"/>
                    <a:pt x="5" y="7"/>
                  </a:cubicBezTo>
                  <a:cubicBezTo>
                    <a:pt x="5" y="8"/>
                    <a:pt x="5" y="8"/>
                    <a:pt x="5" y="9"/>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22" name="Freeform 121"/>
            <p:cNvSpPr>
              <a:spLocks/>
            </p:cNvSpPr>
            <p:nvPr userDrawn="1"/>
          </p:nvSpPr>
          <p:spPr bwMode="auto">
            <a:xfrm>
              <a:off x="2738" y="2201"/>
              <a:ext cx="29" cy="59"/>
            </a:xfrm>
            <a:custGeom>
              <a:avLst/>
              <a:gdLst/>
              <a:ahLst/>
              <a:cxnLst>
                <a:cxn ang="0">
                  <a:pos x="8" y="0"/>
                </a:cxn>
                <a:cxn ang="0">
                  <a:pos x="8" y="5"/>
                </a:cxn>
                <a:cxn ang="0">
                  <a:pos x="13" y="5"/>
                </a:cxn>
                <a:cxn ang="0">
                  <a:pos x="13" y="9"/>
                </a:cxn>
                <a:cxn ang="0">
                  <a:pos x="8" y="9"/>
                </a:cxn>
                <a:cxn ang="0">
                  <a:pos x="8" y="17"/>
                </a:cxn>
                <a:cxn ang="0">
                  <a:pos x="11" y="21"/>
                </a:cxn>
                <a:cxn ang="0">
                  <a:pos x="13" y="21"/>
                </a:cxn>
                <a:cxn ang="0">
                  <a:pos x="13" y="25"/>
                </a:cxn>
                <a:cxn ang="0">
                  <a:pos x="9" y="25"/>
                </a:cxn>
                <a:cxn ang="0">
                  <a:pos x="5" y="24"/>
                </a:cxn>
                <a:cxn ang="0">
                  <a:pos x="3" y="18"/>
                </a:cxn>
                <a:cxn ang="0">
                  <a:pos x="3" y="9"/>
                </a:cxn>
                <a:cxn ang="0">
                  <a:pos x="0" y="9"/>
                </a:cxn>
                <a:cxn ang="0">
                  <a:pos x="0" y="5"/>
                </a:cxn>
                <a:cxn ang="0">
                  <a:pos x="3" y="5"/>
                </a:cxn>
                <a:cxn ang="0">
                  <a:pos x="3" y="1"/>
                </a:cxn>
                <a:cxn ang="0">
                  <a:pos x="8" y="0"/>
                </a:cxn>
              </a:cxnLst>
              <a:rect l="0" t="0" r="r" b="b"/>
              <a:pathLst>
                <a:path w="13" h="25">
                  <a:moveTo>
                    <a:pt x="8" y="0"/>
                  </a:moveTo>
                  <a:cubicBezTo>
                    <a:pt x="8" y="5"/>
                    <a:pt x="8" y="5"/>
                    <a:pt x="8" y="5"/>
                  </a:cubicBezTo>
                  <a:cubicBezTo>
                    <a:pt x="13" y="5"/>
                    <a:pt x="13" y="5"/>
                    <a:pt x="13" y="5"/>
                  </a:cubicBezTo>
                  <a:cubicBezTo>
                    <a:pt x="13" y="9"/>
                    <a:pt x="13" y="9"/>
                    <a:pt x="13" y="9"/>
                  </a:cubicBezTo>
                  <a:cubicBezTo>
                    <a:pt x="8" y="9"/>
                    <a:pt x="8" y="9"/>
                    <a:pt x="8" y="9"/>
                  </a:cubicBezTo>
                  <a:cubicBezTo>
                    <a:pt x="8" y="17"/>
                    <a:pt x="8" y="17"/>
                    <a:pt x="8" y="17"/>
                  </a:cubicBezTo>
                  <a:cubicBezTo>
                    <a:pt x="8" y="20"/>
                    <a:pt x="9" y="21"/>
                    <a:pt x="11" y="21"/>
                  </a:cubicBezTo>
                  <a:cubicBezTo>
                    <a:pt x="12" y="21"/>
                    <a:pt x="12" y="21"/>
                    <a:pt x="13" y="21"/>
                  </a:cubicBezTo>
                  <a:cubicBezTo>
                    <a:pt x="13" y="25"/>
                    <a:pt x="13" y="25"/>
                    <a:pt x="13" y="25"/>
                  </a:cubicBezTo>
                  <a:cubicBezTo>
                    <a:pt x="12" y="25"/>
                    <a:pt x="11" y="25"/>
                    <a:pt x="9" y="25"/>
                  </a:cubicBezTo>
                  <a:cubicBezTo>
                    <a:pt x="7" y="25"/>
                    <a:pt x="6" y="25"/>
                    <a:pt x="5" y="24"/>
                  </a:cubicBezTo>
                  <a:cubicBezTo>
                    <a:pt x="4" y="23"/>
                    <a:pt x="3" y="21"/>
                    <a:pt x="3" y="18"/>
                  </a:cubicBezTo>
                  <a:cubicBezTo>
                    <a:pt x="3" y="9"/>
                    <a:pt x="3" y="9"/>
                    <a:pt x="3" y="9"/>
                  </a:cubicBezTo>
                  <a:cubicBezTo>
                    <a:pt x="0" y="9"/>
                    <a:pt x="0" y="9"/>
                    <a:pt x="0" y="9"/>
                  </a:cubicBezTo>
                  <a:cubicBezTo>
                    <a:pt x="0" y="5"/>
                    <a:pt x="0" y="5"/>
                    <a:pt x="0" y="5"/>
                  </a:cubicBezTo>
                  <a:cubicBezTo>
                    <a:pt x="3" y="5"/>
                    <a:pt x="3" y="5"/>
                    <a:pt x="3" y="5"/>
                  </a:cubicBezTo>
                  <a:cubicBezTo>
                    <a:pt x="3" y="1"/>
                    <a:pt x="3" y="1"/>
                    <a:pt x="3" y="1"/>
                  </a:cubicBezTo>
                  <a:lnTo>
                    <a:pt x="8"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23" name="Freeform 122"/>
            <p:cNvSpPr>
              <a:spLocks noEditPoints="1"/>
            </p:cNvSpPr>
            <p:nvPr userDrawn="1"/>
          </p:nvSpPr>
          <p:spPr bwMode="auto">
            <a:xfrm>
              <a:off x="2773" y="2208"/>
              <a:ext cx="44" cy="52"/>
            </a:xfrm>
            <a:custGeom>
              <a:avLst/>
              <a:gdLst/>
              <a:ahLst/>
              <a:cxnLst>
                <a:cxn ang="0">
                  <a:pos x="5" y="9"/>
                </a:cxn>
                <a:cxn ang="0">
                  <a:pos x="10" y="4"/>
                </a:cxn>
                <a:cxn ang="0">
                  <a:pos x="14" y="9"/>
                </a:cxn>
                <a:cxn ang="0">
                  <a:pos x="5" y="9"/>
                </a:cxn>
                <a:cxn ang="0">
                  <a:pos x="19" y="12"/>
                </a:cxn>
                <a:cxn ang="0">
                  <a:pos x="19" y="10"/>
                </a:cxn>
                <a:cxn ang="0">
                  <a:pos x="10" y="0"/>
                </a:cxn>
                <a:cxn ang="0">
                  <a:pos x="0" y="11"/>
                </a:cxn>
                <a:cxn ang="0">
                  <a:pos x="11" y="21"/>
                </a:cxn>
                <a:cxn ang="0">
                  <a:pos x="18" y="20"/>
                </a:cxn>
                <a:cxn ang="0">
                  <a:pos x="17" y="17"/>
                </a:cxn>
                <a:cxn ang="0">
                  <a:pos x="12" y="18"/>
                </a:cxn>
                <a:cxn ang="0">
                  <a:pos x="5" y="12"/>
                </a:cxn>
                <a:cxn ang="0">
                  <a:pos x="19" y="12"/>
                </a:cxn>
              </a:cxnLst>
              <a:rect l="0" t="0" r="r" b="b"/>
              <a:pathLst>
                <a:path w="19" h="21">
                  <a:moveTo>
                    <a:pt x="5" y="9"/>
                  </a:moveTo>
                  <a:cubicBezTo>
                    <a:pt x="5" y="7"/>
                    <a:pt x="7" y="4"/>
                    <a:pt x="10" y="4"/>
                  </a:cubicBezTo>
                  <a:cubicBezTo>
                    <a:pt x="13" y="4"/>
                    <a:pt x="14" y="7"/>
                    <a:pt x="14" y="9"/>
                  </a:cubicBezTo>
                  <a:lnTo>
                    <a:pt x="5" y="9"/>
                  </a:lnTo>
                  <a:close/>
                  <a:moveTo>
                    <a:pt x="19" y="12"/>
                  </a:moveTo>
                  <a:cubicBezTo>
                    <a:pt x="19" y="12"/>
                    <a:pt x="19" y="11"/>
                    <a:pt x="19" y="10"/>
                  </a:cubicBezTo>
                  <a:cubicBezTo>
                    <a:pt x="19" y="6"/>
                    <a:pt x="17" y="0"/>
                    <a:pt x="10" y="0"/>
                  </a:cubicBezTo>
                  <a:cubicBezTo>
                    <a:pt x="4" y="0"/>
                    <a:pt x="0" y="6"/>
                    <a:pt x="0" y="11"/>
                  </a:cubicBezTo>
                  <a:cubicBezTo>
                    <a:pt x="0" y="17"/>
                    <a:pt x="4" y="21"/>
                    <a:pt x="11" y="21"/>
                  </a:cubicBezTo>
                  <a:cubicBezTo>
                    <a:pt x="14" y="21"/>
                    <a:pt x="16" y="21"/>
                    <a:pt x="18" y="20"/>
                  </a:cubicBezTo>
                  <a:cubicBezTo>
                    <a:pt x="17" y="17"/>
                    <a:pt x="17" y="17"/>
                    <a:pt x="17" y="17"/>
                  </a:cubicBezTo>
                  <a:cubicBezTo>
                    <a:pt x="16" y="17"/>
                    <a:pt x="14" y="18"/>
                    <a:pt x="12" y="18"/>
                  </a:cubicBezTo>
                  <a:cubicBezTo>
                    <a:pt x="8" y="18"/>
                    <a:pt x="5" y="16"/>
                    <a:pt x="5" y="12"/>
                  </a:cubicBezTo>
                  <a:lnTo>
                    <a:pt x="19"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24" name="Freeform 123"/>
            <p:cNvSpPr>
              <a:spLocks noEditPoints="1"/>
            </p:cNvSpPr>
            <p:nvPr userDrawn="1"/>
          </p:nvSpPr>
          <p:spPr bwMode="auto">
            <a:xfrm>
              <a:off x="2824" y="2208"/>
              <a:ext cx="42" cy="52"/>
            </a:xfrm>
            <a:custGeom>
              <a:avLst/>
              <a:gdLst/>
              <a:ahLst/>
              <a:cxnLst>
                <a:cxn ang="0">
                  <a:pos x="5" y="9"/>
                </a:cxn>
                <a:cxn ang="0">
                  <a:pos x="9" y="4"/>
                </a:cxn>
                <a:cxn ang="0">
                  <a:pos x="14" y="9"/>
                </a:cxn>
                <a:cxn ang="0">
                  <a:pos x="5" y="9"/>
                </a:cxn>
                <a:cxn ang="0">
                  <a:pos x="18" y="12"/>
                </a:cxn>
                <a:cxn ang="0">
                  <a:pos x="18" y="10"/>
                </a:cxn>
                <a:cxn ang="0">
                  <a:pos x="10" y="0"/>
                </a:cxn>
                <a:cxn ang="0">
                  <a:pos x="0" y="11"/>
                </a:cxn>
                <a:cxn ang="0">
                  <a:pos x="10" y="21"/>
                </a:cxn>
                <a:cxn ang="0">
                  <a:pos x="17" y="20"/>
                </a:cxn>
                <a:cxn ang="0">
                  <a:pos x="17" y="17"/>
                </a:cxn>
                <a:cxn ang="0">
                  <a:pos x="11" y="18"/>
                </a:cxn>
                <a:cxn ang="0">
                  <a:pos x="5" y="12"/>
                </a:cxn>
                <a:cxn ang="0">
                  <a:pos x="18" y="12"/>
                </a:cxn>
              </a:cxnLst>
              <a:rect l="0" t="0" r="r" b="b"/>
              <a:pathLst>
                <a:path w="18" h="21">
                  <a:moveTo>
                    <a:pt x="5" y="9"/>
                  </a:moveTo>
                  <a:cubicBezTo>
                    <a:pt x="5" y="7"/>
                    <a:pt x="6" y="4"/>
                    <a:pt x="9" y="4"/>
                  </a:cubicBezTo>
                  <a:cubicBezTo>
                    <a:pt x="13" y="4"/>
                    <a:pt x="14" y="7"/>
                    <a:pt x="14" y="9"/>
                  </a:cubicBezTo>
                  <a:lnTo>
                    <a:pt x="5" y="9"/>
                  </a:lnTo>
                  <a:close/>
                  <a:moveTo>
                    <a:pt x="18" y="12"/>
                  </a:moveTo>
                  <a:cubicBezTo>
                    <a:pt x="18" y="12"/>
                    <a:pt x="18" y="11"/>
                    <a:pt x="18" y="10"/>
                  </a:cubicBezTo>
                  <a:cubicBezTo>
                    <a:pt x="18" y="6"/>
                    <a:pt x="16" y="0"/>
                    <a:pt x="10" y="0"/>
                  </a:cubicBezTo>
                  <a:cubicBezTo>
                    <a:pt x="3" y="0"/>
                    <a:pt x="0" y="6"/>
                    <a:pt x="0" y="11"/>
                  </a:cubicBezTo>
                  <a:cubicBezTo>
                    <a:pt x="0" y="17"/>
                    <a:pt x="4" y="21"/>
                    <a:pt x="10" y="21"/>
                  </a:cubicBezTo>
                  <a:cubicBezTo>
                    <a:pt x="13" y="21"/>
                    <a:pt x="16" y="21"/>
                    <a:pt x="17" y="20"/>
                  </a:cubicBezTo>
                  <a:cubicBezTo>
                    <a:pt x="17" y="17"/>
                    <a:pt x="17" y="17"/>
                    <a:pt x="17" y="17"/>
                  </a:cubicBezTo>
                  <a:cubicBezTo>
                    <a:pt x="15" y="17"/>
                    <a:pt x="13" y="18"/>
                    <a:pt x="11" y="18"/>
                  </a:cubicBezTo>
                  <a:cubicBezTo>
                    <a:pt x="8" y="18"/>
                    <a:pt x="5" y="16"/>
                    <a:pt x="5" y="12"/>
                  </a:cubicBezTo>
                  <a:lnTo>
                    <a:pt x="18"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25" name="Freeform 124"/>
            <p:cNvSpPr>
              <a:spLocks noEditPoints="1"/>
            </p:cNvSpPr>
            <p:nvPr userDrawn="1"/>
          </p:nvSpPr>
          <p:spPr bwMode="auto">
            <a:xfrm>
              <a:off x="2874" y="2188"/>
              <a:ext cx="48" cy="72"/>
            </a:xfrm>
            <a:custGeom>
              <a:avLst/>
              <a:gdLst/>
              <a:ahLst/>
              <a:cxnLst>
                <a:cxn ang="0">
                  <a:pos x="15" y="21"/>
                </a:cxn>
                <a:cxn ang="0">
                  <a:pos x="15" y="23"/>
                </a:cxn>
                <a:cxn ang="0">
                  <a:pos x="11" y="26"/>
                </a:cxn>
                <a:cxn ang="0">
                  <a:pos x="5" y="20"/>
                </a:cxn>
                <a:cxn ang="0">
                  <a:pos x="11" y="13"/>
                </a:cxn>
                <a:cxn ang="0">
                  <a:pos x="15" y="17"/>
                </a:cxn>
                <a:cxn ang="0">
                  <a:pos x="15" y="18"/>
                </a:cxn>
                <a:cxn ang="0">
                  <a:pos x="15" y="21"/>
                </a:cxn>
                <a:cxn ang="0">
                  <a:pos x="15" y="0"/>
                </a:cxn>
                <a:cxn ang="0">
                  <a:pos x="15" y="12"/>
                </a:cxn>
                <a:cxn ang="0">
                  <a:pos x="15" y="12"/>
                </a:cxn>
                <a:cxn ang="0">
                  <a:pos x="9" y="9"/>
                </a:cxn>
                <a:cxn ang="0">
                  <a:pos x="0" y="20"/>
                </a:cxn>
                <a:cxn ang="0">
                  <a:pos x="9" y="30"/>
                </a:cxn>
                <a:cxn ang="0">
                  <a:pos x="15" y="27"/>
                </a:cxn>
                <a:cxn ang="0">
                  <a:pos x="16" y="27"/>
                </a:cxn>
                <a:cxn ang="0">
                  <a:pos x="16" y="30"/>
                </a:cxn>
                <a:cxn ang="0">
                  <a:pos x="20" y="30"/>
                </a:cxn>
                <a:cxn ang="0">
                  <a:pos x="20" y="24"/>
                </a:cxn>
                <a:cxn ang="0">
                  <a:pos x="20" y="0"/>
                </a:cxn>
                <a:cxn ang="0">
                  <a:pos x="15" y="0"/>
                </a:cxn>
              </a:cxnLst>
              <a:rect l="0" t="0" r="r" b="b"/>
              <a:pathLst>
                <a:path w="20" h="30">
                  <a:moveTo>
                    <a:pt x="15" y="21"/>
                  </a:moveTo>
                  <a:cubicBezTo>
                    <a:pt x="15" y="22"/>
                    <a:pt x="15" y="22"/>
                    <a:pt x="15" y="23"/>
                  </a:cubicBezTo>
                  <a:cubicBezTo>
                    <a:pt x="14" y="25"/>
                    <a:pt x="13" y="26"/>
                    <a:pt x="11" y="26"/>
                  </a:cubicBezTo>
                  <a:cubicBezTo>
                    <a:pt x="7" y="26"/>
                    <a:pt x="5" y="24"/>
                    <a:pt x="5" y="20"/>
                  </a:cubicBezTo>
                  <a:cubicBezTo>
                    <a:pt x="5" y="16"/>
                    <a:pt x="7" y="13"/>
                    <a:pt x="11" y="13"/>
                  </a:cubicBezTo>
                  <a:cubicBezTo>
                    <a:pt x="13" y="13"/>
                    <a:pt x="15" y="15"/>
                    <a:pt x="15" y="17"/>
                  </a:cubicBezTo>
                  <a:cubicBezTo>
                    <a:pt x="15" y="17"/>
                    <a:pt x="15" y="18"/>
                    <a:pt x="15" y="18"/>
                  </a:cubicBezTo>
                  <a:lnTo>
                    <a:pt x="15" y="21"/>
                  </a:lnTo>
                  <a:close/>
                  <a:moveTo>
                    <a:pt x="15" y="0"/>
                  </a:moveTo>
                  <a:cubicBezTo>
                    <a:pt x="15" y="12"/>
                    <a:pt x="15" y="12"/>
                    <a:pt x="15" y="12"/>
                  </a:cubicBezTo>
                  <a:cubicBezTo>
                    <a:pt x="15" y="12"/>
                    <a:pt x="15" y="12"/>
                    <a:pt x="15" y="12"/>
                  </a:cubicBezTo>
                  <a:cubicBezTo>
                    <a:pt x="14" y="10"/>
                    <a:pt x="12" y="9"/>
                    <a:pt x="9" y="9"/>
                  </a:cubicBezTo>
                  <a:cubicBezTo>
                    <a:pt x="4" y="9"/>
                    <a:pt x="0" y="13"/>
                    <a:pt x="0" y="20"/>
                  </a:cubicBezTo>
                  <a:cubicBezTo>
                    <a:pt x="0" y="26"/>
                    <a:pt x="4" y="30"/>
                    <a:pt x="9" y="30"/>
                  </a:cubicBezTo>
                  <a:cubicBezTo>
                    <a:pt x="12" y="30"/>
                    <a:pt x="14" y="29"/>
                    <a:pt x="15" y="27"/>
                  </a:cubicBezTo>
                  <a:cubicBezTo>
                    <a:pt x="16" y="27"/>
                    <a:pt x="16" y="27"/>
                    <a:pt x="16" y="27"/>
                  </a:cubicBezTo>
                  <a:cubicBezTo>
                    <a:pt x="16" y="30"/>
                    <a:pt x="16" y="30"/>
                    <a:pt x="16" y="30"/>
                  </a:cubicBezTo>
                  <a:cubicBezTo>
                    <a:pt x="20" y="30"/>
                    <a:pt x="20" y="30"/>
                    <a:pt x="20" y="30"/>
                  </a:cubicBezTo>
                  <a:cubicBezTo>
                    <a:pt x="20" y="29"/>
                    <a:pt x="20" y="26"/>
                    <a:pt x="20" y="24"/>
                  </a:cubicBezTo>
                  <a:cubicBezTo>
                    <a:pt x="20" y="0"/>
                    <a:pt x="20" y="0"/>
                    <a:pt x="20" y="0"/>
                  </a:cubicBezTo>
                  <a:lnTo>
                    <a:pt x="15"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26" name="Freeform 125"/>
            <p:cNvSpPr>
              <a:spLocks noEditPoints="1"/>
            </p:cNvSpPr>
            <p:nvPr userDrawn="1"/>
          </p:nvSpPr>
          <p:spPr bwMode="auto">
            <a:xfrm>
              <a:off x="2953" y="2188"/>
              <a:ext cx="48" cy="72"/>
            </a:xfrm>
            <a:custGeom>
              <a:avLst/>
              <a:gdLst/>
              <a:ahLst/>
              <a:cxnLst>
                <a:cxn ang="0">
                  <a:pos x="5" y="18"/>
                </a:cxn>
                <a:cxn ang="0">
                  <a:pos x="6" y="17"/>
                </a:cxn>
                <a:cxn ang="0">
                  <a:pos x="10" y="13"/>
                </a:cxn>
                <a:cxn ang="0">
                  <a:pos x="15" y="20"/>
                </a:cxn>
                <a:cxn ang="0">
                  <a:pos x="10" y="26"/>
                </a:cxn>
                <a:cxn ang="0">
                  <a:pos x="6" y="23"/>
                </a:cxn>
                <a:cxn ang="0">
                  <a:pos x="5" y="22"/>
                </a:cxn>
                <a:cxn ang="0">
                  <a:pos x="5" y="18"/>
                </a:cxn>
                <a:cxn ang="0">
                  <a:pos x="0" y="24"/>
                </a:cxn>
                <a:cxn ang="0">
                  <a:pos x="0" y="30"/>
                </a:cxn>
                <a:cxn ang="0">
                  <a:pos x="5" y="30"/>
                </a:cxn>
                <a:cxn ang="0">
                  <a:pos x="5" y="27"/>
                </a:cxn>
                <a:cxn ang="0">
                  <a:pos x="5" y="27"/>
                </a:cxn>
                <a:cxn ang="0">
                  <a:pos x="11" y="30"/>
                </a:cxn>
                <a:cxn ang="0">
                  <a:pos x="20" y="20"/>
                </a:cxn>
                <a:cxn ang="0">
                  <a:pos x="12" y="9"/>
                </a:cxn>
                <a:cxn ang="0">
                  <a:pos x="6" y="12"/>
                </a:cxn>
                <a:cxn ang="0">
                  <a:pos x="5" y="12"/>
                </a:cxn>
                <a:cxn ang="0">
                  <a:pos x="5" y="0"/>
                </a:cxn>
                <a:cxn ang="0">
                  <a:pos x="0" y="0"/>
                </a:cxn>
                <a:cxn ang="0">
                  <a:pos x="0" y="24"/>
                </a:cxn>
              </a:cxnLst>
              <a:rect l="0" t="0" r="r" b="b"/>
              <a:pathLst>
                <a:path w="20" h="30">
                  <a:moveTo>
                    <a:pt x="5" y="18"/>
                  </a:moveTo>
                  <a:cubicBezTo>
                    <a:pt x="5" y="18"/>
                    <a:pt x="5" y="17"/>
                    <a:pt x="6" y="17"/>
                  </a:cubicBezTo>
                  <a:cubicBezTo>
                    <a:pt x="6" y="15"/>
                    <a:pt x="8" y="13"/>
                    <a:pt x="10" y="13"/>
                  </a:cubicBezTo>
                  <a:cubicBezTo>
                    <a:pt x="13" y="13"/>
                    <a:pt x="15" y="16"/>
                    <a:pt x="15" y="20"/>
                  </a:cubicBezTo>
                  <a:cubicBezTo>
                    <a:pt x="15" y="24"/>
                    <a:pt x="13" y="26"/>
                    <a:pt x="10" y="26"/>
                  </a:cubicBezTo>
                  <a:cubicBezTo>
                    <a:pt x="8" y="26"/>
                    <a:pt x="6" y="25"/>
                    <a:pt x="6" y="23"/>
                  </a:cubicBezTo>
                  <a:cubicBezTo>
                    <a:pt x="5" y="22"/>
                    <a:pt x="5" y="22"/>
                    <a:pt x="5" y="22"/>
                  </a:cubicBezTo>
                  <a:lnTo>
                    <a:pt x="5" y="18"/>
                  </a:lnTo>
                  <a:close/>
                  <a:moveTo>
                    <a:pt x="0" y="24"/>
                  </a:moveTo>
                  <a:cubicBezTo>
                    <a:pt x="0" y="26"/>
                    <a:pt x="0" y="29"/>
                    <a:pt x="0" y="30"/>
                  </a:cubicBezTo>
                  <a:cubicBezTo>
                    <a:pt x="5" y="30"/>
                    <a:pt x="5" y="30"/>
                    <a:pt x="5" y="30"/>
                  </a:cubicBezTo>
                  <a:cubicBezTo>
                    <a:pt x="5" y="27"/>
                    <a:pt x="5" y="27"/>
                    <a:pt x="5" y="27"/>
                  </a:cubicBezTo>
                  <a:cubicBezTo>
                    <a:pt x="5" y="27"/>
                    <a:pt x="5" y="27"/>
                    <a:pt x="5" y="27"/>
                  </a:cubicBezTo>
                  <a:cubicBezTo>
                    <a:pt x="6" y="29"/>
                    <a:pt x="9" y="30"/>
                    <a:pt x="11" y="30"/>
                  </a:cubicBezTo>
                  <a:cubicBezTo>
                    <a:pt x="16" y="30"/>
                    <a:pt x="20" y="27"/>
                    <a:pt x="20" y="20"/>
                  </a:cubicBezTo>
                  <a:cubicBezTo>
                    <a:pt x="20" y="13"/>
                    <a:pt x="17" y="9"/>
                    <a:pt x="12" y="9"/>
                  </a:cubicBezTo>
                  <a:cubicBezTo>
                    <a:pt x="9" y="9"/>
                    <a:pt x="7" y="11"/>
                    <a:pt x="6" y="12"/>
                  </a:cubicBezTo>
                  <a:cubicBezTo>
                    <a:pt x="5" y="12"/>
                    <a:pt x="5" y="12"/>
                    <a:pt x="5" y="12"/>
                  </a:cubicBezTo>
                  <a:cubicBezTo>
                    <a:pt x="5" y="0"/>
                    <a:pt x="5" y="0"/>
                    <a:pt x="5" y="0"/>
                  </a:cubicBezTo>
                  <a:cubicBezTo>
                    <a:pt x="0" y="0"/>
                    <a:pt x="0" y="0"/>
                    <a:pt x="0" y="0"/>
                  </a:cubicBezTo>
                  <a:lnTo>
                    <a:pt x="0" y="24"/>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27" name="Freeform 126"/>
            <p:cNvSpPr>
              <a:spLocks/>
            </p:cNvSpPr>
            <p:nvPr userDrawn="1"/>
          </p:nvSpPr>
          <p:spPr bwMode="auto">
            <a:xfrm>
              <a:off x="3007" y="2212"/>
              <a:ext cx="46" cy="68"/>
            </a:xfrm>
            <a:custGeom>
              <a:avLst/>
              <a:gdLst/>
              <a:ahLst/>
              <a:cxnLst>
                <a:cxn ang="0">
                  <a:pos x="5" y="0"/>
                </a:cxn>
                <a:cxn ang="0">
                  <a:pos x="9" y="11"/>
                </a:cxn>
                <a:cxn ang="0">
                  <a:pos x="10" y="14"/>
                </a:cxn>
                <a:cxn ang="0">
                  <a:pos x="10" y="14"/>
                </a:cxn>
                <a:cxn ang="0">
                  <a:pos x="11" y="11"/>
                </a:cxn>
                <a:cxn ang="0">
                  <a:pos x="15" y="0"/>
                </a:cxn>
                <a:cxn ang="0">
                  <a:pos x="20" y="0"/>
                </a:cxn>
                <a:cxn ang="0">
                  <a:pos x="15" y="14"/>
                </a:cxn>
                <a:cxn ang="0">
                  <a:pos x="8" y="27"/>
                </a:cxn>
                <a:cxn ang="0">
                  <a:pos x="3" y="29"/>
                </a:cxn>
                <a:cxn ang="0">
                  <a:pos x="1" y="25"/>
                </a:cxn>
                <a:cxn ang="0">
                  <a:pos x="4" y="23"/>
                </a:cxn>
                <a:cxn ang="0">
                  <a:pos x="7" y="20"/>
                </a:cxn>
                <a:cxn ang="0">
                  <a:pos x="8" y="19"/>
                </a:cxn>
                <a:cxn ang="0">
                  <a:pos x="7" y="18"/>
                </a:cxn>
                <a:cxn ang="0">
                  <a:pos x="0" y="0"/>
                </a:cxn>
                <a:cxn ang="0">
                  <a:pos x="5" y="0"/>
                </a:cxn>
              </a:cxnLst>
              <a:rect l="0" t="0" r="r" b="b"/>
              <a:pathLst>
                <a:path w="20" h="29">
                  <a:moveTo>
                    <a:pt x="5" y="0"/>
                  </a:moveTo>
                  <a:cubicBezTo>
                    <a:pt x="9" y="11"/>
                    <a:pt x="9" y="11"/>
                    <a:pt x="9" y="11"/>
                  </a:cubicBezTo>
                  <a:cubicBezTo>
                    <a:pt x="10" y="12"/>
                    <a:pt x="10" y="13"/>
                    <a:pt x="10" y="14"/>
                  </a:cubicBezTo>
                  <a:cubicBezTo>
                    <a:pt x="10" y="14"/>
                    <a:pt x="10" y="14"/>
                    <a:pt x="10" y="14"/>
                  </a:cubicBezTo>
                  <a:cubicBezTo>
                    <a:pt x="11" y="13"/>
                    <a:pt x="11" y="12"/>
                    <a:pt x="11" y="11"/>
                  </a:cubicBezTo>
                  <a:cubicBezTo>
                    <a:pt x="15" y="0"/>
                    <a:pt x="15" y="0"/>
                    <a:pt x="15" y="0"/>
                  </a:cubicBezTo>
                  <a:cubicBezTo>
                    <a:pt x="20" y="0"/>
                    <a:pt x="20" y="0"/>
                    <a:pt x="20" y="0"/>
                  </a:cubicBezTo>
                  <a:cubicBezTo>
                    <a:pt x="15" y="14"/>
                    <a:pt x="15" y="14"/>
                    <a:pt x="15" y="14"/>
                  </a:cubicBezTo>
                  <a:cubicBezTo>
                    <a:pt x="12" y="21"/>
                    <a:pt x="10" y="24"/>
                    <a:pt x="8" y="27"/>
                  </a:cubicBezTo>
                  <a:cubicBezTo>
                    <a:pt x="6" y="28"/>
                    <a:pt x="4" y="29"/>
                    <a:pt x="3" y="29"/>
                  </a:cubicBezTo>
                  <a:cubicBezTo>
                    <a:pt x="1" y="25"/>
                    <a:pt x="1" y="25"/>
                    <a:pt x="1" y="25"/>
                  </a:cubicBezTo>
                  <a:cubicBezTo>
                    <a:pt x="2" y="25"/>
                    <a:pt x="3" y="24"/>
                    <a:pt x="4" y="23"/>
                  </a:cubicBezTo>
                  <a:cubicBezTo>
                    <a:pt x="5" y="23"/>
                    <a:pt x="6" y="22"/>
                    <a:pt x="7" y="20"/>
                  </a:cubicBezTo>
                  <a:cubicBezTo>
                    <a:pt x="7" y="20"/>
                    <a:pt x="8" y="20"/>
                    <a:pt x="8" y="19"/>
                  </a:cubicBezTo>
                  <a:cubicBezTo>
                    <a:pt x="8" y="19"/>
                    <a:pt x="7" y="19"/>
                    <a:pt x="7" y="18"/>
                  </a:cubicBezTo>
                  <a:cubicBezTo>
                    <a:pt x="0" y="0"/>
                    <a:pt x="0" y="0"/>
                    <a:pt x="0" y="0"/>
                  </a:cubicBezTo>
                  <a:lnTo>
                    <a:pt x="5"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28" name="Freeform 127"/>
            <p:cNvSpPr>
              <a:spLocks/>
            </p:cNvSpPr>
            <p:nvPr userDrawn="1"/>
          </p:nvSpPr>
          <p:spPr bwMode="auto">
            <a:xfrm>
              <a:off x="3077" y="2201"/>
              <a:ext cx="28" cy="59"/>
            </a:xfrm>
            <a:custGeom>
              <a:avLst/>
              <a:gdLst/>
              <a:ahLst/>
              <a:cxnLst>
                <a:cxn ang="0">
                  <a:pos x="7" y="0"/>
                </a:cxn>
                <a:cxn ang="0">
                  <a:pos x="7" y="5"/>
                </a:cxn>
                <a:cxn ang="0">
                  <a:pos x="12" y="5"/>
                </a:cxn>
                <a:cxn ang="0">
                  <a:pos x="12" y="9"/>
                </a:cxn>
                <a:cxn ang="0">
                  <a:pos x="7" y="9"/>
                </a:cxn>
                <a:cxn ang="0">
                  <a:pos x="7" y="17"/>
                </a:cxn>
                <a:cxn ang="0">
                  <a:pos x="10" y="21"/>
                </a:cxn>
                <a:cxn ang="0">
                  <a:pos x="12" y="21"/>
                </a:cxn>
                <a:cxn ang="0">
                  <a:pos x="12" y="25"/>
                </a:cxn>
                <a:cxn ang="0">
                  <a:pos x="8" y="25"/>
                </a:cxn>
                <a:cxn ang="0">
                  <a:pos x="4" y="24"/>
                </a:cxn>
                <a:cxn ang="0">
                  <a:pos x="2" y="18"/>
                </a:cxn>
                <a:cxn ang="0">
                  <a:pos x="2" y="9"/>
                </a:cxn>
                <a:cxn ang="0">
                  <a:pos x="0" y="9"/>
                </a:cxn>
                <a:cxn ang="0">
                  <a:pos x="0" y="5"/>
                </a:cxn>
                <a:cxn ang="0">
                  <a:pos x="2" y="5"/>
                </a:cxn>
                <a:cxn ang="0">
                  <a:pos x="2" y="1"/>
                </a:cxn>
                <a:cxn ang="0">
                  <a:pos x="7" y="0"/>
                </a:cxn>
              </a:cxnLst>
              <a:rect l="0" t="0" r="r" b="b"/>
              <a:pathLst>
                <a:path w="12" h="25">
                  <a:moveTo>
                    <a:pt x="7" y="0"/>
                  </a:moveTo>
                  <a:cubicBezTo>
                    <a:pt x="7" y="5"/>
                    <a:pt x="7" y="5"/>
                    <a:pt x="7" y="5"/>
                  </a:cubicBezTo>
                  <a:cubicBezTo>
                    <a:pt x="12" y="5"/>
                    <a:pt x="12" y="5"/>
                    <a:pt x="12" y="5"/>
                  </a:cubicBezTo>
                  <a:cubicBezTo>
                    <a:pt x="12" y="9"/>
                    <a:pt x="12" y="9"/>
                    <a:pt x="12" y="9"/>
                  </a:cubicBezTo>
                  <a:cubicBezTo>
                    <a:pt x="7" y="9"/>
                    <a:pt x="7" y="9"/>
                    <a:pt x="7" y="9"/>
                  </a:cubicBezTo>
                  <a:cubicBezTo>
                    <a:pt x="7" y="17"/>
                    <a:pt x="7" y="17"/>
                    <a:pt x="7" y="17"/>
                  </a:cubicBezTo>
                  <a:cubicBezTo>
                    <a:pt x="7" y="20"/>
                    <a:pt x="8" y="21"/>
                    <a:pt x="10" y="21"/>
                  </a:cubicBezTo>
                  <a:cubicBezTo>
                    <a:pt x="11" y="21"/>
                    <a:pt x="12" y="21"/>
                    <a:pt x="12" y="21"/>
                  </a:cubicBezTo>
                  <a:cubicBezTo>
                    <a:pt x="12" y="25"/>
                    <a:pt x="12" y="25"/>
                    <a:pt x="12" y="25"/>
                  </a:cubicBezTo>
                  <a:cubicBezTo>
                    <a:pt x="11" y="25"/>
                    <a:pt x="10" y="25"/>
                    <a:pt x="8" y="25"/>
                  </a:cubicBezTo>
                  <a:cubicBezTo>
                    <a:pt x="7" y="25"/>
                    <a:pt x="5" y="25"/>
                    <a:pt x="4" y="24"/>
                  </a:cubicBezTo>
                  <a:cubicBezTo>
                    <a:pt x="3" y="23"/>
                    <a:pt x="2" y="21"/>
                    <a:pt x="2" y="18"/>
                  </a:cubicBezTo>
                  <a:cubicBezTo>
                    <a:pt x="2" y="9"/>
                    <a:pt x="2" y="9"/>
                    <a:pt x="2" y="9"/>
                  </a:cubicBezTo>
                  <a:cubicBezTo>
                    <a:pt x="0" y="9"/>
                    <a:pt x="0" y="9"/>
                    <a:pt x="0" y="9"/>
                  </a:cubicBezTo>
                  <a:cubicBezTo>
                    <a:pt x="0" y="5"/>
                    <a:pt x="0" y="5"/>
                    <a:pt x="0" y="5"/>
                  </a:cubicBezTo>
                  <a:cubicBezTo>
                    <a:pt x="2" y="5"/>
                    <a:pt x="2" y="5"/>
                    <a:pt x="2" y="5"/>
                  </a:cubicBezTo>
                  <a:cubicBezTo>
                    <a:pt x="2" y="1"/>
                    <a:pt x="2" y="1"/>
                    <a:pt x="2" y="1"/>
                  </a:cubicBezTo>
                  <a:lnTo>
                    <a:pt x="7"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29" name="Freeform 128"/>
            <p:cNvSpPr>
              <a:spLocks/>
            </p:cNvSpPr>
            <p:nvPr userDrawn="1"/>
          </p:nvSpPr>
          <p:spPr bwMode="auto">
            <a:xfrm>
              <a:off x="3115" y="2188"/>
              <a:ext cx="44" cy="72"/>
            </a:xfrm>
            <a:custGeom>
              <a:avLst/>
              <a:gdLst/>
              <a:ahLst/>
              <a:cxnLst>
                <a:cxn ang="0">
                  <a:pos x="0" y="0"/>
                </a:cxn>
                <a:cxn ang="0">
                  <a:pos x="5" y="0"/>
                </a:cxn>
                <a:cxn ang="0">
                  <a:pos x="5" y="12"/>
                </a:cxn>
                <a:cxn ang="0">
                  <a:pos x="5" y="12"/>
                </a:cxn>
                <a:cxn ang="0">
                  <a:pos x="8" y="10"/>
                </a:cxn>
                <a:cxn ang="0">
                  <a:pos x="11" y="9"/>
                </a:cxn>
                <a:cxn ang="0">
                  <a:pos x="19" y="18"/>
                </a:cxn>
                <a:cxn ang="0">
                  <a:pos x="19" y="30"/>
                </a:cxn>
                <a:cxn ang="0">
                  <a:pos x="13" y="30"/>
                </a:cxn>
                <a:cxn ang="0">
                  <a:pos x="13" y="19"/>
                </a:cxn>
                <a:cxn ang="0">
                  <a:pos x="10" y="13"/>
                </a:cxn>
                <a:cxn ang="0">
                  <a:pos x="6" y="16"/>
                </a:cxn>
                <a:cxn ang="0">
                  <a:pos x="5" y="18"/>
                </a:cxn>
                <a:cxn ang="0">
                  <a:pos x="5" y="30"/>
                </a:cxn>
                <a:cxn ang="0">
                  <a:pos x="0" y="30"/>
                </a:cxn>
                <a:cxn ang="0">
                  <a:pos x="0" y="0"/>
                </a:cxn>
              </a:cxnLst>
              <a:rect l="0" t="0" r="r" b="b"/>
              <a:pathLst>
                <a:path w="19" h="30">
                  <a:moveTo>
                    <a:pt x="0" y="0"/>
                  </a:moveTo>
                  <a:cubicBezTo>
                    <a:pt x="5" y="0"/>
                    <a:pt x="5" y="0"/>
                    <a:pt x="5" y="0"/>
                  </a:cubicBezTo>
                  <a:cubicBezTo>
                    <a:pt x="5" y="12"/>
                    <a:pt x="5" y="12"/>
                    <a:pt x="5" y="12"/>
                  </a:cubicBezTo>
                  <a:cubicBezTo>
                    <a:pt x="5" y="12"/>
                    <a:pt x="5" y="12"/>
                    <a:pt x="5" y="12"/>
                  </a:cubicBezTo>
                  <a:cubicBezTo>
                    <a:pt x="6" y="12"/>
                    <a:pt x="7" y="11"/>
                    <a:pt x="8" y="10"/>
                  </a:cubicBezTo>
                  <a:cubicBezTo>
                    <a:pt x="9" y="10"/>
                    <a:pt x="10" y="9"/>
                    <a:pt x="11" y="9"/>
                  </a:cubicBezTo>
                  <a:cubicBezTo>
                    <a:pt x="15" y="9"/>
                    <a:pt x="19" y="12"/>
                    <a:pt x="19" y="18"/>
                  </a:cubicBezTo>
                  <a:cubicBezTo>
                    <a:pt x="19" y="30"/>
                    <a:pt x="19" y="30"/>
                    <a:pt x="19" y="30"/>
                  </a:cubicBezTo>
                  <a:cubicBezTo>
                    <a:pt x="13" y="30"/>
                    <a:pt x="13" y="30"/>
                    <a:pt x="13" y="30"/>
                  </a:cubicBezTo>
                  <a:cubicBezTo>
                    <a:pt x="13" y="19"/>
                    <a:pt x="13" y="19"/>
                    <a:pt x="13" y="19"/>
                  </a:cubicBezTo>
                  <a:cubicBezTo>
                    <a:pt x="13" y="16"/>
                    <a:pt x="12" y="13"/>
                    <a:pt x="10" y="13"/>
                  </a:cubicBezTo>
                  <a:cubicBezTo>
                    <a:pt x="8" y="13"/>
                    <a:pt x="6" y="15"/>
                    <a:pt x="6" y="16"/>
                  </a:cubicBezTo>
                  <a:cubicBezTo>
                    <a:pt x="5" y="17"/>
                    <a:pt x="5" y="17"/>
                    <a:pt x="5" y="18"/>
                  </a:cubicBezTo>
                  <a:cubicBezTo>
                    <a:pt x="5" y="30"/>
                    <a:pt x="5" y="30"/>
                    <a:pt x="5" y="30"/>
                  </a:cubicBezTo>
                  <a:cubicBezTo>
                    <a:pt x="0" y="30"/>
                    <a:pt x="0" y="30"/>
                    <a:pt x="0" y="30"/>
                  </a:cubicBezTo>
                  <a:lnTo>
                    <a:pt x="0"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30" name="Freeform 129"/>
            <p:cNvSpPr>
              <a:spLocks noEditPoints="1"/>
            </p:cNvSpPr>
            <p:nvPr userDrawn="1"/>
          </p:nvSpPr>
          <p:spPr bwMode="auto">
            <a:xfrm>
              <a:off x="3169" y="2208"/>
              <a:ext cx="42" cy="52"/>
            </a:xfrm>
            <a:custGeom>
              <a:avLst/>
              <a:gdLst/>
              <a:ahLst/>
              <a:cxnLst>
                <a:cxn ang="0">
                  <a:pos x="5" y="9"/>
                </a:cxn>
                <a:cxn ang="0">
                  <a:pos x="9" y="4"/>
                </a:cxn>
                <a:cxn ang="0">
                  <a:pos x="13" y="9"/>
                </a:cxn>
                <a:cxn ang="0">
                  <a:pos x="5" y="9"/>
                </a:cxn>
                <a:cxn ang="0">
                  <a:pos x="18" y="12"/>
                </a:cxn>
                <a:cxn ang="0">
                  <a:pos x="18" y="10"/>
                </a:cxn>
                <a:cxn ang="0">
                  <a:pos x="10" y="0"/>
                </a:cxn>
                <a:cxn ang="0">
                  <a:pos x="0" y="11"/>
                </a:cxn>
                <a:cxn ang="0">
                  <a:pos x="10" y="21"/>
                </a:cxn>
                <a:cxn ang="0">
                  <a:pos x="17" y="20"/>
                </a:cxn>
                <a:cxn ang="0">
                  <a:pos x="16" y="17"/>
                </a:cxn>
                <a:cxn ang="0">
                  <a:pos x="11" y="18"/>
                </a:cxn>
                <a:cxn ang="0">
                  <a:pos x="5" y="12"/>
                </a:cxn>
                <a:cxn ang="0">
                  <a:pos x="18" y="12"/>
                </a:cxn>
              </a:cxnLst>
              <a:rect l="0" t="0" r="r" b="b"/>
              <a:pathLst>
                <a:path w="18" h="21">
                  <a:moveTo>
                    <a:pt x="5" y="9"/>
                  </a:moveTo>
                  <a:cubicBezTo>
                    <a:pt x="5" y="7"/>
                    <a:pt x="6" y="4"/>
                    <a:pt x="9" y="4"/>
                  </a:cubicBezTo>
                  <a:cubicBezTo>
                    <a:pt x="13" y="4"/>
                    <a:pt x="14" y="7"/>
                    <a:pt x="13" y="9"/>
                  </a:cubicBezTo>
                  <a:lnTo>
                    <a:pt x="5" y="9"/>
                  </a:lnTo>
                  <a:close/>
                  <a:moveTo>
                    <a:pt x="18" y="12"/>
                  </a:moveTo>
                  <a:cubicBezTo>
                    <a:pt x="18" y="12"/>
                    <a:pt x="18" y="11"/>
                    <a:pt x="18" y="10"/>
                  </a:cubicBezTo>
                  <a:cubicBezTo>
                    <a:pt x="18" y="6"/>
                    <a:pt x="16" y="0"/>
                    <a:pt x="10" y="0"/>
                  </a:cubicBezTo>
                  <a:cubicBezTo>
                    <a:pt x="3" y="0"/>
                    <a:pt x="0" y="6"/>
                    <a:pt x="0" y="11"/>
                  </a:cubicBezTo>
                  <a:cubicBezTo>
                    <a:pt x="0" y="17"/>
                    <a:pt x="4" y="21"/>
                    <a:pt x="10" y="21"/>
                  </a:cubicBezTo>
                  <a:cubicBezTo>
                    <a:pt x="13" y="21"/>
                    <a:pt x="15" y="21"/>
                    <a:pt x="17" y="20"/>
                  </a:cubicBezTo>
                  <a:cubicBezTo>
                    <a:pt x="16" y="17"/>
                    <a:pt x="16" y="17"/>
                    <a:pt x="16" y="17"/>
                  </a:cubicBezTo>
                  <a:cubicBezTo>
                    <a:pt x="15" y="17"/>
                    <a:pt x="13" y="18"/>
                    <a:pt x="11" y="18"/>
                  </a:cubicBezTo>
                  <a:cubicBezTo>
                    <a:pt x="8" y="18"/>
                    <a:pt x="5" y="16"/>
                    <a:pt x="5" y="12"/>
                  </a:cubicBezTo>
                  <a:lnTo>
                    <a:pt x="18"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31" name="Freeform 130"/>
            <p:cNvSpPr>
              <a:spLocks noEditPoints="1"/>
            </p:cNvSpPr>
            <p:nvPr userDrawn="1"/>
          </p:nvSpPr>
          <p:spPr bwMode="auto">
            <a:xfrm>
              <a:off x="3242" y="2194"/>
              <a:ext cx="46" cy="66"/>
            </a:xfrm>
            <a:custGeom>
              <a:avLst/>
              <a:gdLst/>
              <a:ahLst/>
              <a:cxnLst>
                <a:cxn ang="0">
                  <a:pos x="5" y="4"/>
                </a:cxn>
                <a:cxn ang="0">
                  <a:pos x="8" y="3"/>
                </a:cxn>
                <a:cxn ang="0">
                  <a:pos x="13" y="7"/>
                </a:cxn>
                <a:cxn ang="0">
                  <a:pos x="8" y="11"/>
                </a:cxn>
                <a:cxn ang="0">
                  <a:pos x="5" y="11"/>
                </a:cxn>
                <a:cxn ang="0">
                  <a:pos x="5" y="4"/>
                </a:cxn>
                <a:cxn ang="0">
                  <a:pos x="0" y="28"/>
                </a:cxn>
                <a:cxn ang="0">
                  <a:pos x="6" y="28"/>
                </a:cxn>
                <a:cxn ang="0">
                  <a:pos x="17" y="26"/>
                </a:cxn>
                <a:cxn ang="0">
                  <a:pos x="20" y="20"/>
                </a:cxn>
                <a:cxn ang="0">
                  <a:pos x="14" y="13"/>
                </a:cxn>
                <a:cxn ang="0">
                  <a:pos x="14" y="13"/>
                </a:cxn>
                <a:cxn ang="0">
                  <a:pos x="19" y="7"/>
                </a:cxn>
                <a:cxn ang="0">
                  <a:pos x="16" y="1"/>
                </a:cxn>
                <a:cxn ang="0">
                  <a:pos x="8" y="0"/>
                </a:cxn>
                <a:cxn ang="0">
                  <a:pos x="0" y="0"/>
                </a:cxn>
                <a:cxn ang="0">
                  <a:pos x="0" y="28"/>
                </a:cxn>
                <a:cxn ang="0">
                  <a:pos x="5" y="15"/>
                </a:cxn>
                <a:cxn ang="0">
                  <a:pos x="8" y="15"/>
                </a:cxn>
                <a:cxn ang="0">
                  <a:pos x="14" y="20"/>
                </a:cxn>
                <a:cxn ang="0">
                  <a:pos x="8" y="24"/>
                </a:cxn>
                <a:cxn ang="0">
                  <a:pos x="5" y="24"/>
                </a:cxn>
                <a:cxn ang="0">
                  <a:pos x="5" y="15"/>
                </a:cxn>
              </a:cxnLst>
              <a:rect l="0" t="0" r="r" b="b"/>
              <a:pathLst>
                <a:path w="20" h="28">
                  <a:moveTo>
                    <a:pt x="5" y="4"/>
                  </a:moveTo>
                  <a:cubicBezTo>
                    <a:pt x="6" y="4"/>
                    <a:pt x="7" y="3"/>
                    <a:pt x="8" y="3"/>
                  </a:cubicBezTo>
                  <a:cubicBezTo>
                    <a:pt x="11" y="3"/>
                    <a:pt x="13" y="5"/>
                    <a:pt x="13" y="7"/>
                  </a:cubicBezTo>
                  <a:cubicBezTo>
                    <a:pt x="13" y="10"/>
                    <a:pt x="11" y="11"/>
                    <a:pt x="8" y="11"/>
                  </a:cubicBezTo>
                  <a:cubicBezTo>
                    <a:pt x="5" y="11"/>
                    <a:pt x="5" y="11"/>
                    <a:pt x="5" y="11"/>
                  </a:cubicBezTo>
                  <a:lnTo>
                    <a:pt x="5" y="4"/>
                  </a:lnTo>
                  <a:close/>
                  <a:moveTo>
                    <a:pt x="0" y="28"/>
                  </a:moveTo>
                  <a:cubicBezTo>
                    <a:pt x="2" y="28"/>
                    <a:pt x="4" y="28"/>
                    <a:pt x="6" y="28"/>
                  </a:cubicBezTo>
                  <a:cubicBezTo>
                    <a:pt x="12" y="28"/>
                    <a:pt x="15" y="27"/>
                    <a:pt x="17" y="26"/>
                  </a:cubicBezTo>
                  <a:cubicBezTo>
                    <a:pt x="19" y="24"/>
                    <a:pt x="20" y="22"/>
                    <a:pt x="20" y="20"/>
                  </a:cubicBezTo>
                  <a:cubicBezTo>
                    <a:pt x="20" y="16"/>
                    <a:pt x="17" y="14"/>
                    <a:pt x="14" y="13"/>
                  </a:cubicBezTo>
                  <a:cubicBezTo>
                    <a:pt x="14" y="13"/>
                    <a:pt x="14" y="13"/>
                    <a:pt x="14" y="13"/>
                  </a:cubicBezTo>
                  <a:cubicBezTo>
                    <a:pt x="17" y="12"/>
                    <a:pt x="19" y="9"/>
                    <a:pt x="19" y="7"/>
                  </a:cubicBezTo>
                  <a:cubicBezTo>
                    <a:pt x="19" y="4"/>
                    <a:pt x="17" y="3"/>
                    <a:pt x="16" y="1"/>
                  </a:cubicBezTo>
                  <a:cubicBezTo>
                    <a:pt x="14" y="0"/>
                    <a:pt x="11" y="0"/>
                    <a:pt x="8" y="0"/>
                  </a:cubicBezTo>
                  <a:cubicBezTo>
                    <a:pt x="5" y="0"/>
                    <a:pt x="2" y="0"/>
                    <a:pt x="0" y="0"/>
                  </a:cubicBezTo>
                  <a:lnTo>
                    <a:pt x="0" y="28"/>
                  </a:lnTo>
                  <a:close/>
                  <a:moveTo>
                    <a:pt x="5" y="15"/>
                  </a:moveTo>
                  <a:cubicBezTo>
                    <a:pt x="8" y="15"/>
                    <a:pt x="8" y="15"/>
                    <a:pt x="8" y="15"/>
                  </a:cubicBezTo>
                  <a:cubicBezTo>
                    <a:pt x="11" y="15"/>
                    <a:pt x="14" y="16"/>
                    <a:pt x="14" y="20"/>
                  </a:cubicBezTo>
                  <a:cubicBezTo>
                    <a:pt x="14" y="23"/>
                    <a:pt x="11" y="24"/>
                    <a:pt x="8" y="24"/>
                  </a:cubicBezTo>
                  <a:cubicBezTo>
                    <a:pt x="7" y="24"/>
                    <a:pt x="6" y="24"/>
                    <a:pt x="5" y="24"/>
                  </a:cubicBezTo>
                  <a:lnTo>
                    <a:pt x="5" y="15"/>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32" name="Freeform 131"/>
            <p:cNvSpPr>
              <a:spLocks noEditPoints="1"/>
            </p:cNvSpPr>
            <p:nvPr userDrawn="1"/>
          </p:nvSpPr>
          <p:spPr bwMode="auto">
            <a:xfrm>
              <a:off x="3296" y="2208"/>
              <a:ext cx="41" cy="52"/>
            </a:xfrm>
            <a:custGeom>
              <a:avLst/>
              <a:gdLst/>
              <a:ahLst/>
              <a:cxnLst>
                <a:cxn ang="0">
                  <a:pos x="17" y="16"/>
                </a:cxn>
                <a:cxn ang="0">
                  <a:pos x="17" y="21"/>
                </a:cxn>
                <a:cxn ang="0">
                  <a:pos x="12" y="21"/>
                </a:cxn>
                <a:cxn ang="0">
                  <a:pos x="12" y="19"/>
                </a:cxn>
                <a:cxn ang="0">
                  <a:pos x="12" y="19"/>
                </a:cxn>
                <a:cxn ang="0">
                  <a:pos x="6" y="21"/>
                </a:cxn>
                <a:cxn ang="0">
                  <a:pos x="0" y="15"/>
                </a:cxn>
                <a:cxn ang="0">
                  <a:pos x="12" y="8"/>
                </a:cxn>
                <a:cxn ang="0">
                  <a:pos x="12" y="7"/>
                </a:cxn>
                <a:cxn ang="0">
                  <a:pos x="8" y="4"/>
                </a:cxn>
                <a:cxn ang="0">
                  <a:pos x="2" y="5"/>
                </a:cxn>
                <a:cxn ang="0">
                  <a:pos x="1" y="2"/>
                </a:cxn>
                <a:cxn ang="0">
                  <a:pos x="8" y="0"/>
                </a:cxn>
                <a:cxn ang="0">
                  <a:pos x="17" y="9"/>
                </a:cxn>
                <a:cxn ang="0">
                  <a:pos x="17" y="16"/>
                </a:cxn>
                <a:cxn ang="0">
                  <a:pos x="12" y="11"/>
                </a:cxn>
                <a:cxn ang="0">
                  <a:pos x="5" y="15"/>
                </a:cxn>
                <a:cxn ang="0">
                  <a:pos x="8" y="18"/>
                </a:cxn>
                <a:cxn ang="0">
                  <a:pos x="12" y="15"/>
                </a:cxn>
                <a:cxn ang="0">
                  <a:pos x="12" y="14"/>
                </a:cxn>
                <a:cxn ang="0">
                  <a:pos x="12" y="11"/>
                </a:cxn>
              </a:cxnLst>
              <a:rect l="0" t="0" r="r" b="b"/>
              <a:pathLst>
                <a:path w="17" h="21">
                  <a:moveTo>
                    <a:pt x="17" y="16"/>
                  </a:moveTo>
                  <a:cubicBezTo>
                    <a:pt x="17" y="18"/>
                    <a:pt x="17" y="20"/>
                    <a:pt x="17" y="21"/>
                  </a:cubicBezTo>
                  <a:cubicBezTo>
                    <a:pt x="12" y="21"/>
                    <a:pt x="12" y="21"/>
                    <a:pt x="12" y="21"/>
                  </a:cubicBezTo>
                  <a:cubicBezTo>
                    <a:pt x="12" y="19"/>
                    <a:pt x="12" y="19"/>
                    <a:pt x="12" y="19"/>
                  </a:cubicBezTo>
                  <a:cubicBezTo>
                    <a:pt x="12" y="19"/>
                    <a:pt x="12" y="19"/>
                    <a:pt x="12" y="19"/>
                  </a:cubicBezTo>
                  <a:cubicBezTo>
                    <a:pt x="11" y="20"/>
                    <a:pt x="9" y="21"/>
                    <a:pt x="6" y="21"/>
                  </a:cubicBezTo>
                  <a:cubicBezTo>
                    <a:pt x="2" y="21"/>
                    <a:pt x="0" y="18"/>
                    <a:pt x="0" y="15"/>
                  </a:cubicBezTo>
                  <a:cubicBezTo>
                    <a:pt x="0" y="10"/>
                    <a:pt x="4" y="8"/>
                    <a:pt x="12" y="8"/>
                  </a:cubicBezTo>
                  <a:cubicBezTo>
                    <a:pt x="12" y="7"/>
                    <a:pt x="12" y="7"/>
                    <a:pt x="12" y="7"/>
                  </a:cubicBezTo>
                  <a:cubicBezTo>
                    <a:pt x="12" y="6"/>
                    <a:pt x="11" y="4"/>
                    <a:pt x="8" y="4"/>
                  </a:cubicBezTo>
                  <a:cubicBezTo>
                    <a:pt x="6" y="4"/>
                    <a:pt x="3" y="4"/>
                    <a:pt x="2" y="5"/>
                  </a:cubicBezTo>
                  <a:cubicBezTo>
                    <a:pt x="1" y="2"/>
                    <a:pt x="1" y="2"/>
                    <a:pt x="1" y="2"/>
                  </a:cubicBezTo>
                  <a:cubicBezTo>
                    <a:pt x="3" y="1"/>
                    <a:pt x="5" y="0"/>
                    <a:pt x="8" y="0"/>
                  </a:cubicBezTo>
                  <a:cubicBezTo>
                    <a:pt x="15" y="0"/>
                    <a:pt x="17" y="4"/>
                    <a:pt x="17" y="9"/>
                  </a:cubicBezTo>
                  <a:lnTo>
                    <a:pt x="17" y="16"/>
                  </a:lnTo>
                  <a:close/>
                  <a:moveTo>
                    <a:pt x="12" y="11"/>
                  </a:moveTo>
                  <a:cubicBezTo>
                    <a:pt x="8" y="11"/>
                    <a:pt x="5" y="12"/>
                    <a:pt x="5" y="15"/>
                  </a:cubicBezTo>
                  <a:cubicBezTo>
                    <a:pt x="5" y="17"/>
                    <a:pt x="6" y="18"/>
                    <a:pt x="8" y="18"/>
                  </a:cubicBezTo>
                  <a:cubicBezTo>
                    <a:pt x="10" y="18"/>
                    <a:pt x="11" y="16"/>
                    <a:pt x="12" y="15"/>
                  </a:cubicBezTo>
                  <a:cubicBezTo>
                    <a:pt x="12" y="15"/>
                    <a:pt x="12" y="14"/>
                    <a:pt x="12" y="14"/>
                  </a:cubicBezTo>
                  <a:lnTo>
                    <a:pt x="12" y="11"/>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33" name="Freeform 132"/>
            <p:cNvSpPr>
              <a:spLocks/>
            </p:cNvSpPr>
            <p:nvPr userDrawn="1"/>
          </p:nvSpPr>
          <p:spPr bwMode="auto">
            <a:xfrm>
              <a:off x="3347" y="2208"/>
              <a:ext cx="46" cy="52"/>
            </a:xfrm>
            <a:custGeom>
              <a:avLst/>
              <a:gdLst/>
              <a:ahLst/>
              <a:cxnLst>
                <a:cxn ang="0">
                  <a:pos x="0" y="7"/>
                </a:cxn>
                <a:cxn ang="0">
                  <a:pos x="0" y="1"/>
                </a:cxn>
                <a:cxn ang="0">
                  <a:pos x="5" y="1"/>
                </a:cxn>
                <a:cxn ang="0">
                  <a:pos x="5" y="4"/>
                </a:cxn>
                <a:cxn ang="0">
                  <a:pos x="5" y="4"/>
                </a:cxn>
                <a:cxn ang="0">
                  <a:pos x="11" y="0"/>
                </a:cxn>
                <a:cxn ang="0">
                  <a:pos x="19" y="9"/>
                </a:cxn>
                <a:cxn ang="0">
                  <a:pos x="19" y="21"/>
                </a:cxn>
                <a:cxn ang="0">
                  <a:pos x="13" y="21"/>
                </a:cxn>
                <a:cxn ang="0">
                  <a:pos x="13" y="10"/>
                </a:cxn>
                <a:cxn ang="0">
                  <a:pos x="10" y="4"/>
                </a:cxn>
                <a:cxn ang="0">
                  <a:pos x="6" y="7"/>
                </a:cxn>
                <a:cxn ang="0">
                  <a:pos x="5" y="9"/>
                </a:cxn>
                <a:cxn ang="0">
                  <a:pos x="5" y="21"/>
                </a:cxn>
                <a:cxn ang="0">
                  <a:pos x="0" y="21"/>
                </a:cxn>
                <a:cxn ang="0">
                  <a:pos x="0" y="7"/>
                </a:cxn>
              </a:cxnLst>
              <a:rect l="0" t="0" r="r" b="b"/>
              <a:pathLst>
                <a:path w="19" h="21">
                  <a:moveTo>
                    <a:pt x="0" y="7"/>
                  </a:moveTo>
                  <a:cubicBezTo>
                    <a:pt x="0" y="4"/>
                    <a:pt x="0" y="2"/>
                    <a:pt x="0" y="1"/>
                  </a:cubicBezTo>
                  <a:cubicBezTo>
                    <a:pt x="5" y="1"/>
                    <a:pt x="5" y="1"/>
                    <a:pt x="5" y="1"/>
                  </a:cubicBezTo>
                  <a:cubicBezTo>
                    <a:pt x="5" y="4"/>
                    <a:pt x="5" y="4"/>
                    <a:pt x="5" y="4"/>
                  </a:cubicBezTo>
                  <a:cubicBezTo>
                    <a:pt x="5" y="4"/>
                    <a:pt x="5" y="4"/>
                    <a:pt x="5" y="4"/>
                  </a:cubicBezTo>
                  <a:cubicBezTo>
                    <a:pt x="6" y="2"/>
                    <a:pt x="8" y="0"/>
                    <a:pt x="11" y="0"/>
                  </a:cubicBezTo>
                  <a:cubicBezTo>
                    <a:pt x="15" y="0"/>
                    <a:pt x="19" y="3"/>
                    <a:pt x="19" y="9"/>
                  </a:cubicBezTo>
                  <a:cubicBezTo>
                    <a:pt x="19" y="21"/>
                    <a:pt x="19" y="21"/>
                    <a:pt x="19" y="21"/>
                  </a:cubicBezTo>
                  <a:cubicBezTo>
                    <a:pt x="13" y="21"/>
                    <a:pt x="13" y="21"/>
                    <a:pt x="13" y="21"/>
                  </a:cubicBezTo>
                  <a:cubicBezTo>
                    <a:pt x="13" y="10"/>
                    <a:pt x="13" y="10"/>
                    <a:pt x="13" y="10"/>
                  </a:cubicBezTo>
                  <a:cubicBezTo>
                    <a:pt x="13" y="7"/>
                    <a:pt x="12" y="4"/>
                    <a:pt x="10" y="4"/>
                  </a:cubicBezTo>
                  <a:cubicBezTo>
                    <a:pt x="7" y="4"/>
                    <a:pt x="6" y="6"/>
                    <a:pt x="6" y="7"/>
                  </a:cubicBezTo>
                  <a:cubicBezTo>
                    <a:pt x="5" y="8"/>
                    <a:pt x="5" y="8"/>
                    <a:pt x="5" y="9"/>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34" name="Freeform 133"/>
            <p:cNvSpPr>
              <a:spLocks/>
            </p:cNvSpPr>
            <p:nvPr userDrawn="1"/>
          </p:nvSpPr>
          <p:spPr bwMode="auto">
            <a:xfrm>
              <a:off x="3404" y="2188"/>
              <a:ext cx="46" cy="72"/>
            </a:xfrm>
            <a:custGeom>
              <a:avLst/>
              <a:gdLst/>
              <a:ahLst/>
              <a:cxnLst>
                <a:cxn ang="0">
                  <a:pos x="5" y="19"/>
                </a:cxn>
                <a:cxn ang="0">
                  <a:pos x="5" y="19"/>
                </a:cxn>
                <a:cxn ang="0">
                  <a:pos x="7" y="16"/>
                </a:cxn>
                <a:cxn ang="0">
                  <a:pos x="12" y="10"/>
                </a:cxn>
                <a:cxn ang="0">
                  <a:pos x="18" y="10"/>
                </a:cxn>
                <a:cxn ang="0">
                  <a:pos x="10" y="18"/>
                </a:cxn>
                <a:cxn ang="0">
                  <a:pos x="19" y="30"/>
                </a:cxn>
                <a:cxn ang="0">
                  <a:pos x="13" y="30"/>
                </a:cxn>
                <a:cxn ang="0">
                  <a:pos x="7" y="21"/>
                </a:cxn>
                <a:cxn ang="0">
                  <a:pos x="5" y="23"/>
                </a:cxn>
                <a:cxn ang="0">
                  <a:pos x="5" y="30"/>
                </a:cxn>
                <a:cxn ang="0">
                  <a:pos x="0" y="30"/>
                </a:cxn>
                <a:cxn ang="0">
                  <a:pos x="0" y="0"/>
                </a:cxn>
                <a:cxn ang="0">
                  <a:pos x="5" y="0"/>
                </a:cxn>
                <a:cxn ang="0">
                  <a:pos x="5" y="19"/>
                </a:cxn>
              </a:cxnLst>
              <a:rect l="0" t="0" r="r" b="b"/>
              <a:pathLst>
                <a:path w="19" h="30">
                  <a:moveTo>
                    <a:pt x="5" y="19"/>
                  </a:moveTo>
                  <a:cubicBezTo>
                    <a:pt x="5" y="19"/>
                    <a:pt x="5" y="19"/>
                    <a:pt x="5" y="19"/>
                  </a:cubicBezTo>
                  <a:cubicBezTo>
                    <a:pt x="6" y="18"/>
                    <a:pt x="6" y="17"/>
                    <a:pt x="7" y="16"/>
                  </a:cubicBezTo>
                  <a:cubicBezTo>
                    <a:pt x="12" y="10"/>
                    <a:pt x="12" y="10"/>
                    <a:pt x="12" y="10"/>
                  </a:cubicBezTo>
                  <a:cubicBezTo>
                    <a:pt x="18" y="10"/>
                    <a:pt x="18" y="10"/>
                    <a:pt x="18" y="10"/>
                  </a:cubicBezTo>
                  <a:cubicBezTo>
                    <a:pt x="10" y="18"/>
                    <a:pt x="10" y="18"/>
                    <a:pt x="10" y="18"/>
                  </a:cubicBezTo>
                  <a:cubicBezTo>
                    <a:pt x="19" y="30"/>
                    <a:pt x="19" y="30"/>
                    <a:pt x="19" y="30"/>
                  </a:cubicBezTo>
                  <a:cubicBezTo>
                    <a:pt x="13" y="30"/>
                    <a:pt x="13" y="30"/>
                    <a:pt x="13" y="30"/>
                  </a:cubicBezTo>
                  <a:cubicBezTo>
                    <a:pt x="7" y="21"/>
                    <a:pt x="7" y="21"/>
                    <a:pt x="7" y="21"/>
                  </a:cubicBezTo>
                  <a:cubicBezTo>
                    <a:pt x="5" y="23"/>
                    <a:pt x="5" y="23"/>
                    <a:pt x="5" y="23"/>
                  </a:cubicBezTo>
                  <a:cubicBezTo>
                    <a:pt x="5" y="30"/>
                    <a:pt x="5" y="30"/>
                    <a:pt x="5" y="30"/>
                  </a:cubicBezTo>
                  <a:cubicBezTo>
                    <a:pt x="0" y="30"/>
                    <a:pt x="0" y="30"/>
                    <a:pt x="0" y="30"/>
                  </a:cubicBezTo>
                  <a:cubicBezTo>
                    <a:pt x="0" y="0"/>
                    <a:pt x="0" y="0"/>
                    <a:pt x="0" y="0"/>
                  </a:cubicBezTo>
                  <a:cubicBezTo>
                    <a:pt x="5" y="0"/>
                    <a:pt x="5" y="0"/>
                    <a:pt x="5" y="0"/>
                  </a:cubicBezTo>
                  <a:lnTo>
                    <a:pt x="5" y="1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35" name="Freeform 134"/>
            <p:cNvSpPr>
              <a:spLocks noEditPoints="1"/>
            </p:cNvSpPr>
            <p:nvPr userDrawn="1"/>
          </p:nvSpPr>
          <p:spPr bwMode="auto">
            <a:xfrm>
              <a:off x="3471" y="2208"/>
              <a:ext cx="50" cy="52"/>
            </a:xfrm>
            <a:custGeom>
              <a:avLst/>
              <a:gdLst/>
              <a:ahLst/>
              <a:cxnLst>
                <a:cxn ang="0">
                  <a:pos x="11" y="18"/>
                </a:cxn>
                <a:cxn ang="0">
                  <a:pos x="6" y="11"/>
                </a:cxn>
                <a:cxn ang="0">
                  <a:pos x="11" y="4"/>
                </a:cxn>
                <a:cxn ang="0">
                  <a:pos x="16" y="11"/>
                </a:cxn>
                <a:cxn ang="0">
                  <a:pos x="11" y="18"/>
                </a:cxn>
                <a:cxn ang="0">
                  <a:pos x="11" y="21"/>
                </a:cxn>
                <a:cxn ang="0">
                  <a:pos x="21" y="11"/>
                </a:cxn>
                <a:cxn ang="0">
                  <a:pos x="11" y="0"/>
                </a:cxn>
                <a:cxn ang="0">
                  <a:pos x="0" y="11"/>
                </a:cxn>
                <a:cxn ang="0">
                  <a:pos x="11" y="21"/>
                </a:cxn>
              </a:cxnLst>
              <a:rect l="0" t="0" r="r" b="b"/>
              <a:pathLst>
                <a:path w="21" h="21">
                  <a:moveTo>
                    <a:pt x="11" y="18"/>
                  </a:moveTo>
                  <a:cubicBezTo>
                    <a:pt x="8" y="18"/>
                    <a:pt x="6" y="15"/>
                    <a:pt x="6" y="11"/>
                  </a:cubicBezTo>
                  <a:cubicBezTo>
                    <a:pt x="6" y="7"/>
                    <a:pt x="7" y="4"/>
                    <a:pt x="11" y="4"/>
                  </a:cubicBezTo>
                  <a:cubicBezTo>
                    <a:pt x="14" y="4"/>
                    <a:pt x="16" y="8"/>
                    <a:pt x="16" y="11"/>
                  </a:cubicBezTo>
                  <a:cubicBezTo>
                    <a:pt x="16" y="15"/>
                    <a:pt x="14" y="18"/>
                    <a:pt x="11" y="18"/>
                  </a:cubicBezTo>
                  <a:close/>
                  <a:moveTo>
                    <a:pt x="11" y="21"/>
                  </a:moveTo>
                  <a:cubicBezTo>
                    <a:pt x="16" y="21"/>
                    <a:pt x="21" y="18"/>
                    <a:pt x="21" y="11"/>
                  </a:cubicBezTo>
                  <a:cubicBezTo>
                    <a:pt x="21" y="4"/>
                    <a:pt x="17" y="0"/>
                    <a:pt x="11" y="0"/>
                  </a:cubicBezTo>
                  <a:cubicBezTo>
                    <a:pt x="5" y="0"/>
                    <a:pt x="0" y="4"/>
                    <a:pt x="0" y="11"/>
                  </a:cubicBezTo>
                  <a:cubicBezTo>
                    <a:pt x="0" y="17"/>
                    <a:pt x="5" y="21"/>
                    <a:pt x="11" y="21"/>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36" name="Freeform 135"/>
            <p:cNvSpPr>
              <a:spLocks/>
            </p:cNvSpPr>
            <p:nvPr userDrawn="1"/>
          </p:nvSpPr>
          <p:spPr bwMode="auto">
            <a:xfrm>
              <a:off x="3530" y="2208"/>
              <a:ext cx="29" cy="52"/>
            </a:xfrm>
            <a:custGeom>
              <a:avLst/>
              <a:gdLst/>
              <a:ahLst/>
              <a:cxnLst>
                <a:cxn ang="0">
                  <a:pos x="0" y="7"/>
                </a:cxn>
                <a:cxn ang="0">
                  <a:pos x="0" y="1"/>
                </a:cxn>
                <a:cxn ang="0">
                  <a:pos x="4" y="1"/>
                </a:cxn>
                <a:cxn ang="0">
                  <a:pos x="5" y="5"/>
                </a:cxn>
                <a:cxn ang="0">
                  <a:pos x="5" y="5"/>
                </a:cxn>
                <a:cxn ang="0">
                  <a:pos x="10" y="0"/>
                </a:cxn>
                <a:cxn ang="0">
                  <a:pos x="12" y="0"/>
                </a:cxn>
                <a:cxn ang="0">
                  <a:pos x="12" y="5"/>
                </a:cxn>
                <a:cxn ang="0">
                  <a:pos x="10" y="5"/>
                </a:cxn>
                <a:cxn ang="0">
                  <a:pos x="5" y="9"/>
                </a:cxn>
                <a:cxn ang="0">
                  <a:pos x="5" y="10"/>
                </a:cxn>
                <a:cxn ang="0">
                  <a:pos x="5" y="21"/>
                </a:cxn>
                <a:cxn ang="0">
                  <a:pos x="0" y="21"/>
                </a:cxn>
                <a:cxn ang="0">
                  <a:pos x="0" y="7"/>
                </a:cxn>
              </a:cxnLst>
              <a:rect l="0" t="0" r="r" b="b"/>
              <a:pathLst>
                <a:path w="12" h="21">
                  <a:moveTo>
                    <a:pt x="0" y="7"/>
                  </a:moveTo>
                  <a:cubicBezTo>
                    <a:pt x="0" y="4"/>
                    <a:pt x="0" y="3"/>
                    <a:pt x="0" y="1"/>
                  </a:cubicBezTo>
                  <a:cubicBezTo>
                    <a:pt x="4" y="1"/>
                    <a:pt x="4" y="1"/>
                    <a:pt x="4" y="1"/>
                  </a:cubicBezTo>
                  <a:cubicBezTo>
                    <a:pt x="5" y="5"/>
                    <a:pt x="5" y="5"/>
                    <a:pt x="5" y="5"/>
                  </a:cubicBezTo>
                  <a:cubicBezTo>
                    <a:pt x="5" y="5"/>
                    <a:pt x="5" y="5"/>
                    <a:pt x="5" y="5"/>
                  </a:cubicBezTo>
                  <a:cubicBezTo>
                    <a:pt x="6" y="2"/>
                    <a:pt x="8" y="0"/>
                    <a:pt x="10" y="0"/>
                  </a:cubicBezTo>
                  <a:cubicBezTo>
                    <a:pt x="11" y="0"/>
                    <a:pt x="11" y="0"/>
                    <a:pt x="12" y="0"/>
                  </a:cubicBezTo>
                  <a:cubicBezTo>
                    <a:pt x="12" y="5"/>
                    <a:pt x="12" y="5"/>
                    <a:pt x="12" y="5"/>
                  </a:cubicBezTo>
                  <a:cubicBezTo>
                    <a:pt x="11" y="5"/>
                    <a:pt x="11" y="5"/>
                    <a:pt x="10" y="5"/>
                  </a:cubicBezTo>
                  <a:cubicBezTo>
                    <a:pt x="8" y="5"/>
                    <a:pt x="6" y="7"/>
                    <a:pt x="5" y="9"/>
                  </a:cubicBezTo>
                  <a:cubicBezTo>
                    <a:pt x="5" y="9"/>
                    <a:pt x="5" y="10"/>
                    <a:pt x="5" y="10"/>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37" name="Freeform 136"/>
            <p:cNvSpPr>
              <a:spLocks noEditPoints="1"/>
            </p:cNvSpPr>
            <p:nvPr userDrawn="1"/>
          </p:nvSpPr>
          <p:spPr bwMode="auto">
            <a:xfrm>
              <a:off x="3581" y="2208"/>
              <a:ext cx="44" cy="52"/>
            </a:xfrm>
            <a:custGeom>
              <a:avLst/>
              <a:gdLst/>
              <a:ahLst/>
              <a:cxnLst>
                <a:cxn ang="0">
                  <a:pos x="12" y="14"/>
                </a:cxn>
                <a:cxn ang="0">
                  <a:pos x="12" y="15"/>
                </a:cxn>
                <a:cxn ang="0">
                  <a:pos x="8" y="18"/>
                </a:cxn>
                <a:cxn ang="0">
                  <a:pos x="5" y="15"/>
                </a:cxn>
                <a:cxn ang="0">
                  <a:pos x="12" y="11"/>
                </a:cxn>
                <a:cxn ang="0">
                  <a:pos x="12" y="14"/>
                </a:cxn>
                <a:cxn ang="0">
                  <a:pos x="17" y="9"/>
                </a:cxn>
                <a:cxn ang="0">
                  <a:pos x="9" y="0"/>
                </a:cxn>
                <a:cxn ang="0">
                  <a:pos x="2" y="2"/>
                </a:cxn>
                <a:cxn ang="0">
                  <a:pos x="3" y="5"/>
                </a:cxn>
                <a:cxn ang="0">
                  <a:pos x="8" y="4"/>
                </a:cxn>
                <a:cxn ang="0">
                  <a:pos x="12" y="7"/>
                </a:cxn>
                <a:cxn ang="0">
                  <a:pos x="12" y="8"/>
                </a:cxn>
                <a:cxn ang="0">
                  <a:pos x="0" y="15"/>
                </a:cxn>
                <a:cxn ang="0">
                  <a:pos x="7" y="21"/>
                </a:cxn>
                <a:cxn ang="0">
                  <a:pos x="13" y="19"/>
                </a:cxn>
                <a:cxn ang="0">
                  <a:pos x="13" y="19"/>
                </a:cxn>
                <a:cxn ang="0">
                  <a:pos x="13" y="21"/>
                </a:cxn>
                <a:cxn ang="0">
                  <a:pos x="18" y="21"/>
                </a:cxn>
                <a:cxn ang="0">
                  <a:pos x="17" y="16"/>
                </a:cxn>
                <a:cxn ang="0">
                  <a:pos x="17" y="9"/>
                </a:cxn>
              </a:cxnLst>
              <a:rect l="0" t="0" r="r" b="b"/>
              <a:pathLst>
                <a:path w="18" h="21">
                  <a:moveTo>
                    <a:pt x="12" y="14"/>
                  </a:moveTo>
                  <a:cubicBezTo>
                    <a:pt x="12" y="14"/>
                    <a:pt x="12" y="15"/>
                    <a:pt x="12" y="15"/>
                  </a:cubicBezTo>
                  <a:cubicBezTo>
                    <a:pt x="12" y="16"/>
                    <a:pt x="10" y="18"/>
                    <a:pt x="8" y="18"/>
                  </a:cubicBezTo>
                  <a:cubicBezTo>
                    <a:pt x="7" y="18"/>
                    <a:pt x="5" y="17"/>
                    <a:pt x="5" y="15"/>
                  </a:cubicBezTo>
                  <a:cubicBezTo>
                    <a:pt x="5" y="12"/>
                    <a:pt x="9" y="11"/>
                    <a:pt x="12" y="11"/>
                  </a:cubicBezTo>
                  <a:lnTo>
                    <a:pt x="12" y="14"/>
                  </a:lnTo>
                  <a:close/>
                  <a:moveTo>
                    <a:pt x="17" y="9"/>
                  </a:moveTo>
                  <a:cubicBezTo>
                    <a:pt x="17" y="4"/>
                    <a:pt x="15" y="0"/>
                    <a:pt x="9" y="0"/>
                  </a:cubicBezTo>
                  <a:cubicBezTo>
                    <a:pt x="6" y="0"/>
                    <a:pt x="3" y="1"/>
                    <a:pt x="2" y="2"/>
                  </a:cubicBezTo>
                  <a:cubicBezTo>
                    <a:pt x="3" y="5"/>
                    <a:pt x="3" y="5"/>
                    <a:pt x="3" y="5"/>
                  </a:cubicBezTo>
                  <a:cubicBezTo>
                    <a:pt x="4" y="4"/>
                    <a:pt x="6" y="4"/>
                    <a:pt x="8" y="4"/>
                  </a:cubicBezTo>
                  <a:cubicBezTo>
                    <a:pt x="12" y="4"/>
                    <a:pt x="12" y="6"/>
                    <a:pt x="12" y="7"/>
                  </a:cubicBezTo>
                  <a:cubicBezTo>
                    <a:pt x="12" y="8"/>
                    <a:pt x="12" y="8"/>
                    <a:pt x="12" y="8"/>
                  </a:cubicBezTo>
                  <a:cubicBezTo>
                    <a:pt x="5" y="8"/>
                    <a:pt x="0" y="10"/>
                    <a:pt x="0" y="15"/>
                  </a:cubicBezTo>
                  <a:cubicBezTo>
                    <a:pt x="0" y="18"/>
                    <a:pt x="2" y="21"/>
                    <a:pt x="7" y="21"/>
                  </a:cubicBezTo>
                  <a:cubicBezTo>
                    <a:pt x="9" y="21"/>
                    <a:pt x="11" y="20"/>
                    <a:pt x="13" y="19"/>
                  </a:cubicBezTo>
                  <a:cubicBezTo>
                    <a:pt x="13" y="19"/>
                    <a:pt x="13" y="19"/>
                    <a:pt x="13" y="19"/>
                  </a:cubicBezTo>
                  <a:cubicBezTo>
                    <a:pt x="13" y="21"/>
                    <a:pt x="13" y="21"/>
                    <a:pt x="13" y="21"/>
                  </a:cubicBezTo>
                  <a:cubicBezTo>
                    <a:pt x="18" y="21"/>
                    <a:pt x="18" y="21"/>
                    <a:pt x="18" y="21"/>
                  </a:cubicBezTo>
                  <a:cubicBezTo>
                    <a:pt x="17" y="20"/>
                    <a:pt x="17" y="18"/>
                    <a:pt x="17" y="16"/>
                  </a:cubicBezTo>
                  <a:lnTo>
                    <a:pt x="17" y="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38" name="Freeform 137"/>
            <p:cNvSpPr>
              <a:spLocks/>
            </p:cNvSpPr>
            <p:nvPr userDrawn="1"/>
          </p:nvSpPr>
          <p:spPr bwMode="auto">
            <a:xfrm>
              <a:off x="3637" y="2208"/>
              <a:ext cx="42" cy="52"/>
            </a:xfrm>
            <a:custGeom>
              <a:avLst/>
              <a:gdLst/>
              <a:ahLst/>
              <a:cxnLst>
                <a:cxn ang="0">
                  <a:pos x="0" y="7"/>
                </a:cxn>
                <a:cxn ang="0">
                  <a:pos x="0" y="1"/>
                </a:cxn>
                <a:cxn ang="0">
                  <a:pos x="4" y="1"/>
                </a:cxn>
                <a:cxn ang="0">
                  <a:pos x="4" y="4"/>
                </a:cxn>
                <a:cxn ang="0">
                  <a:pos x="4" y="4"/>
                </a:cxn>
                <a:cxn ang="0">
                  <a:pos x="11" y="0"/>
                </a:cxn>
                <a:cxn ang="0">
                  <a:pos x="18" y="9"/>
                </a:cxn>
                <a:cxn ang="0">
                  <a:pos x="18" y="21"/>
                </a:cxn>
                <a:cxn ang="0">
                  <a:pos x="13" y="21"/>
                </a:cxn>
                <a:cxn ang="0">
                  <a:pos x="13" y="10"/>
                </a:cxn>
                <a:cxn ang="0">
                  <a:pos x="9" y="4"/>
                </a:cxn>
                <a:cxn ang="0">
                  <a:pos x="5" y="7"/>
                </a:cxn>
                <a:cxn ang="0">
                  <a:pos x="5" y="9"/>
                </a:cxn>
                <a:cxn ang="0">
                  <a:pos x="5" y="21"/>
                </a:cxn>
                <a:cxn ang="0">
                  <a:pos x="0" y="21"/>
                </a:cxn>
                <a:cxn ang="0">
                  <a:pos x="0" y="7"/>
                </a:cxn>
              </a:cxnLst>
              <a:rect l="0" t="0" r="r" b="b"/>
              <a:pathLst>
                <a:path w="18" h="21">
                  <a:moveTo>
                    <a:pt x="0" y="7"/>
                  </a:moveTo>
                  <a:cubicBezTo>
                    <a:pt x="0" y="4"/>
                    <a:pt x="0" y="2"/>
                    <a:pt x="0" y="1"/>
                  </a:cubicBezTo>
                  <a:cubicBezTo>
                    <a:pt x="4" y="1"/>
                    <a:pt x="4" y="1"/>
                    <a:pt x="4" y="1"/>
                  </a:cubicBezTo>
                  <a:cubicBezTo>
                    <a:pt x="4" y="4"/>
                    <a:pt x="4" y="4"/>
                    <a:pt x="4" y="4"/>
                  </a:cubicBezTo>
                  <a:cubicBezTo>
                    <a:pt x="4" y="4"/>
                    <a:pt x="4" y="4"/>
                    <a:pt x="4" y="4"/>
                  </a:cubicBezTo>
                  <a:cubicBezTo>
                    <a:pt x="5" y="2"/>
                    <a:pt x="7" y="0"/>
                    <a:pt x="11" y="0"/>
                  </a:cubicBezTo>
                  <a:cubicBezTo>
                    <a:pt x="14" y="0"/>
                    <a:pt x="18" y="3"/>
                    <a:pt x="18" y="9"/>
                  </a:cubicBezTo>
                  <a:cubicBezTo>
                    <a:pt x="18" y="21"/>
                    <a:pt x="18" y="21"/>
                    <a:pt x="18" y="21"/>
                  </a:cubicBezTo>
                  <a:cubicBezTo>
                    <a:pt x="13" y="21"/>
                    <a:pt x="13" y="21"/>
                    <a:pt x="13" y="21"/>
                  </a:cubicBezTo>
                  <a:cubicBezTo>
                    <a:pt x="13" y="10"/>
                    <a:pt x="13" y="10"/>
                    <a:pt x="13" y="10"/>
                  </a:cubicBezTo>
                  <a:cubicBezTo>
                    <a:pt x="13" y="7"/>
                    <a:pt x="12" y="4"/>
                    <a:pt x="9" y="4"/>
                  </a:cubicBezTo>
                  <a:cubicBezTo>
                    <a:pt x="7" y="4"/>
                    <a:pt x="6" y="6"/>
                    <a:pt x="5" y="7"/>
                  </a:cubicBezTo>
                  <a:cubicBezTo>
                    <a:pt x="5" y="8"/>
                    <a:pt x="5" y="8"/>
                    <a:pt x="5" y="9"/>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39" name="Freeform 138"/>
            <p:cNvSpPr>
              <a:spLocks/>
            </p:cNvSpPr>
            <p:nvPr userDrawn="1"/>
          </p:nvSpPr>
          <p:spPr bwMode="auto">
            <a:xfrm>
              <a:off x="3684" y="2212"/>
              <a:ext cx="50" cy="68"/>
            </a:xfrm>
            <a:custGeom>
              <a:avLst/>
              <a:gdLst/>
              <a:ahLst/>
              <a:cxnLst>
                <a:cxn ang="0">
                  <a:pos x="6" y="0"/>
                </a:cxn>
                <a:cxn ang="0">
                  <a:pos x="10" y="11"/>
                </a:cxn>
                <a:cxn ang="0">
                  <a:pos x="11" y="14"/>
                </a:cxn>
                <a:cxn ang="0">
                  <a:pos x="11" y="14"/>
                </a:cxn>
                <a:cxn ang="0">
                  <a:pos x="12" y="11"/>
                </a:cxn>
                <a:cxn ang="0">
                  <a:pos x="15" y="0"/>
                </a:cxn>
                <a:cxn ang="0">
                  <a:pos x="21" y="0"/>
                </a:cxn>
                <a:cxn ang="0">
                  <a:pos x="16" y="14"/>
                </a:cxn>
                <a:cxn ang="0">
                  <a:pos x="8" y="27"/>
                </a:cxn>
                <a:cxn ang="0">
                  <a:pos x="3" y="29"/>
                </a:cxn>
                <a:cxn ang="0">
                  <a:pos x="2" y="25"/>
                </a:cxn>
                <a:cxn ang="0">
                  <a:pos x="5" y="23"/>
                </a:cxn>
                <a:cxn ang="0">
                  <a:pos x="8" y="20"/>
                </a:cxn>
                <a:cxn ang="0">
                  <a:pos x="8" y="19"/>
                </a:cxn>
                <a:cxn ang="0">
                  <a:pos x="8" y="18"/>
                </a:cxn>
                <a:cxn ang="0">
                  <a:pos x="0" y="0"/>
                </a:cxn>
                <a:cxn ang="0">
                  <a:pos x="6" y="0"/>
                </a:cxn>
              </a:cxnLst>
              <a:rect l="0" t="0" r="r" b="b"/>
              <a:pathLst>
                <a:path w="21" h="29">
                  <a:moveTo>
                    <a:pt x="6" y="0"/>
                  </a:moveTo>
                  <a:cubicBezTo>
                    <a:pt x="10" y="11"/>
                    <a:pt x="10" y="11"/>
                    <a:pt x="10" y="11"/>
                  </a:cubicBezTo>
                  <a:cubicBezTo>
                    <a:pt x="10" y="12"/>
                    <a:pt x="10" y="13"/>
                    <a:pt x="11" y="14"/>
                  </a:cubicBezTo>
                  <a:cubicBezTo>
                    <a:pt x="11" y="14"/>
                    <a:pt x="11" y="14"/>
                    <a:pt x="11" y="14"/>
                  </a:cubicBezTo>
                  <a:cubicBezTo>
                    <a:pt x="11" y="13"/>
                    <a:pt x="12" y="12"/>
                    <a:pt x="12" y="11"/>
                  </a:cubicBezTo>
                  <a:cubicBezTo>
                    <a:pt x="15" y="0"/>
                    <a:pt x="15" y="0"/>
                    <a:pt x="15" y="0"/>
                  </a:cubicBezTo>
                  <a:cubicBezTo>
                    <a:pt x="21" y="0"/>
                    <a:pt x="21" y="0"/>
                    <a:pt x="21" y="0"/>
                  </a:cubicBezTo>
                  <a:cubicBezTo>
                    <a:pt x="16" y="14"/>
                    <a:pt x="16" y="14"/>
                    <a:pt x="16" y="14"/>
                  </a:cubicBezTo>
                  <a:cubicBezTo>
                    <a:pt x="13" y="21"/>
                    <a:pt x="11" y="24"/>
                    <a:pt x="8" y="27"/>
                  </a:cubicBezTo>
                  <a:cubicBezTo>
                    <a:pt x="6" y="28"/>
                    <a:pt x="4" y="29"/>
                    <a:pt x="3" y="29"/>
                  </a:cubicBezTo>
                  <a:cubicBezTo>
                    <a:pt x="2" y="25"/>
                    <a:pt x="2" y="25"/>
                    <a:pt x="2" y="25"/>
                  </a:cubicBezTo>
                  <a:cubicBezTo>
                    <a:pt x="3" y="25"/>
                    <a:pt x="4" y="24"/>
                    <a:pt x="5" y="23"/>
                  </a:cubicBezTo>
                  <a:cubicBezTo>
                    <a:pt x="6" y="23"/>
                    <a:pt x="7" y="22"/>
                    <a:pt x="8" y="20"/>
                  </a:cubicBezTo>
                  <a:cubicBezTo>
                    <a:pt x="8" y="20"/>
                    <a:pt x="8" y="20"/>
                    <a:pt x="8" y="19"/>
                  </a:cubicBezTo>
                  <a:cubicBezTo>
                    <a:pt x="8" y="19"/>
                    <a:pt x="8" y="19"/>
                    <a:pt x="8" y="18"/>
                  </a:cubicBezTo>
                  <a:cubicBezTo>
                    <a:pt x="0" y="0"/>
                    <a:pt x="0" y="0"/>
                    <a:pt x="0" y="0"/>
                  </a:cubicBezTo>
                  <a:lnTo>
                    <a:pt x="6"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40" name="Freeform 139"/>
            <p:cNvSpPr>
              <a:spLocks noEditPoints="1"/>
            </p:cNvSpPr>
            <p:nvPr userDrawn="1"/>
          </p:nvSpPr>
          <p:spPr bwMode="auto">
            <a:xfrm>
              <a:off x="3758" y="2194"/>
              <a:ext cx="50" cy="66"/>
            </a:xfrm>
            <a:custGeom>
              <a:avLst/>
              <a:gdLst/>
              <a:ahLst/>
              <a:cxnLst>
                <a:cxn ang="0">
                  <a:pos x="5" y="4"/>
                </a:cxn>
                <a:cxn ang="0">
                  <a:pos x="8" y="3"/>
                </a:cxn>
                <a:cxn ang="0">
                  <a:pos x="14" y="7"/>
                </a:cxn>
                <a:cxn ang="0">
                  <a:pos x="8" y="11"/>
                </a:cxn>
                <a:cxn ang="0">
                  <a:pos x="5" y="11"/>
                </a:cxn>
                <a:cxn ang="0">
                  <a:pos x="5" y="4"/>
                </a:cxn>
                <a:cxn ang="0">
                  <a:pos x="0" y="28"/>
                </a:cxn>
                <a:cxn ang="0">
                  <a:pos x="7" y="28"/>
                </a:cxn>
                <a:cxn ang="0">
                  <a:pos x="17" y="26"/>
                </a:cxn>
                <a:cxn ang="0">
                  <a:pos x="20" y="20"/>
                </a:cxn>
                <a:cxn ang="0">
                  <a:pos x="14" y="13"/>
                </a:cxn>
                <a:cxn ang="0">
                  <a:pos x="14" y="13"/>
                </a:cxn>
                <a:cxn ang="0">
                  <a:pos x="19" y="7"/>
                </a:cxn>
                <a:cxn ang="0">
                  <a:pos x="16" y="1"/>
                </a:cxn>
                <a:cxn ang="0">
                  <a:pos x="8" y="0"/>
                </a:cxn>
                <a:cxn ang="0">
                  <a:pos x="0" y="0"/>
                </a:cxn>
                <a:cxn ang="0">
                  <a:pos x="0" y="28"/>
                </a:cxn>
                <a:cxn ang="0">
                  <a:pos x="5" y="15"/>
                </a:cxn>
                <a:cxn ang="0">
                  <a:pos x="8" y="15"/>
                </a:cxn>
                <a:cxn ang="0">
                  <a:pos x="14" y="20"/>
                </a:cxn>
                <a:cxn ang="0">
                  <a:pos x="8" y="24"/>
                </a:cxn>
                <a:cxn ang="0">
                  <a:pos x="5" y="24"/>
                </a:cxn>
                <a:cxn ang="0">
                  <a:pos x="5" y="15"/>
                </a:cxn>
              </a:cxnLst>
              <a:rect l="0" t="0" r="r" b="b"/>
              <a:pathLst>
                <a:path w="20" h="28">
                  <a:moveTo>
                    <a:pt x="5" y="4"/>
                  </a:moveTo>
                  <a:cubicBezTo>
                    <a:pt x="6" y="4"/>
                    <a:pt x="7" y="3"/>
                    <a:pt x="8" y="3"/>
                  </a:cubicBezTo>
                  <a:cubicBezTo>
                    <a:pt x="12" y="3"/>
                    <a:pt x="14" y="5"/>
                    <a:pt x="14" y="7"/>
                  </a:cubicBezTo>
                  <a:cubicBezTo>
                    <a:pt x="14" y="10"/>
                    <a:pt x="12" y="11"/>
                    <a:pt x="8" y="11"/>
                  </a:cubicBezTo>
                  <a:cubicBezTo>
                    <a:pt x="5" y="11"/>
                    <a:pt x="5" y="11"/>
                    <a:pt x="5" y="11"/>
                  </a:cubicBezTo>
                  <a:lnTo>
                    <a:pt x="5" y="4"/>
                  </a:lnTo>
                  <a:close/>
                  <a:moveTo>
                    <a:pt x="0" y="28"/>
                  </a:moveTo>
                  <a:cubicBezTo>
                    <a:pt x="2" y="28"/>
                    <a:pt x="4" y="28"/>
                    <a:pt x="7" y="28"/>
                  </a:cubicBezTo>
                  <a:cubicBezTo>
                    <a:pt x="12" y="28"/>
                    <a:pt x="15" y="27"/>
                    <a:pt x="17" y="26"/>
                  </a:cubicBezTo>
                  <a:cubicBezTo>
                    <a:pt x="19" y="24"/>
                    <a:pt x="20" y="22"/>
                    <a:pt x="20" y="20"/>
                  </a:cubicBezTo>
                  <a:cubicBezTo>
                    <a:pt x="20" y="16"/>
                    <a:pt x="17" y="14"/>
                    <a:pt x="14" y="13"/>
                  </a:cubicBezTo>
                  <a:cubicBezTo>
                    <a:pt x="14" y="13"/>
                    <a:pt x="14" y="13"/>
                    <a:pt x="14" y="13"/>
                  </a:cubicBezTo>
                  <a:cubicBezTo>
                    <a:pt x="17" y="12"/>
                    <a:pt x="19" y="9"/>
                    <a:pt x="19" y="7"/>
                  </a:cubicBezTo>
                  <a:cubicBezTo>
                    <a:pt x="19" y="4"/>
                    <a:pt x="18" y="3"/>
                    <a:pt x="16" y="1"/>
                  </a:cubicBezTo>
                  <a:cubicBezTo>
                    <a:pt x="14" y="0"/>
                    <a:pt x="12" y="0"/>
                    <a:pt x="8" y="0"/>
                  </a:cubicBezTo>
                  <a:cubicBezTo>
                    <a:pt x="5" y="0"/>
                    <a:pt x="2" y="0"/>
                    <a:pt x="0" y="0"/>
                  </a:cubicBezTo>
                  <a:lnTo>
                    <a:pt x="0" y="28"/>
                  </a:lnTo>
                  <a:close/>
                  <a:moveTo>
                    <a:pt x="5" y="15"/>
                  </a:moveTo>
                  <a:cubicBezTo>
                    <a:pt x="8" y="15"/>
                    <a:pt x="8" y="15"/>
                    <a:pt x="8" y="15"/>
                  </a:cubicBezTo>
                  <a:cubicBezTo>
                    <a:pt x="11" y="15"/>
                    <a:pt x="14" y="16"/>
                    <a:pt x="14" y="20"/>
                  </a:cubicBezTo>
                  <a:cubicBezTo>
                    <a:pt x="14" y="23"/>
                    <a:pt x="11" y="24"/>
                    <a:pt x="8" y="24"/>
                  </a:cubicBezTo>
                  <a:cubicBezTo>
                    <a:pt x="7" y="24"/>
                    <a:pt x="6" y="24"/>
                    <a:pt x="5" y="24"/>
                  </a:cubicBezTo>
                  <a:lnTo>
                    <a:pt x="5" y="15"/>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41" name="Freeform 140"/>
            <p:cNvSpPr>
              <a:spLocks noEditPoints="1"/>
            </p:cNvSpPr>
            <p:nvPr userDrawn="1"/>
          </p:nvSpPr>
          <p:spPr bwMode="auto">
            <a:xfrm>
              <a:off x="3813" y="2208"/>
              <a:ext cx="41" cy="52"/>
            </a:xfrm>
            <a:custGeom>
              <a:avLst/>
              <a:gdLst/>
              <a:ahLst/>
              <a:cxnLst>
                <a:cxn ang="0">
                  <a:pos x="12" y="14"/>
                </a:cxn>
                <a:cxn ang="0">
                  <a:pos x="12" y="15"/>
                </a:cxn>
                <a:cxn ang="0">
                  <a:pos x="8" y="18"/>
                </a:cxn>
                <a:cxn ang="0">
                  <a:pos x="5" y="15"/>
                </a:cxn>
                <a:cxn ang="0">
                  <a:pos x="12" y="11"/>
                </a:cxn>
                <a:cxn ang="0">
                  <a:pos x="12" y="14"/>
                </a:cxn>
                <a:cxn ang="0">
                  <a:pos x="17" y="9"/>
                </a:cxn>
                <a:cxn ang="0">
                  <a:pos x="9" y="0"/>
                </a:cxn>
                <a:cxn ang="0">
                  <a:pos x="1" y="2"/>
                </a:cxn>
                <a:cxn ang="0">
                  <a:pos x="2" y="5"/>
                </a:cxn>
                <a:cxn ang="0">
                  <a:pos x="8" y="4"/>
                </a:cxn>
                <a:cxn ang="0">
                  <a:pos x="12" y="7"/>
                </a:cxn>
                <a:cxn ang="0">
                  <a:pos x="12" y="8"/>
                </a:cxn>
                <a:cxn ang="0">
                  <a:pos x="0" y="15"/>
                </a:cxn>
                <a:cxn ang="0">
                  <a:pos x="6" y="21"/>
                </a:cxn>
                <a:cxn ang="0">
                  <a:pos x="12" y="19"/>
                </a:cxn>
                <a:cxn ang="0">
                  <a:pos x="12" y="19"/>
                </a:cxn>
                <a:cxn ang="0">
                  <a:pos x="13" y="21"/>
                </a:cxn>
                <a:cxn ang="0">
                  <a:pos x="17" y="21"/>
                </a:cxn>
                <a:cxn ang="0">
                  <a:pos x="17" y="16"/>
                </a:cxn>
                <a:cxn ang="0">
                  <a:pos x="17" y="9"/>
                </a:cxn>
              </a:cxnLst>
              <a:rect l="0" t="0" r="r" b="b"/>
              <a:pathLst>
                <a:path w="17" h="21">
                  <a:moveTo>
                    <a:pt x="12" y="14"/>
                  </a:moveTo>
                  <a:cubicBezTo>
                    <a:pt x="12" y="14"/>
                    <a:pt x="12" y="15"/>
                    <a:pt x="12" y="15"/>
                  </a:cubicBezTo>
                  <a:cubicBezTo>
                    <a:pt x="11" y="16"/>
                    <a:pt x="10" y="18"/>
                    <a:pt x="8" y="18"/>
                  </a:cubicBezTo>
                  <a:cubicBezTo>
                    <a:pt x="6" y="18"/>
                    <a:pt x="5" y="17"/>
                    <a:pt x="5" y="15"/>
                  </a:cubicBezTo>
                  <a:cubicBezTo>
                    <a:pt x="5" y="12"/>
                    <a:pt x="8" y="11"/>
                    <a:pt x="12" y="11"/>
                  </a:cubicBezTo>
                  <a:lnTo>
                    <a:pt x="12" y="14"/>
                  </a:lnTo>
                  <a:close/>
                  <a:moveTo>
                    <a:pt x="17" y="9"/>
                  </a:moveTo>
                  <a:cubicBezTo>
                    <a:pt x="17" y="4"/>
                    <a:pt x="15" y="0"/>
                    <a:pt x="9" y="0"/>
                  </a:cubicBezTo>
                  <a:cubicBezTo>
                    <a:pt x="5" y="0"/>
                    <a:pt x="3" y="1"/>
                    <a:pt x="1" y="2"/>
                  </a:cubicBezTo>
                  <a:cubicBezTo>
                    <a:pt x="2" y="5"/>
                    <a:pt x="2" y="5"/>
                    <a:pt x="2" y="5"/>
                  </a:cubicBezTo>
                  <a:cubicBezTo>
                    <a:pt x="4" y="4"/>
                    <a:pt x="6" y="4"/>
                    <a:pt x="8" y="4"/>
                  </a:cubicBezTo>
                  <a:cubicBezTo>
                    <a:pt x="11" y="4"/>
                    <a:pt x="12" y="6"/>
                    <a:pt x="12" y="7"/>
                  </a:cubicBezTo>
                  <a:cubicBezTo>
                    <a:pt x="12" y="8"/>
                    <a:pt x="12" y="8"/>
                    <a:pt x="12" y="8"/>
                  </a:cubicBezTo>
                  <a:cubicBezTo>
                    <a:pt x="4" y="8"/>
                    <a:pt x="0" y="10"/>
                    <a:pt x="0" y="15"/>
                  </a:cubicBezTo>
                  <a:cubicBezTo>
                    <a:pt x="0" y="18"/>
                    <a:pt x="2" y="21"/>
                    <a:pt x="6" y="21"/>
                  </a:cubicBezTo>
                  <a:cubicBezTo>
                    <a:pt x="9" y="21"/>
                    <a:pt x="11" y="20"/>
                    <a:pt x="12" y="19"/>
                  </a:cubicBezTo>
                  <a:cubicBezTo>
                    <a:pt x="12" y="19"/>
                    <a:pt x="12" y="19"/>
                    <a:pt x="12" y="19"/>
                  </a:cubicBezTo>
                  <a:cubicBezTo>
                    <a:pt x="13" y="21"/>
                    <a:pt x="13" y="21"/>
                    <a:pt x="13" y="21"/>
                  </a:cubicBezTo>
                  <a:cubicBezTo>
                    <a:pt x="17" y="21"/>
                    <a:pt x="17" y="21"/>
                    <a:pt x="17" y="21"/>
                  </a:cubicBezTo>
                  <a:cubicBezTo>
                    <a:pt x="17" y="20"/>
                    <a:pt x="17" y="18"/>
                    <a:pt x="17" y="16"/>
                  </a:cubicBezTo>
                  <a:lnTo>
                    <a:pt x="17" y="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42" name="Freeform 141"/>
            <p:cNvSpPr>
              <a:spLocks/>
            </p:cNvSpPr>
            <p:nvPr userDrawn="1"/>
          </p:nvSpPr>
          <p:spPr bwMode="auto">
            <a:xfrm>
              <a:off x="3867" y="2208"/>
              <a:ext cx="44" cy="52"/>
            </a:xfrm>
            <a:custGeom>
              <a:avLst/>
              <a:gdLst/>
              <a:ahLst/>
              <a:cxnLst>
                <a:cxn ang="0">
                  <a:pos x="0" y="7"/>
                </a:cxn>
                <a:cxn ang="0">
                  <a:pos x="0" y="1"/>
                </a:cxn>
                <a:cxn ang="0">
                  <a:pos x="5" y="1"/>
                </a:cxn>
                <a:cxn ang="0">
                  <a:pos x="5" y="4"/>
                </a:cxn>
                <a:cxn ang="0">
                  <a:pos x="5" y="4"/>
                </a:cxn>
                <a:cxn ang="0">
                  <a:pos x="11" y="0"/>
                </a:cxn>
                <a:cxn ang="0">
                  <a:pos x="19" y="9"/>
                </a:cxn>
                <a:cxn ang="0">
                  <a:pos x="19" y="21"/>
                </a:cxn>
                <a:cxn ang="0">
                  <a:pos x="14" y="21"/>
                </a:cxn>
                <a:cxn ang="0">
                  <a:pos x="14" y="10"/>
                </a:cxn>
                <a:cxn ang="0">
                  <a:pos x="10" y="4"/>
                </a:cxn>
                <a:cxn ang="0">
                  <a:pos x="6" y="7"/>
                </a:cxn>
                <a:cxn ang="0">
                  <a:pos x="5" y="9"/>
                </a:cxn>
                <a:cxn ang="0">
                  <a:pos x="5" y="21"/>
                </a:cxn>
                <a:cxn ang="0">
                  <a:pos x="0" y="21"/>
                </a:cxn>
                <a:cxn ang="0">
                  <a:pos x="0" y="7"/>
                </a:cxn>
              </a:cxnLst>
              <a:rect l="0" t="0" r="r" b="b"/>
              <a:pathLst>
                <a:path w="19" h="21">
                  <a:moveTo>
                    <a:pt x="0" y="7"/>
                  </a:moveTo>
                  <a:cubicBezTo>
                    <a:pt x="0" y="4"/>
                    <a:pt x="0" y="2"/>
                    <a:pt x="0" y="1"/>
                  </a:cubicBezTo>
                  <a:cubicBezTo>
                    <a:pt x="5" y="1"/>
                    <a:pt x="5" y="1"/>
                    <a:pt x="5" y="1"/>
                  </a:cubicBezTo>
                  <a:cubicBezTo>
                    <a:pt x="5" y="4"/>
                    <a:pt x="5" y="4"/>
                    <a:pt x="5" y="4"/>
                  </a:cubicBezTo>
                  <a:cubicBezTo>
                    <a:pt x="5" y="4"/>
                    <a:pt x="5" y="4"/>
                    <a:pt x="5" y="4"/>
                  </a:cubicBezTo>
                  <a:cubicBezTo>
                    <a:pt x="6" y="2"/>
                    <a:pt x="8" y="0"/>
                    <a:pt x="11" y="0"/>
                  </a:cubicBezTo>
                  <a:cubicBezTo>
                    <a:pt x="15" y="0"/>
                    <a:pt x="19" y="3"/>
                    <a:pt x="19" y="9"/>
                  </a:cubicBezTo>
                  <a:cubicBezTo>
                    <a:pt x="19" y="21"/>
                    <a:pt x="19" y="21"/>
                    <a:pt x="19" y="21"/>
                  </a:cubicBezTo>
                  <a:cubicBezTo>
                    <a:pt x="14" y="21"/>
                    <a:pt x="14" y="21"/>
                    <a:pt x="14" y="21"/>
                  </a:cubicBezTo>
                  <a:cubicBezTo>
                    <a:pt x="14" y="10"/>
                    <a:pt x="14" y="10"/>
                    <a:pt x="14" y="10"/>
                  </a:cubicBezTo>
                  <a:cubicBezTo>
                    <a:pt x="14" y="7"/>
                    <a:pt x="12" y="4"/>
                    <a:pt x="10" y="4"/>
                  </a:cubicBezTo>
                  <a:cubicBezTo>
                    <a:pt x="8" y="4"/>
                    <a:pt x="6" y="6"/>
                    <a:pt x="6" y="7"/>
                  </a:cubicBezTo>
                  <a:cubicBezTo>
                    <a:pt x="6" y="8"/>
                    <a:pt x="5" y="8"/>
                    <a:pt x="5" y="9"/>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43" name="Freeform 142"/>
            <p:cNvSpPr>
              <a:spLocks/>
            </p:cNvSpPr>
            <p:nvPr userDrawn="1"/>
          </p:nvSpPr>
          <p:spPr bwMode="auto">
            <a:xfrm>
              <a:off x="3922" y="2188"/>
              <a:ext cx="44" cy="72"/>
            </a:xfrm>
            <a:custGeom>
              <a:avLst/>
              <a:gdLst/>
              <a:ahLst/>
              <a:cxnLst>
                <a:cxn ang="0">
                  <a:pos x="5" y="19"/>
                </a:cxn>
                <a:cxn ang="0">
                  <a:pos x="5" y="19"/>
                </a:cxn>
                <a:cxn ang="0">
                  <a:pos x="7" y="16"/>
                </a:cxn>
                <a:cxn ang="0">
                  <a:pos x="12" y="10"/>
                </a:cxn>
                <a:cxn ang="0">
                  <a:pos x="18" y="10"/>
                </a:cxn>
                <a:cxn ang="0">
                  <a:pos x="10" y="18"/>
                </a:cxn>
                <a:cxn ang="0">
                  <a:pos x="19" y="30"/>
                </a:cxn>
                <a:cxn ang="0">
                  <a:pos x="13" y="30"/>
                </a:cxn>
                <a:cxn ang="0">
                  <a:pos x="7" y="21"/>
                </a:cxn>
                <a:cxn ang="0">
                  <a:pos x="5" y="23"/>
                </a:cxn>
                <a:cxn ang="0">
                  <a:pos x="5" y="30"/>
                </a:cxn>
                <a:cxn ang="0">
                  <a:pos x="0" y="30"/>
                </a:cxn>
                <a:cxn ang="0">
                  <a:pos x="0" y="0"/>
                </a:cxn>
                <a:cxn ang="0">
                  <a:pos x="5" y="0"/>
                </a:cxn>
                <a:cxn ang="0">
                  <a:pos x="5" y="19"/>
                </a:cxn>
              </a:cxnLst>
              <a:rect l="0" t="0" r="r" b="b"/>
              <a:pathLst>
                <a:path w="19" h="30">
                  <a:moveTo>
                    <a:pt x="5" y="19"/>
                  </a:moveTo>
                  <a:cubicBezTo>
                    <a:pt x="5" y="19"/>
                    <a:pt x="5" y="19"/>
                    <a:pt x="5" y="19"/>
                  </a:cubicBezTo>
                  <a:cubicBezTo>
                    <a:pt x="6" y="18"/>
                    <a:pt x="6" y="17"/>
                    <a:pt x="7" y="16"/>
                  </a:cubicBezTo>
                  <a:cubicBezTo>
                    <a:pt x="12" y="10"/>
                    <a:pt x="12" y="10"/>
                    <a:pt x="12" y="10"/>
                  </a:cubicBezTo>
                  <a:cubicBezTo>
                    <a:pt x="18" y="10"/>
                    <a:pt x="18" y="10"/>
                    <a:pt x="18" y="10"/>
                  </a:cubicBezTo>
                  <a:cubicBezTo>
                    <a:pt x="10" y="18"/>
                    <a:pt x="10" y="18"/>
                    <a:pt x="10" y="18"/>
                  </a:cubicBezTo>
                  <a:cubicBezTo>
                    <a:pt x="19" y="30"/>
                    <a:pt x="19" y="30"/>
                    <a:pt x="19" y="30"/>
                  </a:cubicBezTo>
                  <a:cubicBezTo>
                    <a:pt x="13" y="30"/>
                    <a:pt x="13" y="30"/>
                    <a:pt x="13" y="30"/>
                  </a:cubicBezTo>
                  <a:cubicBezTo>
                    <a:pt x="7" y="21"/>
                    <a:pt x="7" y="21"/>
                    <a:pt x="7" y="21"/>
                  </a:cubicBezTo>
                  <a:cubicBezTo>
                    <a:pt x="5" y="23"/>
                    <a:pt x="5" y="23"/>
                    <a:pt x="5" y="23"/>
                  </a:cubicBezTo>
                  <a:cubicBezTo>
                    <a:pt x="5" y="30"/>
                    <a:pt x="5" y="30"/>
                    <a:pt x="5" y="30"/>
                  </a:cubicBezTo>
                  <a:cubicBezTo>
                    <a:pt x="0" y="30"/>
                    <a:pt x="0" y="30"/>
                    <a:pt x="0" y="30"/>
                  </a:cubicBezTo>
                  <a:cubicBezTo>
                    <a:pt x="0" y="0"/>
                    <a:pt x="0" y="0"/>
                    <a:pt x="0" y="0"/>
                  </a:cubicBezTo>
                  <a:cubicBezTo>
                    <a:pt x="5" y="0"/>
                    <a:pt x="5" y="0"/>
                    <a:pt x="5" y="0"/>
                  </a:cubicBezTo>
                  <a:lnTo>
                    <a:pt x="5" y="1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44" name="Freeform 143"/>
            <p:cNvSpPr>
              <a:spLocks noEditPoints="1"/>
            </p:cNvSpPr>
            <p:nvPr userDrawn="1"/>
          </p:nvSpPr>
          <p:spPr bwMode="auto">
            <a:xfrm>
              <a:off x="3988" y="2208"/>
              <a:ext cx="42" cy="52"/>
            </a:xfrm>
            <a:custGeom>
              <a:avLst/>
              <a:gdLst/>
              <a:ahLst/>
              <a:cxnLst>
                <a:cxn ang="0">
                  <a:pos x="13" y="14"/>
                </a:cxn>
                <a:cxn ang="0">
                  <a:pos x="12" y="15"/>
                </a:cxn>
                <a:cxn ang="0">
                  <a:pos x="8" y="18"/>
                </a:cxn>
                <a:cxn ang="0">
                  <a:pos x="6" y="15"/>
                </a:cxn>
                <a:cxn ang="0">
                  <a:pos x="13" y="11"/>
                </a:cxn>
                <a:cxn ang="0">
                  <a:pos x="13" y="14"/>
                </a:cxn>
                <a:cxn ang="0">
                  <a:pos x="18" y="9"/>
                </a:cxn>
                <a:cxn ang="0">
                  <a:pos x="9" y="0"/>
                </a:cxn>
                <a:cxn ang="0">
                  <a:pos x="2" y="2"/>
                </a:cxn>
                <a:cxn ang="0">
                  <a:pos x="3" y="5"/>
                </a:cxn>
                <a:cxn ang="0">
                  <a:pos x="8" y="4"/>
                </a:cxn>
                <a:cxn ang="0">
                  <a:pos x="12" y="7"/>
                </a:cxn>
                <a:cxn ang="0">
                  <a:pos x="12" y="8"/>
                </a:cxn>
                <a:cxn ang="0">
                  <a:pos x="0" y="15"/>
                </a:cxn>
                <a:cxn ang="0">
                  <a:pos x="7" y="21"/>
                </a:cxn>
                <a:cxn ang="0">
                  <a:pos x="13" y="19"/>
                </a:cxn>
                <a:cxn ang="0">
                  <a:pos x="13" y="19"/>
                </a:cxn>
                <a:cxn ang="0">
                  <a:pos x="13" y="21"/>
                </a:cxn>
                <a:cxn ang="0">
                  <a:pos x="18" y="21"/>
                </a:cxn>
                <a:cxn ang="0">
                  <a:pos x="18" y="16"/>
                </a:cxn>
                <a:cxn ang="0">
                  <a:pos x="18" y="9"/>
                </a:cxn>
              </a:cxnLst>
              <a:rect l="0" t="0" r="r" b="b"/>
              <a:pathLst>
                <a:path w="18" h="21">
                  <a:moveTo>
                    <a:pt x="13" y="14"/>
                  </a:moveTo>
                  <a:cubicBezTo>
                    <a:pt x="13" y="14"/>
                    <a:pt x="13" y="15"/>
                    <a:pt x="12" y="15"/>
                  </a:cubicBezTo>
                  <a:cubicBezTo>
                    <a:pt x="12" y="16"/>
                    <a:pt x="10" y="18"/>
                    <a:pt x="8" y="18"/>
                  </a:cubicBezTo>
                  <a:cubicBezTo>
                    <a:pt x="7" y="18"/>
                    <a:pt x="6" y="17"/>
                    <a:pt x="6" y="15"/>
                  </a:cubicBezTo>
                  <a:cubicBezTo>
                    <a:pt x="6" y="12"/>
                    <a:pt x="9" y="11"/>
                    <a:pt x="13" y="11"/>
                  </a:cubicBezTo>
                  <a:lnTo>
                    <a:pt x="13" y="14"/>
                  </a:lnTo>
                  <a:close/>
                  <a:moveTo>
                    <a:pt x="18" y="9"/>
                  </a:moveTo>
                  <a:cubicBezTo>
                    <a:pt x="18" y="4"/>
                    <a:pt x="16" y="0"/>
                    <a:pt x="9" y="0"/>
                  </a:cubicBezTo>
                  <a:cubicBezTo>
                    <a:pt x="6" y="0"/>
                    <a:pt x="3" y="1"/>
                    <a:pt x="2" y="2"/>
                  </a:cubicBezTo>
                  <a:cubicBezTo>
                    <a:pt x="3" y="5"/>
                    <a:pt x="3" y="5"/>
                    <a:pt x="3" y="5"/>
                  </a:cubicBezTo>
                  <a:cubicBezTo>
                    <a:pt x="4" y="4"/>
                    <a:pt x="6" y="4"/>
                    <a:pt x="8" y="4"/>
                  </a:cubicBezTo>
                  <a:cubicBezTo>
                    <a:pt x="12" y="4"/>
                    <a:pt x="12" y="6"/>
                    <a:pt x="12" y="7"/>
                  </a:cubicBezTo>
                  <a:cubicBezTo>
                    <a:pt x="12" y="8"/>
                    <a:pt x="12" y="8"/>
                    <a:pt x="12" y="8"/>
                  </a:cubicBezTo>
                  <a:cubicBezTo>
                    <a:pt x="5" y="8"/>
                    <a:pt x="0" y="10"/>
                    <a:pt x="0" y="15"/>
                  </a:cubicBezTo>
                  <a:cubicBezTo>
                    <a:pt x="0" y="18"/>
                    <a:pt x="3" y="21"/>
                    <a:pt x="7" y="21"/>
                  </a:cubicBezTo>
                  <a:cubicBezTo>
                    <a:pt x="9" y="21"/>
                    <a:pt x="12" y="20"/>
                    <a:pt x="13" y="19"/>
                  </a:cubicBezTo>
                  <a:cubicBezTo>
                    <a:pt x="13" y="19"/>
                    <a:pt x="13" y="19"/>
                    <a:pt x="13" y="19"/>
                  </a:cubicBezTo>
                  <a:cubicBezTo>
                    <a:pt x="13" y="21"/>
                    <a:pt x="13" y="21"/>
                    <a:pt x="13" y="21"/>
                  </a:cubicBezTo>
                  <a:cubicBezTo>
                    <a:pt x="18" y="21"/>
                    <a:pt x="18" y="21"/>
                    <a:pt x="18" y="21"/>
                  </a:cubicBezTo>
                  <a:cubicBezTo>
                    <a:pt x="18" y="20"/>
                    <a:pt x="18" y="18"/>
                    <a:pt x="18" y="16"/>
                  </a:cubicBezTo>
                  <a:lnTo>
                    <a:pt x="18" y="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45" name="Freeform 144"/>
            <p:cNvSpPr>
              <a:spLocks/>
            </p:cNvSpPr>
            <p:nvPr userDrawn="1"/>
          </p:nvSpPr>
          <p:spPr bwMode="auto">
            <a:xfrm>
              <a:off x="4038" y="2188"/>
              <a:ext cx="33" cy="72"/>
            </a:xfrm>
            <a:custGeom>
              <a:avLst/>
              <a:gdLst/>
              <a:ahLst/>
              <a:cxnLst>
                <a:cxn ang="0">
                  <a:pos x="3" y="30"/>
                </a:cxn>
                <a:cxn ang="0">
                  <a:pos x="3" y="14"/>
                </a:cxn>
                <a:cxn ang="0">
                  <a:pos x="0" y="14"/>
                </a:cxn>
                <a:cxn ang="0">
                  <a:pos x="0" y="10"/>
                </a:cxn>
                <a:cxn ang="0">
                  <a:pos x="3" y="10"/>
                </a:cxn>
                <a:cxn ang="0">
                  <a:pos x="3" y="9"/>
                </a:cxn>
                <a:cxn ang="0">
                  <a:pos x="5" y="2"/>
                </a:cxn>
                <a:cxn ang="0">
                  <a:pos x="10" y="0"/>
                </a:cxn>
                <a:cxn ang="0">
                  <a:pos x="14" y="0"/>
                </a:cxn>
                <a:cxn ang="0">
                  <a:pos x="13" y="4"/>
                </a:cxn>
                <a:cxn ang="0">
                  <a:pos x="11" y="4"/>
                </a:cxn>
                <a:cxn ang="0">
                  <a:pos x="8" y="9"/>
                </a:cxn>
                <a:cxn ang="0">
                  <a:pos x="8" y="10"/>
                </a:cxn>
                <a:cxn ang="0">
                  <a:pos x="12" y="10"/>
                </a:cxn>
                <a:cxn ang="0">
                  <a:pos x="12" y="14"/>
                </a:cxn>
                <a:cxn ang="0">
                  <a:pos x="8" y="14"/>
                </a:cxn>
                <a:cxn ang="0">
                  <a:pos x="8" y="30"/>
                </a:cxn>
                <a:cxn ang="0">
                  <a:pos x="3" y="30"/>
                </a:cxn>
              </a:cxnLst>
              <a:rect l="0" t="0" r="r" b="b"/>
              <a:pathLst>
                <a:path w="14" h="30">
                  <a:moveTo>
                    <a:pt x="3" y="30"/>
                  </a:moveTo>
                  <a:cubicBezTo>
                    <a:pt x="3" y="14"/>
                    <a:pt x="3" y="14"/>
                    <a:pt x="3" y="14"/>
                  </a:cubicBezTo>
                  <a:cubicBezTo>
                    <a:pt x="0" y="14"/>
                    <a:pt x="0" y="14"/>
                    <a:pt x="0" y="14"/>
                  </a:cubicBezTo>
                  <a:cubicBezTo>
                    <a:pt x="0" y="10"/>
                    <a:pt x="0" y="10"/>
                    <a:pt x="0" y="10"/>
                  </a:cubicBezTo>
                  <a:cubicBezTo>
                    <a:pt x="3" y="10"/>
                    <a:pt x="3" y="10"/>
                    <a:pt x="3" y="10"/>
                  </a:cubicBezTo>
                  <a:cubicBezTo>
                    <a:pt x="3" y="9"/>
                    <a:pt x="3" y="9"/>
                    <a:pt x="3" y="9"/>
                  </a:cubicBezTo>
                  <a:cubicBezTo>
                    <a:pt x="3" y="6"/>
                    <a:pt x="3" y="4"/>
                    <a:pt x="5" y="2"/>
                  </a:cubicBezTo>
                  <a:cubicBezTo>
                    <a:pt x="6" y="0"/>
                    <a:pt x="9" y="0"/>
                    <a:pt x="10" y="0"/>
                  </a:cubicBezTo>
                  <a:cubicBezTo>
                    <a:pt x="12" y="0"/>
                    <a:pt x="13" y="0"/>
                    <a:pt x="14" y="0"/>
                  </a:cubicBezTo>
                  <a:cubicBezTo>
                    <a:pt x="13" y="4"/>
                    <a:pt x="13" y="4"/>
                    <a:pt x="13" y="4"/>
                  </a:cubicBezTo>
                  <a:cubicBezTo>
                    <a:pt x="13" y="4"/>
                    <a:pt x="12" y="4"/>
                    <a:pt x="11" y="4"/>
                  </a:cubicBezTo>
                  <a:cubicBezTo>
                    <a:pt x="8" y="4"/>
                    <a:pt x="8" y="6"/>
                    <a:pt x="8" y="9"/>
                  </a:cubicBezTo>
                  <a:cubicBezTo>
                    <a:pt x="8" y="10"/>
                    <a:pt x="8" y="10"/>
                    <a:pt x="8" y="10"/>
                  </a:cubicBezTo>
                  <a:cubicBezTo>
                    <a:pt x="12" y="10"/>
                    <a:pt x="12" y="10"/>
                    <a:pt x="12" y="10"/>
                  </a:cubicBezTo>
                  <a:cubicBezTo>
                    <a:pt x="12" y="14"/>
                    <a:pt x="12" y="14"/>
                    <a:pt x="12" y="14"/>
                  </a:cubicBezTo>
                  <a:cubicBezTo>
                    <a:pt x="8" y="14"/>
                    <a:pt x="8" y="14"/>
                    <a:pt x="8" y="14"/>
                  </a:cubicBezTo>
                  <a:cubicBezTo>
                    <a:pt x="8" y="30"/>
                    <a:pt x="8" y="30"/>
                    <a:pt x="8" y="30"/>
                  </a:cubicBezTo>
                  <a:lnTo>
                    <a:pt x="3" y="3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46" name="Freeform 145"/>
            <p:cNvSpPr>
              <a:spLocks/>
            </p:cNvSpPr>
            <p:nvPr userDrawn="1"/>
          </p:nvSpPr>
          <p:spPr bwMode="auto">
            <a:xfrm>
              <a:off x="4069" y="2188"/>
              <a:ext cx="33" cy="72"/>
            </a:xfrm>
            <a:custGeom>
              <a:avLst/>
              <a:gdLst/>
              <a:ahLst/>
              <a:cxnLst>
                <a:cxn ang="0">
                  <a:pos x="3" y="30"/>
                </a:cxn>
                <a:cxn ang="0">
                  <a:pos x="3" y="14"/>
                </a:cxn>
                <a:cxn ang="0">
                  <a:pos x="0" y="14"/>
                </a:cxn>
                <a:cxn ang="0">
                  <a:pos x="0" y="10"/>
                </a:cxn>
                <a:cxn ang="0">
                  <a:pos x="3" y="10"/>
                </a:cxn>
                <a:cxn ang="0">
                  <a:pos x="3" y="9"/>
                </a:cxn>
                <a:cxn ang="0">
                  <a:pos x="5" y="2"/>
                </a:cxn>
                <a:cxn ang="0">
                  <a:pos x="11" y="0"/>
                </a:cxn>
                <a:cxn ang="0">
                  <a:pos x="14" y="0"/>
                </a:cxn>
                <a:cxn ang="0">
                  <a:pos x="13" y="4"/>
                </a:cxn>
                <a:cxn ang="0">
                  <a:pos x="11" y="4"/>
                </a:cxn>
                <a:cxn ang="0">
                  <a:pos x="8" y="9"/>
                </a:cxn>
                <a:cxn ang="0">
                  <a:pos x="8" y="10"/>
                </a:cxn>
                <a:cxn ang="0">
                  <a:pos x="12" y="10"/>
                </a:cxn>
                <a:cxn ang="0">
                  <a:pos x="12" y="14"/>
                </a:cxn>
                <a:cxn ang="0">
                  <a:pos x="8" y="14"/>
                </a:cxn>
                <a:cxn ang="0">
                  <a:pos x="8" y="30"/>
                </a:cxn>
                <a:cxn ang="0">
                  <a:pos x="3" y="30"/>
                </a:cxn>
              </a:cxnLst>
              <a:rect l="0" t="0" r="r" b="b"/>
              <a:pathLst>
                <a:path w="14" h="30">
                  <a:moveTo>
                    <a:pt x="3" y="30"/>
                  </a:moveTo>
                  <a:cubicBezTo>
                    <a:pt x="3" y="14"/>
                    <a:pt x="3" y="14"/>
                    <a:pt x="3" y="14"/>
                  </a:cubicBezTo>
                  <a:cubicBezTo>
                    <a:pt x="0" y="14"/>
                    <a:pt x="0" y="14"/>
                    <a:pt x="0" y="14"/>
                  </a:cubicBezTo>
                  <a:cubicBezTo>
                    <a:pt x="0" y="10"/>
                    <a:pt x="0" y="10"/>
                    <a:pt x="0" y="10"/>
                  </a:cubicBezTo>
                  <a:cubicBezTo>
                    <a:pt x="3" y="10"/>
                    <a:pt x="3" y="10"/>
                    <a:pt x="3" y="10"/>
                  </a:cubicBezTo>
                  <a:cubicBezTo>
                    <a:pt x="3" y="9"/>
                    <a:pt x="3" y="9"/>
                    <a:pt x="3" y="9"/>
                  </a:cubicBezTo>
                  <a:cubicBezTo>
                    <a:pt x="3" y="6"/>
                    <a:pt x="4" y="4"/>
                    <a:pt x="5" y="2"/>
                  </a:cubicBezTo>
                  <a:cubicBezTo>
                    <a:pt x="7" y="0"/>
                    <a:pt x="9" y="0"/>
                    <a:pt x="11" y="0"/>
                  </a:cubicBezTo>
                  <a:cubicBezTo>
                    <a:pt x="12" y="0"/>
                    <a:pt x="13" y="0"/>
                    <a:pt x="14" y="0"/>
                  </a:cubicBezTo>
                  <a:cubicBezTo>
                    <a:pt x="13" y="4"/>
                    <a:pt x="13" y="4"/>
                    <a:pt x="13" y="4"/>
                  </a:cubicBezTo>
                  <a:cubicBezTo>
                    <a:pt x="13" y="4"/>
                    <a:pt x="12" y="4"/>
                    <a:pt x="11" y="4"/>
                  </a:cubicBezTo>
                  <a:cubicBezTo>
                    <a:pt x="9" y="4"/>
                    <a:pt x="8" y="6"/>
                    <a:pt x="8" y="9"/>
                  </a:cubicBezTo>
                  <a:cubicBezTo>
                    <a:pt x="8" y="10"/>
                    <a:pt x="8" y="10"/>
                    <a:pt x="8" y="10"/>
                  </a:cubicBezTo>
                  <a:cubicBezTo>
                    <a:pt x="12" y="10"/>
                    <a:pt x="12" y="10"/>
                    <a:pt x="12" y="10"/>
                  </a:cubicBezTo>
                  <a:cubicBezTo>
                    <a:pt x="12" y="14"/>
                    <a:pt x="12" y="14"/>
                    <a:pt x="12" y="14"/>
                  </a:cubicBezTo>
                  <a:cubicBezTo>
                    <a:pt x="8" y="14"/>
                    <a:pt x="8" y="14"/>
                    <a:pt x="8" y="14"/>
                  </a:cubicBezTo>
                  <a:cubicBezTo>
                    <a:pt x="8" y="30"/>
                    <a:pt x="8" y="30"/>
                    <a:pt x="8" y="30"/>
                  </a:cubicBezTo>
                  <a:lnTo>
                    <a:pt x="3" y="3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47" name="Freeform 146"/>
            <p:cNvSpPr>
              <a:spLocks noEditPoints="1"/>
            </p:cNvSpPr>
            <p:nvPr userDrawn="1"/>
          </p:nvSpPr>
          <p:spPr bwMode="auto">
            <a:xfrm>
              <a:off x="4104" y="2190"/>
              <a:ext cx="15" cy="70"/>
            </a:xfrm>
            <a:custGeom>
              <a:avLst/>
              <a:gdLst/>
              <a:ahLst/>
              <a:cxnLst>
                <a:cxn ang="0">
                  <a:pos x="1" y="29"/>
                </a:cxn>
                <a:cxn ang="0">
                  <a:pos x="1" y="9"/>
                </a:cxn>
                <a:cxn ang="0">
                  <a:pos x="6" y="9"/>
                </a:cxn>
                <a:cxn ang="0">
                  <a:pos x="6" y="29"/>
                </a:cxn>
                <a:cxn ang="0">
                  <a:pos x="1" y="29"/>
                </a:cxn>
                <a:cxn ang="0">
                  <a:pos x="3" y="6"/>
                </a:cxn>
                <a:cxn ang="0">
                  <a:pos x="0" y="3"/>
                </a:cxn>
                <a:cxn ang="0">
                  <a:pos x="3" y="0"/>
                </a:cxn>
                <a:cxn ang="0">
                  <a:pos x="6" y="3"/>
                </a:cxn>
                <a:cxn ang="0">
                  <a:pos x="3" y="6"/>
                </a:cxn>
              </a:cxnLst>
              <a:rect l="0" t="0" r="r" b="b"/>
              <a:pathLst>
                <a:path w="6" h="29">
                  <a:moveTo>
                    <a:pt x="1" y="29"/>
                  </a:moveTo>
                  <a:cubicBezTo>
                    <a:pt x="1" y="9"/>
                    <a:pt x="1" y="9"/>
                    <a:pt x="1" y="9"/>
                  </a:cubicBezTo>
                  <a:cubicBezTo>
                    <a:pt x="6" y="9"/>
                    <a:pt x="6" y="9"/>
                    <a:pt x="6" y="9"/>
                  </a:cubicBezTo>
                  <a:cubicBezTo>
                    <a:pt x="6" y="29"/>
                    <a:pt x="6" y="29"/>
                    <a:pt x="6" y="29"/>
                  </a:cubicBezTo>
                  <a:lnTo>
                    <a:pt x="1" y="29"/>
                  </a:lnTo>
                  <a:close/>
                  <a:moveTo>
                    <a:pt x="3" y="6"/>
                  </a:moveTo>
                  <a:cubicBezTo>
                    <a:pt x="1" y="6"/>
                    <a:pt x="0" y="4"/>
                    <a:pt x="0" y="3"/>
                  </a:cubicBezTo>
                  <a:cubicBezTo>
                    <a:pt x="0" y="1"/>
                    <a:pt x="1" y="0"/>
                    <a:pt x="3" y="0"/>
                  </a:cubicBezTo>
                  <a:cubicBezTo>
                    <a:pt x="5" y="0"/>
                    <a:pt x="6" y="1"/>
                    <a:pt x="6" y="3"/>
                  </a:cubicBezTo>
                  <a:cubicBezTo>
                    <a:pt x="6" y="4"/>
                    <a:pt x="5" y="6"/>
                    <a:pt x="3" y="6"/>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48" name="Rectangle 147"/>
            <p:cNvSpPr>
              <a:spLocks noChangeArrowheads="1"/>
            </p:cNvSpPr>
            <p:nvPr userDrawn="1"/>
          </p:nvSpPr>
          <p:spPr bwMode="auto">
            <a:xfrm>
              <a:off x="4130" y="2188"/>
              <a:ext cx="11" cy="72"/>
            </a:xfrm>
            <a:prstGeom prst="rect">
              <a:avLst/>
            </a:prstGeom>
            <a:solidFill>
              <a:srgbClr val="000000"/>
            </a:solidFill>
            <a:ln w="9525">
              <a:noFill/>
              <a:miter lim="800000"/>
              <a:headEnd/>
              <a:tailEnd/>
            </a:ln>
          </p:spPr>
          <p:txBody>
            <a:bodyPr/>
            <a:lstStyle/>
            <a:p>
              <a:pPr>
                <a:lnSpc>
                  <a:spcPct val="95000"/>
                </a:lnSpc>
                <a:defRPr/>
              </a:pPr>
              <a:endParaRPr lang="en-US" b="0" dirty="0">
                <a:solidFill>
                  <a:srgbClr val="FFFFFF"/>
                </a:solidFill>
                <a:latin typeface="Verdana"/>
              </a:endParaRPr>
            </a:p>
          </p:txBody>
        </p:sp>
        <p:sp>
          <p:nvSpPr>
            <p:cNvPr id="149" name="Freeform 148"/>
            <p:cNvSpPr>
              <a:spLocks noEditPoints="1"/>
            </p:cNvSpPr>
            <p:nvPr userDrawn="1"/>
          </p:nvSpPr>
          <p:spPr bwMode="auto">
            <a:xfrm>
              <a:off x="4154" y="2190"/>
              <a:ext cx="15" cy="70"/>
            </a:xfrm>
            <a:custGeom>
              <a:avLst/>
              <a:gdLst/>
              <a:ahLst/>
              <a:cxnLst>
                <a:cxn ang="0">
                  <a:pos x="1" y="29"/>
                </a:cxn>
                <a:cxn ang="0">
                  <a:pos x="1" y="9"/>
                </a:cxn>
                <a:cxn ang="0">
                  <a:pos x="6" y="9"/>
                </a:cxn>
                <a:cxn ang="0">
                  <a:pos x="6" y="29"/>
                </a:cxn>
                <a:cxn ang="0">
                  <a:pos x="1" y="29"/>
                </a:cxn>
                <a:cxn ang="0">
                  <a:pos x="3" y="6"/>
                </a:cxn>
                <a:cxn ang="0">
                  <a:pos x="0" y="3"/>
                </a:cxn>
                <a:cxn ang="0">
                  <a:pos x="3" y="0"/>
                </a:cxn>
                <a:cxn ang="0">
                  <a:pos x="6" y="3"/>
                </a:cxn>
                <a:cxn ang="0">
                  <a:pos x="3" y="6"/>
                </a:cxn>
              </a:cxnLst>
              <a:rect l="0" t="0" r="r" b="b"/>
              <a:pathLst>
                <a:path w="6" h="29">
                  <a:moveTo>
                    <a:pt x="1" y="29"/>
                  </a:moveTo>
                  <a:cubicBezTo>
                    <a:pt x="1" y="9"/>
                    <a:pt x="1" y="9"/>
                    <a:pt x="1" y="9"/>
                  </a:cubicBezTo>
                  <a:cubicBezTo>
                    <a:pt x="6" y="9"/>
                    <a:pt x="6" y="9"/>
                    <a:pt x="6" y="9"/>
                  </a:cubicBezTo>
                  <a:cubicBezTo>
                    <a:pt x="6" y="29"/>
                    <a:pt x="6" y="29"/>
                    <a:pt x="6" y="29"/>
                  </a:cubicBezTo>
                  <a:lnTo>
                    <a:pt x="1" y="29"/>
                  </a:lnTo>
                  <a:close/>
                  <a:moveTo>
                    <a:pt x="3" y="6"/>
                  </a:moveTo>
                  <a:cubicBezTo>
                    <a:pt x="2" y="6"/>
                    <a:pt x="0" y="4"/>
                    <a:pt x="0" y="3"/>
                  </a:cubicBezTo>
                  <a:cubicBezTo>
                    <a:pt x="0" y="1"/>
                    <a:pt x="2" y="0"/>
                    <a:pt x="3" y="0"/>
                  </a:cubicBezTo>
                  <a:cubicBezTo>
                    <a:pt x="5" y="0"/>
                    <a:pt x="6" y="1"/>
                    <a:pt x="6" y="3"/>
                  </a:cubicBezTo>
                  <a:cubicBezTo>
                    <a:pt x="6" y="4"/>
                    <a:pt x="5" y="6"/>
                    <a:pt x="3" y="6"/>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50" name="Freeform 149"/>
            <p:cNvSpPr>
              <a:spLocks noEditPoints="1"/>
            </p:cNvSpPr>
            <p:nvPr userDrawn="1"/>
          </p:nvSpPr>
          <p:spPr bwMode="auto">
            <a:xfrm>
              <a:off x="4178" y="2208"/>
              <a:ext cx="41" cy="52"/>
            </a:xfrm>
            <a:custGeom>
              <a:avLst/>
              <a:gdLst/>
              <a:ahLst/>
              <a:cxnLst>
                <a:cxn ang="0">
                  <a:pos x="12" y="14"/>
                </a:cxn>
                <a:cxn ang="0">
                  <a:pos x="12" y="15"/>
                </a:cxn>
                <a:cxn ang="0">
                  <a:pos x="8" y="18"/>
                </a:cxn>
                <a:cxn ang="0">
                  <a:pos x="5" y="15"/>
                </a:cxn>
                <a:cxn ang="0">
                  <a:pos x="12" y="11"/>
                </a:cxn>
                <a:cxn ang="0">
                  <a:pos x="12" y="14"/>
                </a:cxn>
                <a:cxn ang="0">
                  <a:pos x="17" y="9"/>
                </a:cxn>
                <a:cxn ang="0">
                  <a:pos x="9" y="0"/>
                </a:cxn>
                <a:cxn ang="0">
                  <a:pos x="1" y="2"/>
                </a:cxn>
                <a:cxn ang="0">
                  <a:pos x="2" y="5"/>
                </a:cxn>
                <a:cxn ang="0">
                  <a:pos x="8" y="4"/>
                </a:cxn>
                <a:cxn ang="0">
                  <a:pos x="12" y="7"/>
                </a:cxn>
                <a:cxn ang="0">
                  <a:pos x="12" y="8"/>
                </a:cxn>
                <a:cxn ang="0">
                  <a:pos x="0" y="15"/>
                </a:cxn>
                <a:cxn ang="0">
                  <a:pos x="6" y="21"/>
                </a:cxn>
                <a:cxn ang="0">
                  <a:pos x="12" y="19"/>
                </a:cxn>
                <a:cxn ang="0">
                  <a:pos x="12" y="19"/>
                </a:cxn>
                <a:cxn ang="0">
                  <a:pos x="13" y="21"/>
                </a:cxn>
                <a:cxn ang="0">
                  <a:pos x="17" y="21"/>
                </a:cxn>
                <a:cxn ang="0">
                  <a:pos x="17" y="16"/>
                </a:cxn>
                <a:cxn ang="0">
                  <a:pos x="17" y="9"/>
                </a:cxn>
              </a:cxnLst>
              <a:rect l="0" t="0" r="r" b="b"/>
              <a:pathLst>
                <a:path w="17" h="21">
                  <a:moveTo>
                    <a:pt x="12" y="14"/>
                  </a:moveTo>
                  <a:cubicBezTo>
                    <a:pt x="12" y="14"/>
                    <a:pt x="12" y="15"/>
                    <a:pt x="12" y="15"/>
                  </a:cubicBezTo>
                  <a:cubicBezTo>
                    <a:pt x="12" y="16"/>
                    <a:pt x="10" y="18"/>
                    <a:pt x="8" y="18"/>
                  </a:cubicBezTo>
                  <a:cubicBezTo>
                    <a:pt x="6" y="18"/>
                    <a:pt x="5" y="17"/>
                    <a:pt x="5" y="15"/>
                  </a:cubicBezTo>
                  <a:cubicBezTo>
                    <a:pt x="5" y="12"/>
                    <a:pt x="9" y="11"/>
                    <a:pt x="12" y="11"/>
                  </a:cubicBezTo>
                  <a:lnTo>
                    <a:pt x="12" y="14"/>
                  </a:lnTo>
                  <a:close/>
                  <a:moveTo>
                    <a:pt x="17" y="9"/>
                  </a:moveTo>
                  <a:cubicBezTo>
                    <a:pt x="17" y="4"/>
                    <a:pt x="15" y="0"/>
                    <a:pt x="9" y="0"/>
                  </a:cubicBezTo>
                  <a:cubicBezTo>
                    <a:pt x="6" y="0"/>
                    <a:pt x="3" y="1"/>
                    <a:pt x="1" y="2"/>
                  </a:cubicBezTo>
                  <a:cubicBezTo>
                    <a:pt x="2" y="5"/>
                    <a:pt x="2" y="5"/>
                    <a:pt x="2" y="5"/>
                  </a:cubicBezTo>
                  <a:cubicBezTo>
                    <a:pt x="4" y="4"/>
                    <a:pt x="6" y="4"/>
                    <a:pt x="8" y="4"/>
                  </a:cubicBezTo>
                  <a:cubicBezTo>
                    <a:pt x="12" y="4"/>
                    <a:pt x="12" y="6"/>
                    <a:pt x="12" y="7"/>
                  </a:cubicBezTo>
                  <a:cubicBezTo>
                    <a:pt x="12" y="8"/>
                    <a:pt x="12" y="8"/>
                    <a:pt x="12" y="8"/>
                  </a:cubicBezTo>
                  <a:cubicBezTo>
                    <a:pt x="5" y="8"/>
                    <a:pt x="0" y="10"/>
                    <a:pt x="0" y="15"/>
                  </a:cubicBezTo>
                  <a:cubicBezTo>
                    <a:pt x="0" y="18"/>
                    <a:pt x="2" y="21"/>
                    <a:pt x="6" y="21"/>
                  </a:cubicBezTo>
                  <a:cubicBezTo>
                    <a:pt x="9" y="21"/>
                    <a:pt x="11" y="20"/>
                    <a:pt x="12" y="19"/>
                  </a:cubicBezTo>
                  <a:cubicBezTo>
                    <a:pt x="12" y="19"/>
                    <a:pt x="12" y="19"/>
                    <a:pt x="12" y="19"/>
                  </a:cubicBezTo>
                  <a:cubicBezTo>
                    <a:pt x="13" y="21"/>
                    <a:pt x="13" y="21"/>
                    <a:pt x="13" y="21"/>
                  </a:cubicBezTo>
                  <a:cubicBezTo>
                    <a:pt x="17" y="21"/>
                    <a:pt x="17" y="21"/>
                    <a:pt x="17" y="21"/>
                  </a:cubicBezTo>
                  <a:cubicBezTo>
                    <a:pt x="17" y="20"/>
                    <a:pt x="17" y="18"/>
                    <a:pt x="17" y="16"/>
                  </a:cubicBezTo>
                  <a:lnTo>
                    <a:pt x="17" y="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51" name="Freeform 150"/>
            <p:cNvSpPr>
              <a:spLocks/>
            </p:cNvSpPr>
            <p:nvPr userDrawn="1"/>
          </p:nvSpPr>
          <p:spPr bwMode="auto">
            <a:xfrm>
              <a:off x="4224" y="2201"/>
              <a:ext cx="31" cy="59"/>
            </a:xfrm>
            <a:custGeom>
              <a:avLst/>
              <a:gdLst/>
              <a:ahLst/>
              <a:cxnLst>
                <a:cxn ang="0">
                  <a:pos x="8" y="0"/>
                </a:cxn>
                <a:cxn ang="0">
                  <a:pos x="8" y="5"/>
                </a:cxn>
                <a:cxn ang="0">
                  <a:pos x="13" y="5"/>
                </a:cxn>
                <a:cxn ang="0">
                  <a:pos x="13" y="9"/>
                </a:cxn>
                <a:cxn ang="0">
                  <a:pos x="8" y="9"/>
                </a:cxn>
                <a:cxn ang="0">
                  <a:pos x="8" y="17"/>
                </a:cxn>
                <a:cxn ang="0">
                  <a:pos x="11" y="21"/>
                </a:cxn>
                <a:cxn ang="0">
                  <a:pos x="13" y="21"/>
                </a:cxn>
                <a:cxn ang="0">
                  <a:pos x="13" y="25"/>
                </a:cxn>
                <a:cxn ang="0">
                  <a:pos x="9" y="25"/>
                </a:cxn>
                <a:cxn ang="0">
                  <a:pos x="5" y="24"/>
                </a:cxn>
                <a:cxn ang="0">
                  <a:pos x="3" y="18"/>
                </a:cxn>
                <a:cxn ang="0">
                  <a:pos x="3" y="9"/>
                </a:cxn>
                <a:cxn ang="0">
                  <a:pos x="0" y="9"/>
                </a:cxn>
                <a:cxn ang="0">
                  <a:pos x="0" y="5"/>
                </a:cxn>
                <a:cxn ang="0">
                  <a:pos x="3" y="5"/>
                </a:cxn>
                <a:cxn ang="0">
                  <a:pos x="3" y="1"/>
                </a:cxn>
                <a:cxn ang="0">
                  <a:pos x="8" y="0"/>
                </a:cxn>
              </a:cxnLst>
              <a:rect l="0" t="0" r="r" b="b"/>
              <a:pathLst>
                <a:path w="13" h="25">
                  <a:moveTo>
                    <a:pt x="8" y="0"/>
                  </a:moveTo>
                  <a:cubicBezTo>
                    <a:pt x="8" y="5"/>
                    <a:pt x="8" y="5"/>
                    <a:pt x="8" y="5"/>
                  </a:cubicBezTo>
                  <a:cubicBezTo>
                    <a:pt x="13" y="5"/>
                    <a:pt x="13" y="5"/>
                    <a:pt x="13" y="5"/>
                  </a:cubicBezTo>
                  <a:cubicBezTo>
                    <a:pt x="13" y="9"/>
                    <a:pt x="13" y="9"/>
                    <a:pt x="13" y="9"/>
                  </a:cubicBezTo>
                  <a:cubicBezTo>
                    <a:pt x="8" y="9"/>
                    <a:pt x="8" y="9"/>
                    <a:pt x="8" y="9"/>
                  </a:cubicBezTo>
                  <a:cubicBezTo>
                    <a:pt x="8" y="17"/>
                    <a:pt x="8" y="17"/>
                    <a:pt x="8" y="17"/>
                  </a:cubicBezTo>
                  <a:cubicBezTo>
                    <a:pt x="8" y="20"/>
                    <a:pt x="9" y="21"/>
                    <a:pt x="11" y="21"/>
                  </a:cubicBezTo>
                  <a:cubicBezTo>
                    <a:pt x="12" y="21"/>
                    <a:pt x="12" y="21"/>
                    <a:pt x="13" y="21"/>
                  </a:cubicBezTo>
                  <a:cubicBezTo>
                    <a:pt x="13" y="25"/>
                    <a:pt x="13" y="25"/>
                    <a:pt x="13" y="25"/>
                  </a:cubicBezTo>
                  <a:cubicBezTo>
                    <a:pt x="12" y="25"/>
                    <a:pt x="11" y="25"/>
                    <a:pt x="9" y="25"/>
                  </a:cubicBezTo>
                  <a:cubicBezTo>
                    <a:pt x="7" y="25"/>
                    <a:pt x="6" y="25"/>
                    <a:pt x="5" y="24"/>
                  </a:cubicBezTo>
                  <a:cubicBezTo>
                    <a:pt x="4" y="23"/>
                    <a:pt x="3" y="21"/>
                    <a:pt x="3" y="18"/>
                  </a:cubicBezTo>
                  <a:cubicBezTo>
                    <a:pt x="3" y="9"/>
                    <a:pt x="3" y="9"/>
                    <a:pt x="3" y="9"/>
                  </a:cubicBezTo>
                  <a:cubicBezTo>
                    <a:pt x="0" y="9"/>
                    <a:pt x="0" y="9"/>
                    <a:pt x="0" y="9"/>
                  </a:cubicBezTo>
                  <a:cubicBezTo>
                    <a:pt x="0" y="5"/>
                    <a:pt x="0" y="5"/>
                    <a:pt x="0" y="5"/>
                  </a:cubicBezTo>
                  <a:cubicBezTo>
                    <a:pt x="3" y="5"/>
                    <a:pt x="3" y="5"/>
                    <a:pt x="3" y="5"/>
                  </a:cubicBezTo>
                  <a:cubicBezTo>
                    <a:pt x="3" y="1"/>
                    <a:pt x="3" y="1"/>
                    <a:pt x="3" y="1"/>
                  </a:cubicBezTo>
                  <a:lnTo>
                    <a:pt x="8"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52" name="Freeform 151"/>
            <p:cNvSpPr>
              <a:spLocks noEditPoints="1"/>
            </p:cNvSpPr>
            <p:nvPr userDrawn="1"/>
          </p:nvSpPr>
          <p:spPr bwMode="auto">
            <a:xfrm>
              <a:off x="4259" y="2208"/>
              <a:ext cx="46" cy="52"/>
            </a:xfrm>
            <a:custGeom>
              <a:avLst/>
              <a:gdLst/>
              <a:ahLst/>
              <a:cxnLst>
                <a:cxn ang="0">
                  <a:pos x="5" y="9"/>
                </a:cxn>
                <a:cxn ang="0">
                  <a:pos x="10" y="4"/>
                </a:cxn>
                <a:cxn ang="0">
                  <a:pos x="14" y="9"/>
                </a:cxn>
                <a:cxn ang="0">
                  <a:pos x="5" y="9"/>
                </a:cxn>
                <a:cxn ang="0">
                  <a:pos x="19" y="12"/>
                </a:cxn>
                <a:cxn ang="0">
                  <a:pos x="19" y="10"/>
                </a:cxn>
                <a:cxn ang="0">
                  <a:pos x="10" y="0"/>
                </a:cxn>
                <a:cxn ang="0">
                  <a:pos x="0" y="11"/>
                </a:cxn>
                <a:cxn ang="0">
                  <a:pos x="11" y="21"/>
                </a:cxn>
                <a:cxn ang="0">
                  <a:pos x="18" y="20"/>
                </a:cxn>
                <a:cxn ang="0">
                  <a:pos x="17" y="17"/>
                </a:cxn>
                <a:cxn ang="0">
                  <a:pos x="12" y="18"/>
                </a:cxn>
                <a:cxn ang="0">
                  <a:pos x="5" y="12"/>
                </a:cxn>
                <a:cxn ang="0">
                  <a:pos x="19" y="12"/>
                </a:cxn>
              </a:cxnLst>
              <a:rect l="0" t="0" r="r" b="b"/>
              <a:pathLst>
                <a:path w="19" h="21">
                  <a:moveTo>
                    <a:pt x="5" y="9"/>
                  </a:moveTo>
                  <a:cubicBezTo>
                    <a:pt x="6" y="7"/>
                    <a:pt x="7" y="4"/>
                    <a:pt x="10" y="4"/>
                  </a:cubicBezTo>
                  <a:cubicBezTo>
                    <a:pt x="13" y="4"/>
                    <a:pt x="14" y="7"/>
                    <a:pt x="14" y="9"/>
                  </a:cubicBezTo>
                  <a:lnTo>
                    <a:pt x="5" y="9"/>
                  </a:lnTo>
                  <a:close/>
                  <a:moveTo>
                    <a:pt x="19" y="12"/>
                  </a:moveTo>
                  <a:cubicBezTo>
                    <a:pt x="19" y="12"/>
                    <a:pt x="19" y="11"/>
                    <a:pt x="19" y="10"/>
                  </a:cubicBezTo>
                  <a:cubicBezTo>
                    <a:pt x="19" y="6"/>
                    <a:pt x="17" y="0"/>
                    <a:pt x="10" y="0"/>
                  </a:cubicBezTo>
                  <a:cubicBezTo>
                    <a:pt x="4" y="0"/>
                    <a:pt x="0" y="6"/>
                    <a:pt x="0" y="11"/>
                  </a:cubicBezTo>
                  <a:cubicBezTo>
                    <a:pt x="0" y="17"/>
                    <a:pt x="4" y="21"/>
                    <a:pt x="11" y="21"/>
                  </a:cubicBezTo>
                  <a:cubicBezTo>
                    <a:pt x="14" y="21"/>
                    <a:pt x="16" y="21"/>
                    <a:pt x="18" y="20"/>
                  </a:cubicBezTo>
                  <a:cubicBezTo>
                    <a:pt x="17" y="17"/>
                    <a:pt x="17" y="17"/>
                    <a:pt x="17" y="17"/>
                  </a:cubicBezTo>
                  <a:cubicBezTo>
                    <a:pt x="16" y="17"/>
                    <a:pt x="14" y="18"/>
                    <a:pt x="12" y="18"/>
                  </a:cubicBezTo>
                  <a:cubicBezTo>
                    <a:pt x="8" y="18"/>
                    <a:pt x="5" y="16"/>
                    <a:pt x="5" y="12"/>
                  </a:cubicBezTo>
                  <a:lnTo>
                    <a:pt x="19"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53" name="Freeform 152"/>
            <p:cNvSpPr>
              <a:spLocks/>
            </p:cNvSpPr>
            <p:nvPr userDrawn="1"/>
          </p:nvSpPr>
          <p:spPr bwMode="auto">
            <a:xfrm>
              <a:off x="1378" y="2324"/>
              <a:ext cx="50" cy="55"/>
            </a:xfrm>
            <a:custGeom>
              <a:avLst/>
              <a:gdLst/>
              <a:ahLst/>
              <a:cxnLst>
                <a:cxn ang="0">
                  <a:pos x="0" y="54"/>
                </a:cxn>
                <a:cxn ang="0">
                  <a:pos x="0" y="0"/>
                </a:cxn>
                <a:cxn ang="0">
                  <a:pos x="50" y="28"/>
                </a:cxn>
                <a:cxn ang="0">
                  <a:pos x="0" y="54"/>
                </a:cxn>
              </a:cxnLst>
              <a:rect l="0" t="0" r="r" b="b"/>
              <a:pathLst>
                <a:path w="50" h="54">
                  <a:moveTo>
                    <a:pt x="0" y="54"/>
                  </a:moveTo>
                  <a:lnTo>
                    <a:pt x="0" y="0"/>
                  </a:lnTo>
                  <a:lnTo>
                    <a:pt x="50" y="28"/>
                  </a:lnTo>
                  <a:lnTo>
                    <a:pt x="0" y="54"/>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54" name="Freeform 153"/>
            <p:cNvSpPr>
              <a:spLocks/>
            </p:cNvSpPr>
            <p:nvPr userDrawn="1"/>
          </p:nvSpPr>
          <p:spPr bwMode="auto">
            <a:xfrm>
              <a:off x="1467" y="2315"/>
              <a:ext cx="70" cy="66"/>
            </a:xfrm>
            <a:custGeom>
              <a:avLst/>
              <a:gdLst/>
              <a:ahLst/>
              <a:cxnLst>
                <a:cxn ang="0">
                  <a:pos x="25" y="17"/>
                </a:cxn>
                <a:cxn ang="0">
                  <a:pos x="24" y="5"/>
                </a:cxn>
                <a:cxn ang="0">
                  <a:pos x="24" y="5"/>
                </a:cxn>
                <a:cxn ang="0">
                  <a:pos x="21" y="15"/>
                </a:cxn>
                <a:cxn ang="0">
                  <a:pos x="17" y="28"/>
                </a:cxn>
                <a:cxn ang="0">
                  <a:pos x="13" y="28"/>
                </a:cxn>
                <a:cxn ang="0">
                  <a:pos x="9" y="16"/>
                </a:cxn>
                <a:cxn ang="0">
                  <a:pos x="6" y="5"/>
                </a:cxn>
                <a:cxn ang="0">
                  <a:pos x="6" y="5"/>
                </a:cxn>
                <a:cxn ang="0">
                  <a:pos x="6" y="17"/>
                </a:cxn>
                <a:cxn ang="0">
                  <a:pos x="5" y="28"/>
                </a:cxn>
                <a:cxn ang="0">
                  <a:pos x="0" y="28"/>
                </a:cxn>
                <a:cxn ang="0">
                  <a:pos x="2" y="0"/>
                </a:cxn>
                <a:cxn ang="0">
                  <a:pos x="9" y="0"/>
                </a:cxn>
                <a:cxn ang="0">
                  <a:pos x="13" y="11"/>
                </a:cxn>
                <a:cxn ang="0">
                  <a:pos x="15" y="21"/>
                </a:cxn>
                <a:cxn ang="0">
                  <a:pos x="15" y="21"/>
                </a:cxn>
                <a:cxn ang="0">
                  <a:pos x="18" y="11"/>
                </a:cxn>
                <a:cxn ang="0">
                  <a:pos x="22" y="0"/>
                </a:cxn>
                <a:cxn ang="0">
                  <a:pos x="29" y="0"/>
                </a:cxn>
                <a:cxn ang="0">
                  <a:pos x="30" y="28"/>
                </a:cxn>
                <a:cxn ang="0">
                  <a:pos x="25" y="28"/>
                </a:cxn>
                <a:cxn ang="0">
                  <a:pos x="25" y="17"/>
                </a:cxn>
              </a:cxnLst>
              <a:rect l="0" t="0" r="r" b="b"/>
              <a:pathLst>
                <a:path w="30" h="28">
                  <a:moveTo>
                    <a:pt x="25" y="17"/>
                  </a:moveTo>
                  <a:cubicBezTo>
                    <a:pt x="25" y="13"/>
                    <a:pt x="24" y="9"/>
                    <a:pt x="24" y="5"/>
                  </a:cubicBezTo>
                  <a:cubicBezTo>
                    <a:pt x="24" y="5"/>
                    <a:pt x="24" y="5"/>
                    <a:pt x="24" y="5"/>
                  </a:cubicBezTo>
                  <a:cubicBezTo>
                    <a:pt x="23" y="8"/>
                    <a:pt x="22" y="12"/>
                    <a:pt x="21" y="15"/>
                  </a:cubicBezTo>
                  <a:cubicBezTo>
                    <a:pt x="17" y="28"/>
                    <a:pt x="17" y="28"/>
                    <a:pt x="17" y="28"/>
                  </a:cubicBezTo>
                  <a:cubicBezTo>
                    <a:pt x="13" y="28"/>
                    <a:pt x="13" y="28"/>
                    <a:pt x="13" y="28"/>
                  </a:cubicBezTo>
                  <a:cubicBezTo>
                    <a:pt x="9" y="16"/>
                    <a:pt x="9" y="16"/>
                    <a:pt x="9" y="16"/>
                  </a:cubicBezTo>
                  <a:cubicBezTo>
                    <a:pt x="8" y="12"/>
                    <a:pt x="7" y="8"/>
                    <a:pt x="6" y="5"/>
                  </a:cubicBezTo>
                  <a:cubicBezTo>
                    <a:pt x="6" y="5"/>
                    <a:pt x="6" y="5"/>
                    <a:pt x="6" y="5"/>
                  </a:cubicBezTo>
                  <a:cubicBezTo>
                    <a:pt x="6" y="8"/>
                    <a:pt x="6" y="13"/>
                    <a:pt x="6" y="17"/>
                  </a:cubicBezTo>
                  <a:cubicBezTo>
                    <a:pt x="5" y="28"/>
                    <a:pt x="5" y="28"/>
                    <a:pt x="5" y="28"/>
                  </a:cubicBezTo>
                  <a:cubicBezTo>
                    <a:pt x="0" y="28"/>
                    <a:pt x="0" y="28"/>
                    <a:pt x="0" y="28"/>
                  </a:cubicBezTo>
                  <a:cubicBezTo>
                    <a:pt x="2" y="0"/>
                    <a:pt x="2" y="0"/>
                    <a:pt x="2" y="0"/>
                  </a:cubicBezTo>
                  <a:cubicBezTo>
                    <a:pt x="9" y="0"/>
                    <a:pt x="9" y="0"/>
                    <a:pt x="9" y="0"/>
                  </a:cubicBezTo>
                  <a:cubicBezTo>
                    <a:pt x="13" y="11"/>
                    <a:pt x="13" y="11"/>
                    <a:pt x="13" y="11"/>
                  </a:cubicBezTo>
                  <a:cubicBezTo>
                    <a:pt x="14" y="14"/>
                    <a:pt x="15" y="18"/>
                    <a:pt x="15" y="21"/>
                  </a:cubicBezTo>
                  <a:cubicBezTo>
                    <a:pt x="15" y="21"/>
                    <a:pt x="15" y="21"/>
                    <a:pt x="15" y="21"/>
                  </a:cubicBezTo>
                  <a:cubicBezTo>
                    <a:pt x="16" y="18"/>
                    <a:pt x="17" y="14"/>
                    <a:pt x="18" y="11"/>
                  </a:cubicBezTo>
                  <a:cubicBezTo>
                    <a:pt x="22" y="0"/>
                    <a:pt x="22" y="0"/>
                    <a:pt x="22" y="0"/>
                  </a:cubicBezTo>
                  <a:cubicBezTo>
                    <a:pt x="29" y="0"/>
                    <a:pt x="29" y="0"/>
                    <a:pt x="29" y="0"/>
                  </a:cubicBezTo>
                  <a:cubicBezTo>
                    <a:pt x="30" y="28"/>
                    <a:pt x="30" y="28"/>
                    <a:pt x="30" y="28"/>
                  </a:cubicBezTo>
                  <a:cubicBezTo>
                    <a:pt x="25" y="28"/>
                    <a:pt x="25" y="28"/>
                    <a:pt x="25" y="28"/>
                  </a:cubicBezTo>
                  <a:lnTo>
                    <a:pt x="25" y="1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55" name="Freeform 154"/>
            <p:cNvSpPr>
              <a:spLocks noEditPoints="1"/>
            </p:cNvSpPr>
            <p:nvPr userDrawn="1"/>
          </p:nvSpPr>
          <p:spPr bwMode="auto">
            <a:xfrm>
              <a:off x="1546" y="2332"/>
              <a:ext cx="42" cy="50"/>
            </a:xfrm>
            <a:custGeom>
              <a:avLst/>
              <a:gdLst/>
              <a:ahLst/>
              <a:cxnLst>
                <a:cxn ang="0">
                  <a:pos x="12" y="14"/>
                </a:cxn>
                <a:cxn ang="0">
                  <a:pos x="12" y="15"/>
                </a:cxn>
                <a:cxn ang="0">
                  <a:pos x="8" y="18"/>
                </a:cxn>
                <a:cxn ang="0">
                  <a:pos x="5" y="15"/>
                </a:cxn>
                <a:cxn ang="0">
                  <a:pos x="12" y="11"/>
                </a:cxn>
                <a:cxn ang="0">
                  <a:pos x="12" y="14"/>
                </a:cxn>
                <a:cxn ang="0">
                  <a:pos x="17" y="9"/>
                </a:cxn>
                <a:cxn ang="0">
                  <a:pos x="9" y="0"/>
                </a:cxn>
                <a:cxn ang="0">
                  <a:pos x="2" y="2"/>
                </a:cxn>
                <a:cxn ang="0">
                  <a:pos x="3" y="5"/>
                </a:cxn>
                <a:cxn ang="0">
                  <a:pos x="8" y="4"/>
                </a:cxn>
                <a:cxn ang="0">
                  <a:pos x="12" y="7"/>
                </a:cxn>
                <a:cxn ang="0">
                  <a:pos x="12" y="8"/>
                </a:cxn>
                <a:cxn ang="0">
                  <a:pos x="0" y="15"/>
                </a:cxn>
                <a:cxn ang="0">
                  <a:pos x="6" y="21"/>
                </a:cxn>
                <a:cxn ang="0">
                  <a:pos x="12" y="19"/>
                </a:cxn>
                <a:cxn ang="0">
                  <a:pos x="13" y="19"/>
                </a:cxn>
                <a:cxn ang="0">
                  <a:pos x="13" y="21"/>
                </a:cxn>
                <a:cxn ang="0">
                  <a:pos x="18" y="21"/>
                </a:cxn>
                <a:cxn ang="0">
                  <a:pos x="17" y="16"/>
                </a:cxn>
                <a:cxn ang="0">
                  <a:pos x="17" y="9"/>
                </a:cxn>
              </a:cxnLst>
              <a:rect l="0" t="0" r="r" b="b"/>
              <a:pathLst>
                <a:path w="18" h="21">
                  <a:moveTo>
                    <a:pt x="12" y="14"/>
                  </a:moveTo>
                  <a:cubicBezTo>
                    <a:pt x="12" y="14"/>
                    <a:pt x="12" y="15"/>
                    <a:pt x="12" y="15"/>
                  </a:cubicBezTo>
                  <a:cubicBezTo>
                    <a:pt x="12" y="16"/>
                    <a:pt x="10" y="18"/>
                    <a:pt x="8" y="18"/>
                  </a:cubicBezTo>
                  <a:cubicBezTo>
                    <a:pt x="6" y="18"/>
                    <a:pt x="5" y="17"/>
                    <a:pt x="5" y="15"/>
                  </a:cubicBezTo>
                  <a:cubicBezTo>
                    <a:pt x="5" y="12"/>
                    <a:pt x="9" y="11"/>
                    <a:pt x="12" y="11"/>
                  </a:cubicBezTo>
                  <a:lnTo>
                    <a:pt x="12" y="14"/>
                  </a:lnTo>
                  <a:close/>
                  <a:moveTo>
                    <a:pt x="17" y="9"/>
                  </a:moveTo>
                  <a:cubicBezTo>
                    <a:pt x="17" y="4"/>
                    <a:pt x="15" y="0"/>
                    <a:pt x="9" y="0"/>
                  </a:cubicBezTo>
                  <a:cubicBezTo>
                    <a:pt x="6" y="0"/>
                    <a:pt x="3" y="1"/>
                    <a:pt x="2" y="2"/>
                  </a:cubicBezTo>
                  <a:cubicBezTo>
                    <a:pt x="3" y="5"/>
                    <a:pt x="3" y="5"/>
                    <a:pt x="3" y="5"/>
                  </a:cubicBezTo>
                  <a:cubicBezTo>
                    <a:pt x="4" y="4"/>
                    <a:pt x="6" y="4"/>
                    <a:pt x="8" y="4"/>
                  </a:cubicBezTo>
                  <a:cubicBezTo>
                    <a:pt x="12" y="4"/>
                    <a:pt x="12" y="6"/>
                    <a:pt x="12" y="7"/>
                  </a:cubicBezTo>
                  <a:cubicBezTo>
                    <a:pt x="12" y="8"/>
                    <a:pt x="12" y="8"/>
                    <a:pt x="12" y="8"/>
                  </a:cubicBezTo>
                  <a:cubicBezTo>
                    <a:pt x="5" y="8"/>
                    <a:pt x="0" y="10"/>
                    <a:pt x="0" y="15"/>
                  </a:cubicBezTo>
                  <a:cubicBezTo>
                    <a:pt x="0" y="18"/>
                    <a:pt x="2" y="21"/>
                    <a:pt x="6" y="21"/>
                  </a:cubicBezTo>
                  <a:cubicBezTo>
                    <a:pt x="9" y="21"/>
                    <a:pt x="11" y="20"/>
                    <a:pt x="12" y="19"/>
                  </a:cubicBezTo>
                  <a:cubicBezTo>
                    <a:pt x="13" y="19"/>
                    <a:pt x="13" y="19"/>
                    <a:pt x="13" y="19"/>
                  </a:cubicBezTo>
                  <a:cubicBezTo>
                    <a:pt x="13" y="21"/>
                    <a:pt x="13" y="21"/>
                    <a:pt x="13" y="21"/>
                  </a:cubicBezTo>
                  <a:cubicBezTo>
                    <a:pt x="18" y="21"/>
                    <a:pt x="18" y="21"/>
                    <a:pt x="18" y="21"/>
                  </a:cubicBezTo>
                  <a:cubicBezTo>
                    <a:pt x="17" y="20"/>
                    <a:pt x="17" y="18"/>
                    <a:pt x="17" y="16"/>
                  </a:cubicBezTo>
                  <a:lnTo>
                    <a:pt x="17" y="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56" name="Freeform 155"/>
            <p:cNvSpPr>
              <a:spLocks/>
            </p:cNvSpPr>
            <p:nvPr userDrawn="1"/>
          </p:nvSpPr>
          <p:spPr bwMode="auto">
            <a:xfrm>
              <a:off x="1594" y="2333"/>
              <a:ext cx="46" cy="70"/>
            </a:xfrm>
            <a:custGeom>
              <a:avLst/>
              <a:gdLst/>
              <a:ahLst/>
              <a:cxnLst>
                <a:cxn ang="0">
                  <a:pos x="5" y="0"/>
                </a:cxn>
                <a:cxn ang="0">
                  <a:pos x="9" y="11"/>
                </a:cxn>
                <a:cxn ang="0">
                  <a:pos x="10" y="14"/>
                </a:cxn>
                <a:cxn ang="0">
                  <a:pos x="10" y="14"/>
                </a:cxn>
                <a:cxn ang="0">
                  <a:pos x="11" y="11"/>
                </a:cxn>
                <a:cxn ang="0">
                  <a:pos x="14" y="0"/>
                </a:cxn>
                <a:cxn ang="0">
                  <a:pos x="20" y="0"/>
                </a:cxn>
                <a:cxn ang="0">
                  <a:pos x="15" y="14"/>
                </a:cxn>
                <a:cxn ang="0">
                  <a:pos x="8" y="27"/>
                </a:cxn>
                <a:cxn ang="0">
                  <a:pos x="2" y="29"/>
                </a:cxn>
                <a:cxn ang="0">
                  <a:pos x="1" y="25"/>
                </a:cxn>
                <a:cxn ang="0">
                  <a:pos x="4" y="23"/>
                </a:cxn>
                <a:cxn ang="0">
                  <a:pos x="7" y="20"/>
                </a:cxn>
                <a:cxn ang="0">
                  <a:pos x="7" y="19"/>
                </a:cxn>
                <a:cxn ang="0">
                  <a:pos x="7" y="18"/>
                </a:cxn>
                <a:cxn ang="0">
                  <a:pos x="0" y="0"/>
                </a:cxn>
                <a:cxn ang="0">
                  <a:pos x="5" y="0"/>
                </a:cxn>
              </a:cxnLst>
              <a:rect l="0" t="0" r="r" b="b"/>
              <a:pathLst>
                <a:path w="20" h="29">
                  <a:moveTo>
                    <a:pt x="5" y="0"/>
                  </a:moveTo>
                  <a:cubicBezTo>
                    <a:pt x="9" y="11"/>
                    <a:pt x="9" y="11"/>
                    <a:pt x="9" y="11"/>
                  </a:cubicBezTo>
                  <a:cubicBezTo>
                    <a:pt x="9" y="12"/>
                    <a:pt x="10" y="13"/>
                    <a:pt x="10" y="14"/>
                  </a:cubicBezTo>
                  <a:cubicBezTo>
                    <a:pt x="10" y="14"/>
                    <a:pt x="10" y="14"/>
                    <a:pt x="10" y="14"/>
                  </a:cubicBezTo>
                  <a:cubicBezTo>
                    <a:pt x="10" y="13"/>
                    <a:pt x="11" y="12"/>
                    <a:pt x="11" y="11"/>
                  </a:cubicBezTo>
                  <a:cubicBezTo>
                    <a:pt x="14" y="0"/>
                    <a:pt x="14" y="0"/>
                    <a:pt x="14" y="0"/>
                  </a:cubicBezTo>
                  <a:cubicBezTo>
                    <a:pt x="20" y="0"/>
                    <a:pt x="20" y="0"/>
                    <a:pt x="20" y="0"/>
                  </a:cubicBezTo>
                  <a:cubicBezTo>
                    <a:pt x="15" y="14"/>
                    <a:pt x="15" y="14"/>
                    <a:pt x="15" y="14"/>
                  </a:cubicBezTo>
                  <a:cubicBezTo>
                    <a:pt x="12" y="21"/>
                    <a:pt x="10" y="24"/>
                    <a:pt x="8" y="27"/>
                  </a:cubicBezTo>
                  <a:cubicBezTo>
                    <a:pt x="6" y="28"/>
                    <a:pt x="4" y="29"/>
                    <a:pt x="2" y="29"/>
                  </a:cubicBezTo>
                  <a:cubicBezTo>
                    <a:pt x="1" y="25"/>
                    <a:pt x="1" y="25"/>
                    <a:pt x="1" y="25"/>
                  </a:cubicBezTo>
                  <a:cubicBezTo>
                    <a:pt x="2" y="25"/>
                    <a:pt x="3" y="24"/>
                    <a:pt x="4" y="23"/>
                  </a:cubicBezTo>
                  <a:cubicBezTo>
                    <a:pt x="5" y="23"/>
                    <a:pt x="6" y="22"/>
                    <a:pt x="7" y="20"/>
                  </a:cubicBezTo>
                  <a:cubicBezTo>
                    <a:pt x="7" y="20"/>
                    <a:pt x="7" y="20"/>
                    <a:pt x="7" y="19"/>
                  </a:cubicBezTo>
                  <a:cubicBezTo>
                    <a:pt x="7" y="19"/>
                    <a:pt x="7" y="19"/>
                    <a:pt x="7" y="18"/>
                  </a:cubicBezTo>
                  <a:cubicBezTo>
                    <a:pt x="0" y="0"/>
                    <a:pt x="0" y="0"/>
                    <a:pt x="0" y="0"/>
                  </a:cubicBezTo>
                  <a:lnTo>
                    <a:pt x="5"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57" name="Freeform 156"/>
            <p:cNvSpPr>
              <a:spLocks/>
            </p:cNvSpPr>
            <p:nvPr userDrawn="1"/>
          </p:nvSpPr>
          <p:spPr bwMode="auto">
            <a:xfrm>
              <a:off x="1669" y="2315"/>
              <a:ext cx="37" cy="66"/>
            </a:xfrm>
            <a:custGeom>
              <a:avLst/>
              <a:gdLst/>
              <a:ahLst/>
              <a:cxnLst>
                <a:cxn ang="0">
                  <a:pos x="0" y="0"/>
                </a:cxn>
                <a:cxn ang="0">
                  <a:pos x="11" y="0"/>
                </a:cxn>
                <a:cxn ang="0">
                  <a:pos x="11" y="57"/>
                </a:cxn>
                <a:cxn ang="0">
                  <a:pos x="37" y="57"/>
                </a:cxn>
                <a:cxn ang="0">
                  <a:pos x="37" y="66"/>
                </a:cxn>
                <a:cxn ang="0">
                  <a:pos x="0" y="66"/>
                </a:cxn>
                <a:cxn ang="0">
                  <a:pos x="0" y="0"/>
                </a:cxn>
              </a:cxnLst>
              <a:rect l="0" t="0" r="r" b="b"/>
              <a:pathLst>
                <a:path w="37" h="66">
                  <a:moveTo>
                    <a:pt x="0" y="0"/>
                  </a:moveTo>
                  <a:lnTo>
                    <a:pt x="11" y="0"/>
                  </a:lnTo>
                  <a:lnTo>
                    <a:pt x="11" y="57"/>
                  </a:lnTo>
                  <a:lnTo>
                    <a:pt x="37" y="57"/>
                  </a:lnTo>
                  <a:lnTo>
                    <a:pt x="37" y="66"/>
                  </a:lnTo>
                  <a:lnTo>
                    <a:pt x="0" y="66"/>
                  </a:lnTo>
                  <a:lnTo>
                    <a:pt x="0"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58" name="Freeform 157"/>
            <p:cNvSpPr>
              <a:spLocks noEditPoints="1"/>
            </p:cNvSpPr>
            <p:nvPr userDrawn="1"/>
          </p:nvSpPr>
          <p:spPr bwMode="auto">
            <a:xfrm>
              <a:off x="1712" y="2332"/>
              <a:ext cx="50" cy="50"/>
            </a:xfrm>
            <a:custGeom>
              <a:avLst/>
              <a:gdLst/>
              <a:ahLst/>
              <a:cxnLst>
                <a:cxn ang="0">
                  <a:pos x="10" y="18"/>
                </a:cxn>
                <a:cxn ang="0">
                  <a:pos x="5" y="11"/>
                </a:cxn>
                <a:cxn ang="0">
                  <a:pos x="10" y="4"/>
                </a:cxn>
                <a:cxn ang="0">
                  <a:pos x="15" y="11"/>
                </a:cxn>
                <a:cxn ang="0">
                  <a:pos x="10" y="18"/>
                </a:cxn>
                <a:cxn ang="0">
                  <a:pos x="10" y="21"/>
                </a:cxn>
                <a:cxn ang="0">
                  <a:pos x="21" y="11"/>
                </a:cxn>
                <a:cxn ang="0">
                  <a:pos x="11" y="0"/>
                </a:cxn>
                <a:cxn ang="0">
                  <a:pos x="0" y="11"/>
                </a:cxn>
                <a:cxn ang="0">
                  <a:pos x="10" y="21"/>
                </a:cxn>
              </a:cxnLst>
              <a:rect l="0" t="0" r="r" b="b"/>
              <a:pathLst>
                <a:path w="21" h="21">
                  <a:moveTo>
                    <a:pt x="10" y="18"/>
                  </a:moveTo>
                  <a:cubicBezTo>
                    <a:pt x="7" y="18"/>
                    <a:pt x="5" y="15"/>
                    <a:pt x="5" y="11"/>
                  </a:cubicBezTo>
                  <a:cubicBezTo>
                    <a:pt x="5" y="7"/>
                    <a:pt x="7" y="4"/>
                    <a:pt x="10" y="4"/>
                  </a:cubicBezTo>
                  <a:cubicBezTo>
                    <a:pt x="14" y="4"/>
                    <a:pt x="15" y="8"/>
                    <a:pt x="15" y="11"/>
                  </a:cubicBezTo>
                  <a:cubicBezTo>
                    <a:pt x="15" y="15"/>
                    <a:pt x="13" y="18"/>
                    <a:pt x="10" y="18"/>
                  </a:cubicBezTo>
                  <a:close/>
                  <a:moveTo>
                    <a:pt x="10" y="21"/>
                  </a:moveTo>
                  <a:cubicBezTo>
                    <a:pt x="15" y="21"/>
                    <a:pt x="21" y="18"/>
                    <a:pt x="21" y="11"/>
                  </a:cubicBezTo>
                  <a:cubicBezTo>
                    <a:pt x="21" y="4"/>
                    <a:pt x="17" y="0"/>
                    <a:pt x="11" y="0"/>
                  </a:cubicBezTo>
                  <a:cubicBezTo>
                    <a:pt x="4" y="0"/>
                    <a:pt x="0" y="4"/>
                    <a:pt x="0" y="11"/>
                  </a:cubicBezTo>
                  <a:cubicBezTo>
                    <a:pt x="0" y="17"/>
                    <a:pt x="5" y="21"/>
                    <a:pt x="10" y="21"/>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59" name="Freeform 158"/>
            <p:cNvSpPr>
              <a:spLocks/>
            </p:cNvSpPr>
            <p:nvPr userDrawn="1"/>
          </p:nvSpPr>
          <p:spPr bwMode="auto">
            <a:xfrm>
              <a:off x="1769" y="2332"/>
              <a:ext cx="33" cy="50"/>
            </a:xfrm>
            <a:custGeom>
              <a:avLst/>
              <a:gdLst/>
              <a:ahLst/>
              <a:cxnLst>
                <a:cxn ang="0">
                  <a:pos x="1" y="16"/>
                </a:cxn>
                <a:cxn ang="0">
                  <a:pos x="6" y="18"/>
                </a:cxn>
                <a:cxn ang="0">
                  <a:pos x="9" y="15"/>
                </a:cxn>
                <a:cxn ang="0">
                  <a:pos x="6" y="12"/>
                </a:cxn>
                <a:cxn ang="0">
                  <a:pos x="0" y="7"/>
                </a:cxn>
                <a:cxn ang="0">
                  <a:pos x="8" y="0"/>
                </a:cxn>
                <a:cxn ang="0">
                  <a:pos x="13" y="1"/>
                </a:cxn>
                <a:cxn ang="0">
                  <a:pos x="12" y="5"/>
                </a:cxn>
                <a:cxn ang="0">
                  <a:pos x="8" y="4"/>
                </a:cxn>
                <a:cxn ang="0">
                  <a:pos x="5" y="6"/>
                </a:cxn>
                <a:cxn ang="0">
                  <a:pos x="9" y="9"/>
                </a:cxn>
                <a:cxn ang="0">
                  <a:pos x="14" y="15"/>
                </a:cxn>
                <a:cxn ang="0">
                  <a:pos x="6" y="21"/>
                </a:cxn>
                <a:cxn ang="0">
                  <a:pos x="0" y="20"/>
                </a:cxn>
                <a:cxn ang="0">
                  <a:pos x="1" y="16"/>
                </a:cxn>
              </a:cxnLst>
              <a:rect l="0" t="0" r="r" b="b"/>
              <a:pathLst>
                <a:path w="14" h="21">
                  <a:moveTo>
                    <a:pt x="1" y="16"/>
                  </a:moveTo>
                  <a:cubicBezTo>
                    <a:pt x="2" y="17"/>
                    <a:pt x="4" y="18"/>
                    <a:pt x="6" y="18"/>
                  </a:cubicBezTo>
                  <a:cubicBezTo>
                    <a:pt x="8" y="18"/>
                    <a:pt x="9" y="17"/>
                    <a:pt x="9" y="15"/>
                  </a:cubicBezTo>
                  <a:cubicBezTo>
                    <a:pt x="9" y="14"/>
                    <a:pt x="8" y="13"/>
                    <a:pt x="6" y="12"/>
                  </a:cubicBezTo>
                  <a:cubicBezTo>
                    <a:pt x="2" y="11"/>
                    <a:pt x="0" y="9"/>
                    <a:pt x="0" y="7"/>
                  </a:cubicBezTo>
                  <a:cubicBezTo>
                    <a:pt x="0" y="3"/>
                    <a:pt x="3" y="0"/>
                    <a:pt x="8" y="0"/>
                  </a:cubicBezTo>
                  <a:cubicBezTo>
                    <a:pt x="10" y="0"/>
                    <a:pt x="12" y="1"/>
                    <a:pt x="13" y="1"/>
                  </a:cubicBezTo>
                  <a:cubicBezTo>
                    <a:pt x="12" y="5"/>
                    <a:pt x="12" y="5"/>
                    <a:pt x="12" y="5"/>
                  </a:cubicBezTo>
                  <a:cubicBezTo>
                    <a:pt x="11" y="5"/>
                    <a:pt x="10" y="4"/>
                    <a:pt x="8" y="4"/>
                  </a:cubicBezTo>
                  <a:cubicBezTo>
                    <a:pt x="6" y="4"/>
                    <a:pt x="5" y="5"/>
                    <a:pt x="5" y="6"/>
                  </a:cubicBezTo>
                  <a:cubicBezTo>
                    <a:pt x="5" y="7"/>
                    <a:pt x="6" y="8"/>
                    <a:pt x="9" y="9"/>
                  </a:cubicBezTo>
                  <a:cubicBezTo>
                    <a:pt x="12" y="10"/>
                    <a:pt x="14" y="12"/>
                    <a:pt x="14" y="15"/>
                  </a:cubicBezTo>
                  <a:cubicBezTo>
                    <a:pt x="14" y="19"/>
                    <a:pt x="11" y="21"/>
                    <a:pt x="6" y="21"/>
                  </a:cubicBezTo>
                  <a:cubicBezTo>
                    <a:pt x="3" y="21"/>
                    <a:pt x="1" y="21"/>
                    <a:pt x="0" y="20"/>
                  </a:cubicBezTo>
                  <a:lnTo>
                    <a:pt x="1" y="16"/>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60" name="Freeform 159"/>
            <p:cNvSpPr>
              <a:spLocks noEditPoints="1"/>
            </p:cNvSpPr>
            <p:nvPr userDrawn="1"/>
          </p:nvSpPr>
          <p:spPr bwMode="auto">
            <a:xfrm>
              <a:off x="1807" y="2332"/>
              <a:ext cx="46" cy="50"/>
            </a:xfrm>
            <a:custGeom>
              <a:avLst/>
              <a:gdLst/>
              <a:ahLst/>
              <a:cxnLst>
                <a:cxn ang="0">
                  <a:pos x="5" y="9"/>
                </a:cxn>
                <a:cxn ang="0">
                  <a:pos x="10" y="4"/>
                </a:cxn>
                <a:cxn ang="0">
                  <a:pos x="14" y="9"/>
                </a:cxn>
                <a:cxn ang="0">
                  <a:pos x="5" y="9"/>
                </a:cxn>
                <a:cxn ang="0">
                  <a:pos x="18" y="12"/>
                </a:cxn>
                <a:cxn ang="0">
                  <a:pos x="19" y="10"/>
                </a:cxn>
                <a:cxn ang="0">
                  <a:pos x="10" y="0"/>
                </a:cxn>
                <a:cxn ang="0">
                  <a:pos x="0" y="11"/>
                </a:cxn>
                <a:cxn ang="0">
                  <a:pos x="10" y="21"/>
                </a:cxn>
                <a:cxn ang="0">
                  <a:pos x="17" y="20"/>
                </a:cxn>
                <a:cxn ang="0">
                  <a:pos x="17" y="17"/>
                </a:cxn>
                <a:cxn ang="0">
                  <a:pos x="11" y="18"/>
                </a:cxn>
                <a:cxn ang="0">
                  <a:pos x="5" y="12"/>
                </a:cxn>
                <a:cxn ang="0">
                  <a:pos x="18" y="12"/>
                </a:cxn>
              </a:cxnLst>
              <a:rect l="0" t="0" r="r" b="b"/>
              <a:pathLst>
                <a:path w="19" h="21">
                  <a:moveTo>
                    <a:pt x="5" y="9"/>
                  </a:moveTo>
                  <a:cubicBezTo>
                    <a:pt x="5" y="7"/>
                    <a:pt x="6" y="4"/>
                    <a:pt x="10" y="4"/>
                  </a:cubicBezTo>
                  <a:cubicBezTo>
                    <a:pt x="13" y="4"/>
                    <a:pt x="14" y="7"/>
                    <a:pt x="14" y="9"/>
                  </a:cubicBezTo>
                  <a:lnTo>
                    <a:pt x="5" y="9"/>
                  </a:lnTo>
                  <a:close/>
                  <a:moveTo>
                    <a:pt x="18" y="12"/>
                  </a:moveTo>
                  <a:cubicBezTo>
                    <a:pt x="18" y="12"/>
                    <a:pt x="19" y="11"/>
                    <a:pt x="19" y="10"/>
                  </a:cubicBezTo>
                  <a:cubicBezTo>
                    <a:pt x="19" y="6"/>
                    <a:pt x="16" y="0"/>
                    <a:pt x="10" y="0"/>
                  </a:cubicBezTo>
                  <a:cubicBezTo>
                    <a:pt x="3" y="0"/>
                    <a:pt x="0" y="6"/>
                    <a:pt x="0" y="11"/>
                  </a:cubicBezTo>
                  <a:cubicBezTo>
                    <a:pt x="0" y="17"/>
                    <a:pt x="4" y="21"/>
                    <a:pt x="10" y="21"/>
                  </a:cubicBezTo>
                  <a:cubicBezTo>
                    <a:pt x="13" y="21"/>
                    <a:pt x="16" y="21"/>
                    <a:pt x="17" y="20"/>
                  </a:cubicBezTo>
                  <a:cubicBezTo>
                    <a:pt x="17" y="17"/>
                    <a:pt x="17" y="17"/>
                    <a:pt x="17" y="17"/>
                  </a:cubicBezTo>
                  <a:cubicBezTo>
                    <a:pt x="15" y="17"/>
                    <a:pt x="13" y="18"/>
                    <a:pt x="11" y="18"/>
                  </a:cubicBezTo>
                  <a:cubicBezTo>
                    <a:pt x="8" y="18"/>
                    <a:pt x="5" y="16"/>
                    <a:pt x="5" y="12"/>
                  </a:cubicBezTo>
                  <a:lnTo>
                    <a:pt x="18"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61" name="Freeform 160"/>
            <p:cNvSpPr>
              <a:spLocks/>
            </p:cNvSpPr>
            <p:nvPr userDrawn="1"/>
          </p:nvSpPr>
          <p:spPr bwMode="auto">
            <a:xfrm>
              <a:off x="1872" y="2315"/>
              <a:ext cx="59" cy="66"/>
            </a:xfrm>
            <a:custGeom>
              <a:avLst/>
              <a:gdLst/>
              <a:ahLst/>
              <a:cxnLst>
                <a:cxn ang="0">
                  <a:pos x="9" y="28"/>
                </a:cxn>
                <a:cxn ang="0">
                  <a:pos x="0" y="0"/>
                </a:cxn>
                <a:cxn ang="0">
                  <a:pos x="6" y="0"/>
                </a:cxn>
                <a:cxn ang="0">
                  <a:pos x="10" y="13"/>
                </a:cxn>
                <a:cxn ang="0">
                  <a:pos x="12" y="23"/>
                </a:cxn>
                <a:cxn ang="0">
                  <a:pos x="13" y="23"/>
                </a:cxn>
                <a:cxn ang="0">
                  <a:pos x="15" y="13"/>
                </a:cxn>
                <a:cxn ang="0">
                  <a:pos x="19" y="0"/>
                </a:cxn>
                <a:cxn ang="0">
                  <a:pos x="25" y="0"/>
                </a:cxn>
                <a:cxn ang="0">
                  <a:pos x="15" y="28"/>
                </a:cxn>
                <a:cxn ang="0">
                  <a:pos x="9" y="28"/>
                </a:cxn>
              </a:cxnLst>
              <a:rect l="0" t="0" r="r" b="b"/>
              <a:pathLst>
                <a:path w="25" h="28">
                  <a:moveTo>
                    <a:pt x="9" y="28"/>
                  </a:moveTo>
                  <a:cubicBezTo>
                    <a:pt x="0" y="0"/>
                    <a:pt x="0" y="0"/>
                    <a:pt x="0" y="0"/>
                  </a:cubicBezTo>
                  <a:cubicBezTo>
                    <a:pt x="6" y="0"/>
                    <a:pt x="6" y="0"/>
                    <a:pt x="6" y="0"/>
                  </a:cubicBezTo>
                  <a:cubicBezTo>
                    <a:pt x="10" y="13"/>
                    <a:pt x="10" y="13"/>
                    <a:pt x="10" y="13"/>
                  </a:cubicBezTo>
                  <a:cubicBezTo>
                    <a:pt x="11" y="16"/>
                    <a:pt x="12" y="19"/>
                    <a:pt x="12" y="23"/>
                  </a:cubicBezTo>
                  <a:cubicBezTo>
                    <a:pt x="13" y="23"/>
                    <a:pt x="13" y="23"/>
                    <a:pt x="13" y="23"/>
                  </a:cubicBezTo>
                  <a:cubicBezTo>
                    <a:pt x="13" y="20"/>
                    <a:pt x="14" y="16"/>
                    <a:pt x="15" y="13"/>
                  </a:cubicBezTo>
                  <a:cubicBezTo>
                    <a:pt x="19" y="0"/>
                    <a:pt x="19" y="0"/>
                    <a:pt x="19" y="0"/>
                  </a:cubicBezTo>
                  <a:cubicBezTo>
                    <a:pt x="25" y="0"/>
                    <a:pt x="25" y="0"/>
                    <a:pt x="25" y="0"/>
                  </a:cubicBezTo>
                  <a:cubicBezTo>
                    <a:pt x="15" y="28"/>
                    <a:pt x="15" y="28"/>
                    <a:pt x="15" y="28"/>
                  </a:cubicBezTo>
                  <a:lnTo>
                    <a:pt x="9" y="28"/>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62" name="Freeform 161"/>
            <p:cNvSpPr>
              <a:spLocks noEditPoints="1"/>
            </p:cNvSpPr>
            <p:nvPr userDrawn="1"/>
          </p:nvSpPr>
          <p:spPr bwMode="auto">
            <a:xfrm>
              <a:off x="1931" y="2332"/>
              <a:ext cx="41" cy="50"/>
            </a:xfrm>
            <a:custGeom>
              <a:avLst/>
              <a:gdLst/>
              <a:ahLst/>
              <a:cxnLst>
                <a:cxn ang="0">
                  <a:pos x="12" y="14"/>
                </a:cxn>
                <a:cxn ang="0">
                  <a:pos x="12" y="15"/>
                </a:cxn>
                <a:cxn ang="0">
                  <a:pos x="8" y="18"/>
                </a:cxn>
                <a:cxn ang="0">
                  <a:pos x="5" y="15"/>
                </a:cxn>
                <a:cxn ang="0">
                  <a:pos x="12" y="11"/>
                </a:cxn>
                <a:cxn ang="0">
                  <a:pos x="12" y="14"/>
                </a:cxn>
                <a:cxn ang="0">
                  <a:pos x="17" y="9"/>
                </a:cxn>
                <a:cxn ang="0">
                  <a:pos x="8" y="0"/>
                </a:cxn>
                <a:cxn ang="0">
                  <a:pos x="1" y="2"/>
                </a:cxn>
                <a:cxn ang="0">
                  <a:pos x="2" y="5"/>
                </a:cxn>
                <a:cxn ang="0">
                  <a:pos x="7" y="4"/>
                </a:cxn>
                <a:cxn ang="0">
                  <a:pos x="12" y="7"/>
                </a:cxn>
                <a:cxn ang="0">
                  <a:pos x="12" y="8"/>
                </a:cxn>
                <a:cxn ang="0">
                  <a:pos x="0" y="15"/>
                </a:cxn>
                <a:cxn ang="0">
                  <a:pos x="6" y="21"/>
                </a:cxn>
                <a:cxn ang="0">
                  <a:pos x="12" y="19"/>
                </a:cxn>
                <a:cxn ang="0">
                  <a:pos x="12" y="19"/>
                </a:cxn>
                <a:cxn ang="0">
                  <a:pos x="12" y="21"/>
                </a:cxn>
                <a:cxn ang="0">
                  <a:pos x="17" y="21"/>
                </a:cxn>
                <a:cxn ang="0">
                  <a:pos x="17" y="16"/>
                </a:cxn>
                <a:cxn ang="0">
                  <a:pos x="17" y="9"/>
                </a:cxn>
              </a:cxnLst>
              <a:rect l="0" t="0" r="r" b="b"/>
              <a:pathLst>
                <a:path w="17" h="21">
                  <a:moveTo>
                    <a:pt x="12" y="14"/>
                  </a:moveTo>
                  <a:cubicBezTo>
                    <a:pt x="12" y="14"/>
                    <a:pt x="12" y="15"/>
                    <a:pt x="12" y="15"/>
                  </a:cubicBezTo>
                  <a:cubicBezTo>
                    <a:pt x="11" y="16"/>
                    <a:pt x="10" y="18"/>
                    <a:pt x="8" y="18"/>
                  </a:cubicBezTo>
                  <a:cubicBezTo>
                    <a:pt x="6" y="18"/>
                    <a:pt x="5" y="17"/>
                    <a:pt x="5" y="15"/>
                  </a:cubicBezTo>
                  <a:cubicBezTo>
                    <a:pt x="5" y="12"/>
                    <a:pt x="8" y="11"/>
                    <a:pt x="12" y="11"/>
                  </a:cubicBezTo>
                  <a:lnTo>
                    <a:pt x="12" y="14"/>
                  </a:lnTo>
                  <a:close/>
                  <a:moveTo>
                    <a:pt x="17" y="9"/>
                  </a:moveTo>
                  <a:cubicBezTo>
                    <a:pt x="17" y="4"/>
                    <a:pt x="15" y="0"/>
                    <a:pt x="8" y="0"/>
                  </a:cubicBezTo>
                  <a:cubicBezTo>
                    <a:pt x="5" y="0"/>
                    <a:pt x="2" y="1"/>
                    <a:pt x="1" y="2"/>
                  </a:cubicBezTo>
                  <a:cubicBezTo>
                    <a:pt x="2" y="5"/>
                    <a:pt x="2" y="5"/>
                    <a:pt x="2" y="5"/>
                  </a:cubicBezTo>
                  <a:cubicBezTo>
                    <a:pt x="3" y="4"/>
                    <a:pt x="5" y="4"/>
                    <a:pt x="7" y="4"/>
                  </a:cubicBezTo>
                  <a:cubicBezTo>
                    <a:pt x="11" y="4"/>
                    <a:pt x="12" y="6"/>
                    <a:pt x="12" y="7"/>
                  </a:cubicBezTo>
                  <a:cubicBezTo>
                    <a:pt x="12" y="8"/>
                    <a:pt x="12" y="8"/>
                    <a:pt x="12" y="8"/>
                  </a:cubicBezTo>
                  <a:cubicBezTo>
                    <a:pt x="4" y="8"/>
                    <a:pt x="0" y="10"/>
                    <a:pt x="0" y="15"/>
                  </a:cubicBezTo>
                  <a:cubicBezTo>
                    <a:pt x="0" y="18"/>
                    <a:pt x="2" y="21"/>
                    <a:pt x="6" y="21"/>
                  </a:cubicBezTo>
                  <a:cubicBezTo>
                    <a:pt x="9" y="21"/>
                    <a:pt x="11" y="20"/>
                    <a:pt x="12" y="19"/>
                  </a:cubicBezTo>
                  <a:cubicBezTo>
                    <a:pt x="12" y="19"/>
                    <a:pt x="12" y="19"/>
                    <a:pt x="12" y="19"/>
                  </a:cubicBezTo>
                  <a:cubicBezTo>
                    <a:pt x="12" y="21"/>
                    <a:pt x="12" y="21"/>
                    <a:pt x="12" y="21"/>
                  </a:cubicBezTo>
                  <a:cubicBezTo>
                    <a:pt x="17" y="21"/>
                    <a:pt x="17" y="21"/>
                    <a:pt x="17" y="21"/>
                  </a:cubicBezTo>
                  <a:cubicBezTo>
                    <a:pt x="17" y="20"/>
                    <a:pt x="17" y="18"/>
                    <a:pt x="17" y="16"/>
                  </a:cubicBezTo>
                  <a:lnTo>
                    <a:pt x="17" y="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63" name="Rectangle 162"/>
            <p:cNvSpPr>
              <a:spLocks noChangeArrowheads="1"/>
            </p:cNvSpPr>
            <p:nvPr userDrawn="1"/>
          </p:nvSpPr>
          <p:spPr bwMode="auto">
            <a:xfrm>
              <a:off x="1982" y="2311"/>
              <a:ext cx="13" cy="70"/>
            </a:xfrm>
            <a:prstGeom prst="rect">
              <a:avLst/>
            </a:prstGeom>
            <a:solidFill>
              <a:srgbClr val="000000"/>
            </a:solidFill>
            <a:ln w="9525">
              <a:noFill/>
              <a:miter lim="800000"/>
              <a:headEnd/>
              <a:tailEnd/>
            </a:ln>
          </p:spPr>
          <p:txBody>
            <a:bodyPr/>
            <a:lstStyle/>
            <a:p>
              <a:pPr>
                <a:lnSpc>
                  <a:spcPct val="95000"/>
                </a:lnSpc>
                <a:defRPr/>
              </a:pPr>
              <a:endParaRPr lang="en-US" b="0" dirty="0">
                <a:solidFill>
                  <a:srgbClr val="FFFFFF"/>
                </a:solidFill>
                <a:latin typeface="Verdana"/>
              </a:endParaRPr>
            </a:p>
          </p:txBody>
        </p:sp>
        <p:sp>
          <p:nvSpPr>
            <p:cNvPr id="164" name="Freeform 163"/>
            <p:cNvSpPr>
              <a:spLocks/>
            </p:cNvSpPr>
            <p:nvPr userDrawn="1"/>
          </p:nvSpPr>
          <p:spPr bwMode="auto">
            <a:xfrm>
              <a:off x="2008" y="2333"/>
              <a:ext cx="42" cy="48"/>
            </a:xfrm>
            <a:custGeom>
              <a:avLst/>
              <a:gdLst/>
              <a:ahLst/>
              <a:cxnLst>
                <a:cxn ang="0">
                  <a:pos x="18" y="14"/>
                </a:cxn>
                <a:cxn ang="0">
                  <a:pos x="18" y="20"/>
                </a:cxn>
                <a:cxn ang="0">
                  <a:pos x="14" y="20"/>
                </a:cxn>
                <a:cxn ang="0">
                  <a:pos x="13" y="17"/>
                </a:cxn>
                <a:cxn ang="0">
                  <a:pos x="13" y="17"/>
                </a:cxn>
                <a:cxn ang="0">
                  <a:pos x="7" y="20"/>
                </a:cxn>
                <a:cxn ang="0">
                  <a:pos x="0" y="12"/>
                </a:cxn>
                <a:cxn ang="0">
                  <a:pos x="0" y="0"/>
                </a:cxn>
                <a:cxn ang="0">
                  <a:pos x="5" y="0"/>
                </a:cxn>
                <a:cxn ang="0">
                  <a:pos x="5" y="11"/>
                </a:cxn>
                <a:cxn ang="0">
                  <a:pos x="9" y="16"/>
                </a:cxn>
                <a:cxn ang="0">
                  <a:pos x="12" y="13"/>
                </a:cxn>
                <a:cxn ang="0">
                  <a:pos x="13" y="12"/>
                </a:cxn>
                <a:cxn ang="0">
                  <a:pos x="13" y="0"/>
                </a:cxn>
                <a:cxn ang="0">
                  <a:pos x="18" y="0"/>
                </a:cxn>
                <a:cxn ang="0">
                  <a:pos x="18" y="14"/>
                </a:cxn>
              </a:cxnLst>
              <a:rect l="0" t="0" r="r" b="b"/>
              <a:pathLst>
                <a:path w="18" h="20">
                  <a:moveTo>
                    <a:pt x="18" y="14"/>
                  </a:moveTo>
                  <a:cubicBezTo>
                    <a:pt x="18" y="16"/>
                    <a:pt x="18" y="18"/>
                    <a:pt x="18" y="20"/>
                  </a:cubicBezTo>
                  <a:cubicBezTo>
                    <a:pt x="14" y="20"/>
                    <a:pt x="14" y="20"/>
                    <a:pt x="14" y="20"/>
                  </a:cubicBezTo>
                  <a:cubicBezTo>
                    <a:pt x="13" y="17"/>
                    <a:pt x="13" y="17"/>
                    <a:pt x="13" y="17"/>
                  </a:cubicBezTo>
                  <a:cubicBezTo>
                    <a:pt x="13" y="17"/>
                    <a:pt x="13" y="17"/>
                    <a:pt x="13" y="17"/>
                  </a:cubicBezTo>
                  <a:cubicBezTo>
                    <a:pt x="12" y="18"/>
                    <a:pt x="10" y="20"/>
                    <a:pt x="7" y="20"/>
                  </a:cubicBezTo>
                  <a:cubicBezTo>
                    <a:pt x="3" y="20"/>
                    <a:pt x="0" y="18"/>
                    <a:pt x="0" y="12"/>
                  </a:cubicBezTo>
                  <a:cubicBezTo>
                    <a:pt x="0" y="0"/>
                    <a:pt x="0" y="0"/>
                    <a:pt x="0" y="0"/>
                  </a:cubicBezTo>
                  <a:cubicBezTo>
                    <a:pt x="5" y="0"/>
                    <a:pt x="5" y="0"/>
                    <a:pt x="5" y="0"/>
                  </a:cubicBezTo>
                  <a:cubicBezTo>
                    <a:pt x="5" y="11"/>
                    <a:pt x="5" y="11"/>
                    <a:pt x="5" y="11"/>
                  </a:cubicBezTo>
                  <a:cubicBezTo>
                    <a:pt x="5" y="14"/>
                    <a:pt x="6" y="16"/>
                    <a:pt x="9" y="16"/>
                  </a:cubicBezTo>
                  <a:cubicBezTo>
                    <a:pt x="11" y="16"/>
                    <a:pt x="12" y="15"/>
                    <a:pt x="12" y="13"/>
                  </a:cubicBezTo>
                  <a:cubicBezTo>
                    <a:pt x="13" y="13"/>
                    <a:pt x="13" y="13"/>
                    <a:pt x="13" y="12"/>
                  </a:cubicBezTo>
                  <a:cubicBezTo>
                    <a:pt x="13" y="0"/>
                    <a:pt x="13" y="0"/>
                    <a:pt x="13" y="0"/>
                  </a:cubicBezTo>
                  <a:cubicBezTo>
                    <a:pt x="18" y="0"/>
                    <a:pt x="18" y="0"/>
                    <a:pt x="18" y="0"/>
                  </a:cubicBezTo>
                  <a:lnTo>
                    <a:pt x="18" y="14"/>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65" name="Freeform 164"/>
            <p:cNvSpPr>
              <a:spLocks noEditPoints="1"/>
            </p:cNvSpPr>
            <p:nvPr userDrawn="1"/>
          </p:nvSpPr>
          <p:spPr bwMode="auto">
            <a:xfrm>
              <a:off x="2062" y="2332"/>
              <a:ext cx="44" cy="50"/>
            </a:xfrm>
            <a:custGeom>
              <a:avLst/>
              <a:gdLst/>
              <a:ahLst/>
              <a:cxnLst>
                <a:cxn ang="0">
                  <a:pos x="5" y="9"/>
                </a:cxn>
                <a:cxn ang="0">
                  <a:pos x="10" y="4"/>
                </a:cxn>
                <a:cxn ang="0">
                  <a:pos x="14" y="9"/>
                </a:cxn>
                <a:cxn ang="0">
                  <a:pos x="5" y="9"/>
                </a:cxn>
                <a:cxn ang="0">
                  <a:pos x="18" y="12"/>
                </a:cxn>
                <a:cxn ang="0">
                  <a:pos x="19" y="10"/>
                </a:cxn>
                <a:cxn ang="0">
                  <a:pos x="10" y="0"/>
                </a:cxn>
                <a:cxn ang="0">
                  <a:pos x="0" y="11"/>
                </a:cxn>
                <a:cxn ang="0">
                  <a:pos x="10" y="21"/>
                </a:cxn>
                <a:cxn ang="0">
                  <a:pos x="18" y="20"/>
                </a:cxn>
                <a:cxn ang="0">
                  <a:pos x="17" y="17"/>
                </a:cxn>
                <a:cxn ang="0">
                  <a:pos x="11" y="18"/>
                </a:cxn>
                <a:cxn ang="0">
                  <a:pos x="5" y="12"/>
                </a:cxn>
                <a:cxn ang="0">
                  <a:pos x="18" y="12"/>
                </a:cxn>
              </a:cxnLst>
              <a:rect l="0" t="0" r="r" b="b"/>
              <a:pathLst>
                <a:path w="19" h="21">
                  <a:moveTo>
                    <a:pt x="5" y="9"/>
                  </a:moveTo>
                  <a:cubicBezTo>
                    <a:pt x="5" y="7"/>
                    <a:pt x="6" y="4"/>
                    <a:pt x="10" y="4"/>
                  </a:cubicBezTo>
                  <a:cubicBezTo>
                    <a:pt x="13" y="4"/>
                    <a:pt x="14" y="7"/>
                    <a:pt x="14" y="9"/>
                  </a:cubicBezTo>
                  <a:lnTo>
                    <a:pt x="5" y="9"/>
                  </a:lnTo>
                  <a:close/>
                  <a:moveTo>
                    <a:pt x="18" y="12"/>
                  </a:moveTo>
                  <a:cubicBezTo>
                    <a:pt x="19" y="12"/>
                    <a:pt x="19" y="11"/>
                    <a:pt x="19" y="10"/>
                  </a:cubicBezTo>
                  <a:cubicBezTo>
                    <a:pt x="19" y="6"/>
                    <a:pt x="17" y="0"/>
                    <a:pt x="10" y="0"/>
                  </a:cubicBezTo>
                  <a:cubicBezTo>
                    <a:pt x="3" y="0"/>
                    <a:pt x="0" y="6"/>
                    <a:pt x="0" y="11"/>
                  </a:cubicBezTo>
                  <a:cubicBezTo>
                    <a:pt x="0" y="17"/>
                    <a:pt x="4" y="21"/>
                    <a:pt x="10" y="21"/>
                  </a:cubicBezTo>
                  <a:cubicBezTo>
                    <a:pt x="13" y="21"/>
                    <a:pt x="16" y="21"/>
                    <a:pt x="18" y="20"/>
                  </a:cubicBezTo>
                  <a:cubicBezTo>
                    <a:pt x="17" y="17"/>
                    <a:pt x="17" y="17"/>
                    <a:pt x="17" y="17"/>
                  </a:cubicBezTo>
                  <a:cubicBezTo>
                    <a:pt x="15" y="17"/>
                    <a:pt x="14" y="18"/>
                    <a:pt x="11" y="18"/>
                  </a:cubicBezTo>
                  <a:cubicBezTo>
                    <a:pt x="8" y="18"/>
                    <a:pt x="5" y="16"/>
                    <a:pt x="5" y="12"/>
                  </a:cubicBezTo>
                  <a:lnTo>
                    <a:pt x="18"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grpSp>
      <p:sp>
        <p:nvSpPr>
          <p:cNvPr id="166" name="Text Box 165"/>
          <p:cNvSpPr txBox="1">
            <a:spLocks noChangeArrowheads="1"/>
          </p:cNvSpPr>
          <p:nvPr/>
        </p:nvSpPr>
        <p:spPr bwMode="auto">
          <a:xfrm>
            <a:off x="339725" y="5927725"/>
            <a:ext cx="2782888" cy="579438"/>
          </a:xfrm>
          <a:prstGeom prst="rect">
            <a:avLst/>
          </a:prstGeom>
          <a:noFill/>
          <a:ln w="9525">
            <a:noFill/>
            <a:miter lim="800000"/>
            <a:headEnd/>
            <a:tailEnd/>
          </a:ln>
        </p:spPr>
        <p:txBody>
          <a:bodyPr lIns="0" tIns="0" rIns="0" bIns="0">
            <a:spAutoFit/>
          </a:bodyPr>
          <a:lstStyle/>
          <a:p>
            <a:pPr algn="just" eaLnBrk="0" hangingPunct="0">
              <a:lnSpc>
                <a:spcPct val="95000"/>
              </a:lnSpc>
              <a:buClr>
                <a:srgbClr val="FFCC66"/>
              </a:buClr>
              <a:buSzPct val="70000"/>
              <a:buFont typeface="Wingdings" pitchFamily="2" charset="2"/>
              <a:buNone/>
              <a:defRPr/>
            </a:pPr>
            <a:r>
              <a:rPr lang="en-US" sz="800" b="0" dirty="0">
                <a:solidFill>
                  <a:srgbClr val="848484"/>
                </a:solidFill>
                <a:latin typeface="Arial" pitchFamily="34" charset="0"/>
              </a:rPr>
              <a:t>Wells Fargo Private Bank provides financial services and products through Wells Fargo Bank, N.A. and its affiliates. Wells Fargo &amp; Company does not provide tax advice. Please consult your professional tax advisor to determine how this information may apply to your own situation.</a:t>
            </a:r>
          </a:p>
        </p:txBody>
      </p:sp>
      <p:pic>
        <p:nvPicPr>
          <p:cNvPr id="167" name="Picture 342" descr="WF_goldRGB_2009"/>
          <p:cNvPicPr>
            <a:picLocks noChangeAspect="1" noChangeArrowheads="1"/>
          </p:cNvPicPr>
          <p:nvPr userDrawn="1"/>
        </p:nvPicPr>
        <p:blipFill>
          <a:blip r:embed="rId3" cstate="print"/>
          <a:srcRect/>
          <a:stretch>
            <a:fillRect/>
          </a:stretch>
        </p:blipFill>
        <p:spPr bwMode="auto">
          <a:xfrm>
            <a:off x="8183563" y="193675"/>
            <a:ext cx="731837" cy="731838"/>
          </a:xfrm>
          <a:prstGeom prst="rect">
            <a:avLst/>
          </a:prstGeom>
          <a:noFill/>
          <a:ln w="9525">
            <a:noFill/>
            <a:miter lim="800000"/>
            <a:headEnd/>
            <a:tailEnd/>
          </a:ln>
        </p:spPr>
      </p:pic>
      <p:sp>
        <p:nvSpPr>
          <p:cNvPr id="276482" name="Rectangle 2"/>
          <p:cNvSpPr>
            <a:spLocks noGrp="1" noChangeArrowheads="1"/>
          </p:cNvSpPr>
          <p:nvPr>
            <p:ph type="ctrTitle"/>
          </p:nvPr>
        </p:nvSpPr>
        <p:spPr>
          <a:xfrm>
            <a:off x="338138" y="1538288"/>
            <a:ext cx="7454900" cy="1368425"/>
          </a:xfrm>
          <a:ln algn="ctr"/>
        </p:spPr>
        <p:txBody>
          <a:bodyPr anchor="b"/>
          <a:lstStyle>
            <a:lvl1pPr eaLnBrk="1" hangingPunct="1">
              <a:lnSpc>
                <a:spcPct val="95000"/>
              </a:lnSpc>
              <a:defRPr sz="4100" smtClean="0">
                <a:solidFill>
                  <a:schemeClr val="tx2"/>
                </a:solidFill>
                <a:ea typeface="ＭＳ Ｐゴシック"/>
                <a:cs typeface="ＭＳ Ｐゴシック"/>
              </a:defRPr>
            </a:lvl1pPr>
          </a:lstStyle>
          <a:p>
            <a:r>
              <a:rPr lang="en-US" smtClean="0"/>
              <a:t>Click to edit Master title style</a:t>
            </a:r>
          </a:p>
        </p:txBody>
      </p:sp>
      <p:sp>
        <p:nvSpPr>
          <p:cNvPr id="276485" name="Rectangle 3"/>
          <p:cNvSpPr>
            <a:spLocks noGrp="1" noChangeArrowheads="1"/>
          </p:cNvSpPr>
          <p:nvPr>
            <p:ph type="subTitle" idx="1"/>
          </p:nvPr>
        </p:nvSpPr>
        <p:spPr>
          <a:xfrm>
            <a:off x="338138" y="3168650"/>
            <a:ext cx="7454900" cy="609600"/>
          </a:xfrm>
          <a:ln algn="ctr"/>
        </p:spPr>
        <p:txBody>
          <a:bodyPr/>
          <a:lstStyle>
            <a:lvl1pPr marL="0" indent="0">
              <a:lnSpc>
                <a:spcPct val="100000"/>
              </a:lnSpc>
              <a:spcBef>
                <a:spcPct val="0"/>
              </a:spcBef>
              <a:spcAft>
                <a:spcPct val="0"/>
              </a:spcAft>
              <a:buFont typeface="Wingdings" pitchFamily="2" charset="2"/>
              <a:buNone/>
              <a:defRPr sz="1800" smtClean="0">
                <a:ea typeface="ＭＳ Ｐゴシック"/>
                <a:cs typeface="ＭＳ Ｐゴシック"/>
              </a:defRPr>
            </a:lvl1pPr>
          </a:lstStyle>
          <a:p>
            <a:r>
              <a:rPr lang="en-US" smtClean="0"/>
              <a:t>Click to edit Master subtitle style</a:t>
            </a:r>
          </a:p>
        </p:txBody>
      </p:sp>
      <p:sp>
        <p:nvSpPr>
          <p:cNvPr id="168" name="Rectangle 4"/>
          <p:cNvSpPr>
            <a:spLocks noGrp="1" noChangeArrowheads="1"/>
          </p:cNvSpPr>
          <p:nvPr>
            <p:ph type="ftr" sz="quarter" idx="10"/>
          </p:nvPr>
        </p:nvSpPr>
        <p:spPr>
          <a:xfrm>
            <a:off x="338138" y="6635750"/>
            <a:ext cx="2482850" cy="138113"/>
          </a:xfrm>
        </p:spPr>
        <p:txBody>
          <a:bodyPr/>
          <a:lstStyle>
            <a:lvl1pPr algn="l">
              <a:defRPr smtClean="0"/>
            </a:lvl1pPr>
          </a:lstStyle>
          <a:p>
            <a:pPr>
              <a:defRPr/>
            </a:pPr>
            <a:r>
              <a:rPr lang="en-US" dirty="0">
                <a:solidFill>
                  <a:srgbClr val="A57D50"/>
                </a:solidFill>
              </a:rPr>
              <a:t>200906092 TPB-AB21039 (09/09)</a:t>
            </a:r>
          </a:p>
        </p:txBody>
      </p:sp>
    </p:spTree>
    <p:extLst>
      <p:ext uri="{BB962C8B-B14F-4D97-AF65-F5344CB8AC3E}">
        <p14:creationId xmlns:p14="http://schemas.microsoft.com/office/powerpoint/2010/main" val="2484444021"/>
      </p:ext>
    </p:extLst>
  </p:cSld>
  <p:clrMapOvr>
    <a:masterClrMapping/>
  </p:clrMapOvr>
  <p:transition>
    <p:fade/>
  </p:transition>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A57D50"/>
                </a:solidFill>
              </a:rPr>
              <a:t>200906092 TPB-AB21039 (09/09)</a:t>
            </a:r>
          </a:p>
        </p:txBody>
      </p:sp>
    </p:spTree>
    <p:extLst>
      <p:ext uri="{BB962C8B-B14F-4D97-AF65-F5344CB8AC3E}">
        <p14:creationId xmlns:p14="http://schemas.microsoft.com/office/powerpoint/2010/main" val="1048909634"/>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A57D50"/>
                </a:solidFill>
              </a:rPr>
              <a:t>200906092 TPB-AB21039 (09/09)</a:t>
            </a:r>
          </a:p>
        </p:txBody>
      </p:sp>
    </p:spTree>
    <p:extLst>
      <p:ext uri="{BB962C8B-B14F-4D97-AF65-F5344CB8AC3E}">
        <p14:creationId xmlns:p14="http://schemas.microsoft.com/office/powerpoint/2010/main" val="37435473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792288"/>
            <a:ext cx="4265613" cy="4519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792288"/>
            <a:ext cx="4265612" cy="4519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A57D50"/>
                </a:solidFill>
              </a:rPr>
              <a:t>200906092 TPB-AB21039 (09/09)</a:t>
            </a:r>
          </a:p>
        </p:txBody>
      </p:sp>
    </p:spTree>
    <p:extLst>
      <p:ext uri="{BB962C8B-B14F-4D97-AF65-F5344CB8AC3E}">
        <p14:creationId xmlns:p14="http://schemas.microsoft.com/office/powerpoint/2010/main" val="256993967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dirty="0">
                <a:solidFill>
                  <a:srgbClr val="A57D50"/>
                </a:solidFill>
              </a:rPr>
              <a:t>200906092 TPB-AB21039 (09/09)</a:t>
            </a:r>
          </a:p>
        </p:txBody>
      </p:sp>
    </p:spTree>
    <p:extLst>
      <p:ext uri="{BB962C8B-B14F-4D97-AF65-F5344CB8AC3E}">
        <p14:creationId xmlns:p14="http://schemas.microsoft.com/office/powerpoint/2010/main" val="3039872201"/>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solidFill>
                  <a:srgbClr val="A57D50"/>
                </a:solidFill>
              </a:rPr>
              <a:t>200906092 TPB-AB21039 (09/09)</a:t>
            </a:r>
          </a:p>
        </p:txBody>
      </p:sp>
    </p:spTree>
    <p:extLst>
      <p:ext uri="{BB962C8B-B14F-4D97-AF65-F5344CB8AC3E}">
        <p14:creationId xmlns:p14="http://schemas.microsoft.com/office/powerpoint/2010/main" val="3795867976"/>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dirty="0">
                <a:solidFill>
                  <a:srgbClr val="A57D50"/>
                </a:solidFill>
              </a:rPr>
              <a:t>200906092 TPB-AB21039 (09/09)</a:t>
            </a:r>
          </a:p>
        </p:txBody>
      </p:sp>
    </p:spTree>
    <p:extLst>
      <p:ext uri="{BB962C8B-B14F-4D97-AF65-F5344CB8AC3E}">
        <p14:creationId xmlns:p14="http://schemas.microsoft.com/office/powerpoint/2010/main" val="411617369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t>200906092 TPB-AB21039 (09/09)</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A57D50"/>
                </a:solidFill>
              </a:rPr>
              <a:t>200906092 TPB-AB21039 (09/09)</a:t>
            </a:r>
          </a:p>
        </p:txBody>
      </p:sp>
    </p:spTree>
    <p:extLst>
      <p:ext uri="{BB962C8B-B14F-4D97-AF65-F5344CB8AC3E}">
        <p14:creationId xmlns:p14="http://schemas.microsoft.com/office/powerpoint/2010/main" val="2687978659"/>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tIns="45720" rIns="91440" bIns="4572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A57D50"/>
                </a:solidFill>
              </a:rPr>
              <a:t>200906092 TPB-AB21039 (09/09)</a:t>
            </a:r>
          </a:p>
        </p:txBody>
      </p:sp>
    </p:spTree>
    <p:extLst>
      <p:ext uri="{BB962C8B-B14F-4D97-AF65-F5344CB8AC3E}">
        <p14:creationId xmlns:p14="http://schemas.microsoft.com/office/powerpoint/2010/main" val="1016775582"/>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A57D50"/>
                </a:solidFill>
              </a:rPr>
              <a:t>200906092 TPB-AB21039 (09/09)</a:t>
            </a:r>
          </a:p>
        </p:txBody>
      </p:sp>
    </p:spTree>
    <p:extLst>
      <p:ext uri="{BB962C8B-B14F-4D97-AF65-F5344CB8AC3E}">
        <p14:creationId xmlns:p14="http://schemas.microsoft.com/office/powerpoint/2010/main" val="47456473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5288" y="179388"/>
            <a:ext cx="2170112" cy="61325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1775" y="179388"/>
            <a:ext cx="6361113" cy="61325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A57D50"/>
                </a:solidFill>
              </a:rPr>
              <a:t>200906092 TPB-AB21039 (09/09)</a:t>
            </a:r>
          </a:p>
        </p:txBody>
      </p:sp>
    </p:spTree>
    <p:extLst>
      <p:ext uri="{BB962C8B-B14F-4D97-AF65-F5344CB8AC3E}">
        <p14:creationId xmlns:p14="http://schemas.microsoft.com/office/powerpoint/2010/main" val="3969632830"/>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31775" y="179388"/>
            <a:ext cx="8683625" cy="4873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31775" y="1792288"/>
            <a:ext cx="8683625" cy="4519612"/>
          </a:xfrm>
        </p:spPr>
        <p:txBody>
          <a:bodyPr tIns="45720" rIns="91440" bIns="45720"/>
          <a:lstStyle/>
          <a:p>
            <a:pPr lvl="0"/>
            <a:endParaRPr lang="en-US" noProof="0" dirty="0" smtClean="0"/>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A57D50"/>
                </a:solidFill>
              </a:rPr>
              <a:t>200906092 TPB-AB21039 (09/09)</a:t>
            </a:r>
          </a:p>
        </p:txBody>
      </p:sp>
    </p:spTree>
    <p:extLst>
      <p:ext uri="{BB962C8B-B14F-4D97-AF65-F5344CB8AC3E}">
        <p14:creationId xmlns:p14="http://schemas.microsoft.com/office/powerpoint/2010/main" val="3718793151"/>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solidFill>
                <a:srgbClr val="A57D50"/>
              </a:solidFill>
              <a:latin typeface="Verdana"/>
            </a:endParaRPr>
          </a:p>
        </p:txBody>
      </p:sp>
      <p:sp>
        <p:nvSpPr>
          <p:cNvPr id="6" name="Rectangle 70"/>
          <p:cNvSpPr>
            <a:spLocks noGrp="1" noChangeArrowheads="1"/>
          </p:cNvSpPr>
          <p:nvPr>
            <p:ph type="ftr" sz="quarter" idx="11"/>
          </p:nvPr>
        </p:nvSpPr>
        <p:spPr>
          <a:ln/>
        </p:spPr>
        <p:txBody>
          <a:bodyPr/>
          <a:lstStyle>
            <a:lvl1pPr>
              <a:defRPr/>
            </a:lvl1pPr>
          </a:lstStyle>
          <a:p>
            <a:pPr>
              <a:defRPr/>
            </a:pPr>
            <a:endParaRPr lang="en-US" dirty="0">
              <a:solidFill>
                <a:srgbClr val="A57D50"/>
              </a:solidFill>
            </a:endParaRPr>
          </a:p>
        </p:txBody>
      </p:sp>
      <p:sp>
        <p:nvSpPr>
          <p:cNvPr id="7" name="Rectangle 71"/>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81E14293-30B6-4C87-9CD1-5D29C2932F34}" type="slidenum">
              <a:rPr lang="en-US">
                <a:solidFill>
                  <a:srgbClr val="A57D50"/>
                </a:solidFill>
                <a:latin typeface="Verdana"/>
              </a:rPr>
              <a:pPr>
                <a:defRPr/>
              </a:pPr>
              <a:t>‹#›</a:t>
            </a:fld>
            <a:endParaRPr lang="en-US" dirty="0">
              <a:solidFill>
                <a:srgbClr val="A57D50"/>
              </a:solidFill>
              <a:latin typeface="Verdana"/>
            </a:endParaRPr>
          </a:p>
        </p:txBody>
      </p:sp>
    </p:spTree>
    <p:extLst>
      <p:ext uri="{BB962C8B-B14F-4D97-AF65-F5344CB8AC3E}">
        <p14:creationId xmlns:p14="http://schemas.microsoft.com/office/powerpoint/2010/main" val="24045239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7" descr="WF_Corp_Sig_RGB_PPT_Wrd_5"/>
          <p:cNvPicPr>
            <a:picLocks noChangeAspect="1" noChangeArrowheads="1"/>
          </p:cNvPicPr>
          <p:nvPr/>
        </p:nvPicPr>
        <p:blipFill>
          <a:blip r:embed="rId2" cstate="print"/>
          <a:srcRect t="5360"/>
          <a:stretch>
            <a:fillRect/>
          </a:stretch>
        </p:blipFill>
        <p:spPr bwMode="auto">
          <a:xfrm>
            <a:off x="5948363" y="5605463"/>
            <a:ext cx="3117850" cy="1057275"/>
          </a:xfrm>
          <a:prstGeom prst="rect">
            <a:avLst/>
          </a:prstGeom>
          <a:noFill/>
          <a:ln w="9525">
            <a:noFill/>
            <a:miter lim="800000"/>
            <a:headEnd/>
            <a:tailEnd/>
          </a:ln>
        </p:spPr>
      </p:pic>
      <p:sp>
        <p:nvSpPr>
          <p:cNvPr id="5" name="Line 176"/>
          <p:cNvSpPr>
            <a:spLocks noChangeShapeType="1"/>
          </p:cNvSpPr>
          <p:nvPr/>
        </p:nvSpPr>
        <p:spPr bwMode="auto">
          <a:xfrm>
            <a:off x="338138" y="3021013"/>
            <a:ext cx="7150100" cy="0"/>
          </a:xfrm>
          <a:prstGeom prst="line">
            <a:avLst/>
          </a:prstGeom>
          <a:noFill/>
          <a:ln w="31750">
            <a:solidFill>
              <a:schemeClr val="tx2"/>
            </a:solidFill>
            <a:round/>
            <a:headEnd/>
            <a:tailEnd/>
          </a:ln>
          <a:effectLst/>
        </p:spPr>
        <p:txBody>
          <a:bodyPr wrap="none" lIns="0" rIns="0" anchor="ctr"/>
          <a:lstStyle/>
          <a:p>
            <a:pPr>
              <a:defRPr/>
            </a:pPr>
            <a:endParaRPr lang="en-US" dirty="0">
              <a:solidFill>
                <a:srgbClr val="A57D50"/>
              </a:solidFill>
              <a:latin typeface="Verdana"/>
            </a:endParaRPr>
          </a:p>
        </p:txBody>
      </p:sp>
      <p:grpSp>
        <p:nvGrpSpPr>
          <p:cNvPr id="2" name="Group 6"/>
          <p:cNvGrpSpPr>
            <a:grpSpLocks noChangeAspect="1"/>
          </p:cNvGrpSpPr>
          <p:nvPr/>
        </p:nvGrpSpPr>
        <p:grpSpPr bwMode="auto">
          <a:xfrm>
            <a:off x="339725" y="5307013"/>
            <a:ext cx="2803525" cy="525462"/>
            <a:chOff x="1253" y="1855"/>
            <a:chExt cx="3253" cy="609"/>
          </a:xfrm>
        </p:grpSpPr>
        <p:sp>
          <p:nvSpPr>
            <p:cNvPr id="8" name="AutoShape 7"/>
            <p:cNvSpPr>
              <a:spLocks noChangeAspect="1" noChangeArrowheads="1" noTextEdit="1"/>
            </p:cNvSpPr>
            <p:nvPr userDrawn="1"/>
          </p:nvSpPr>
          <p:spPr bwMode="auto">
            <a:xfrm>
              <a:off x="1253" y="1855"/>
              <a:ext cx="3253" cy="609"/>
            </a:xfrm>
            <a:prstGeom prst="rect">
              <a:avLst/>
            </a:prstGeom>
            <a:noFill/>
            <a:ln w="9525">
              <a:noFill/>
              <a:miter lim="800000"/>
              <a:headEnd/>
              <a:tailEnd/>
            </a:ln>
          </p:spPr>
          <p:txBody>
            <a:bodyPr/>
            <a:lstStyle/>
            <a:p>
              <a:pPr>
                <a:lnSpc>
                  <a:spcPct val="95000"/>
                </a:lnSpc>
                <a:defRPr/>
              </a:pPr>
              <a:endParaRPr lang="en-US" b="0" dirty="0">
                <a:solidFill>
                  <a:srgbClr val="FFFFFF"/>
                </a:solidFill>
                <a:latin typeface="Verdana"/>
              </a:endParaRPr>
            </a:p>
          </p:txBody>
        </p:sp>
        <p:sp>
          <p:nvSpPr>
            <p:cNvPr id="9" name="Rectangle 8"/>
            <p:cNvSpPr>
              <a:spLocks noChangeArrowheads="1"/>
            </p:cNvSpPr>
            <p:nvPr userDrawn="1"/>
          </p:nvSpPr>
          <p:spPr bwMode="auto">
            <a:xfrm>
              <a:off x="1255" y="1855"/>
              <a:ext cx="3249" cy="607"/>
            </a:xfrm>
            <a:prstGeom prst="rect">
              <a:avLst/>
            </a:prstGeom>
            <a:noFill/>
            <a:ln w="6350">
              <a:solidFill>
                <a:srgbClr val="000000"/>
              </a:solidFill>
              <a:miter lim="800000"/>
              <a:headEnd/>
              <a:tailEnd/>
            </a:ln>
          </p:spPr>
          <p:txBody>
            <a:bodyPr/>
            <a:lstStyle/>
            <a:p>
              <a:pPr>
                <a:lnSpc>
                  <a:spcPct val="95000"/>
                </a:lnSpc>
                <a:defRPr/>
              </a:pPr>
              <a:endParaRPr lang="en-US" b="0" dirty="0">
                <a:solidFill>
                  <a:srgbClr val="FFFFFF"/>
                </a:solidFill>
                <a:latin typeface="Verdana"/>
              </a:endParaRPr>
            </a:p>
          </p:txBody>
        </p:sp>
        <p:sp>
          <p:nvSpPr>
            <p:cNvPr id="10" name="Rectangle 9"/>
            <p:cNvSpPr>
              <a:spLocks noChangeArrowheads="1"/>
            </p:cNvSpPr>
            <p:nvPr userDrawn="1"/>
          </p:nvSpPr>
          <p:spPr bwMode="auto">
            <a:xfrm>
              <a:off x="1378" y="1929"/>
              <a:ext cx="17" cy="66"/>
            </a:xfrm>
            <a:prstGeom prst="rect">
              <a:avLst/>
            </a:prstGeom>
            <a:solidFill>
              <a:srgbClr val="000000"/>
            </a:solidFill>
            <a:ln w="9525">
              <a:noFill/>
              <a:miter lim="800000"/>
              <a:headEnd/>
              <a:tailEnd/>
            </a:ln>
          </p:spPr>
          <p:txBody>
            <a:bodyPr/>
            <a:lstStyle/>
            <a:p>
              <a:pPr>
                <a:lnSpc>
                  <a:spcPct val="95000"/>
                </a:lnSpc>
                <a:defRPr/>
              </a:pPr>
              <a:endParaRPr lang="en-US" b="0" dirty="0">
                <a:solidFill>
                  <a:srgbClr val="FFFFFF"/>
                </a:solidFill>
                <a:latin typeface="Verdana"/>
              </a:endParaRPr>
            </a:p>
          </p:txBody>
        </p:sp>
        <p:sp>
          <p:nvSpPr>
            <p:cNvPr id="11" name="Freeform 10"/>
            <p:cNvSpPr>
              <a:spLocks/>
            </p:cNvSpPr>
            <p:nvPr userDrawn="1"/>
          </p:nvSpPr>
          <p:spPr bwMode="auto">
            <a:xfrm>
              <a:off x="1406" y="1945"/>
              <a:ext cx="44" cy="50"/>
            </a:xfrm>
            <a:custGeom>
              <a:avLst/>
              <a:gdLst/>
              <a:ahLst/>
              <a:cxnLst>
                <a:cxn ang="0">
                  <a:pos x="0" y="7"/>
                </a:cxn>
                <a:cxn ang="0">
                  <a:pos x="0" y="1"/>
                </a:cxn>
                <a:cxn ang="0">
                  <a:pos x="5" y="1"/>
                </a:cxn>
                <a:cxn ang="0">
                  <a:pos x="6" y="3"/>
                </a:cxn>
                <a:cxn ang="0">
                  <a:pos x="6" y="3"/>
                </a:cxn>
                <a:cxn ang="0">
                  <a:pos x="12" y="0"/>
                </a:cxn>
                <a:cxn ang="0">
                  <a:pos x="19" y="9"/>
                </a:cxn>
                <a:cxn ang="0">
                  <a:pos x="19" y="21"/>
                </a:cxn>
                <a:cxn ang="0">
                  <a:pos x="13" y="21"/>
                </a:cxn>
                <a:cxn ang="0">
                  <a:pos x="13" y="10"/>
                </a:cxn>
                <a:cxn ang="0">
                  <a:pos x="10" y="5"/>
                </a:cxn>
                <a:cxn ang="0">
                  <a:pos x="6" y="8"/>
                </a:cxn>
                <a:cxn ang="0">
                  <a:pos x="6" y="9"/>
                </a:cxn>
                <a:cxn ang="0">
                  <a:pos x="6" y="21"/>
                </a:cxn>
                <a:cxn ang="0">
                  <a:pos x="0" y="21"/>
                </a:cxn>
                <a:cxn ang="0">
                  <a:pos x="0" y="7"/>
                </a:cxn>
              </a:cxnLst>
              <a:rect l="0" t="0" r="r" b="b"/>
              <a:pathLst>
                <a:path w="19" h="21">
                  <a:moveTo>
                    <a:pt x="0" y="7"/>
                  </a:moveTo>
                  <a:cubicBezTo>
                    <a:pt x="0" y="5"/>
                    <a:pt x="0" y="2"/>
                    <a:pt x="0" y="1"/>
                  </a:cubicBezTo>
                  <a:cubicBezTo>
                    <a:pt x="5" y="1"/>
                    <a:pt x="5" y="1"/>
                    <a:pt x="5" y="1"/>
                  </a:cubicBezTo>
                  <a:cubicBezTo>
                    <a:pt x="6" y="3"/>
                    <a:pt x="6" y="3"/>
                    <a:pt x="6" y="3"/>
                  </a:cubicBezTo>
                  <a:cubicBezTo>
                    <a:pt x="6" y="3"/>
                    <a:pt x="6" y="3"/>
                    <a:pt x="6" y="3"/>
                  </a:cubicBezTo>
                  <a:cubicBezTo>
                    <a:pt x="6" y="2"/>
                    <a:pt x="9" y="0"/>
                    <a:pt x="12" y="0"/>
                  </a:cubicBezTo>
                  <a:cubicBezTo>
                    <a:pt x="16" y="0"/>
                    <a:pt x="19" y="3"/>
                    <a:pt x="19" y="9"/>
                  </a:cubicBezTo>
                  <a:cubicBezTo>
                    <a:pt x="19" y="21"/>
                    <a:pt x="19" y="21"/>
                    <a:pt x="19" y="21"/>
                  </a:cubicBezTo>
                  <a:cubicBezTo>
                    <a:pt x="13" y="21"/>
                    <a:pt x="13" y="21"/>
                    <a:pt x="13" y="21"/>
                  </a:cubicBezTo>
                  <a:cubicBezTo>
                    <a:pt x="13" y="10"/>
                    <a:pt x="13" y="10"/>
                    <a:pt x="13" y="10"/>
                  </a:cubicBezTo>
                  <a:cubicBezTo>
                    <a:pt x="13" y="7"/>
                    <a:pt x="12" y="5"/>
                    <a:pt x="10" y="5"/>
                  </a:cubicBezTo>
                  <a:cubicBezTo>
                    <a:pt x="8" y="5"/>
                    <a:pt x="7" y="6"/>
                    <a:pt x="6" y="8"/>
                  </a:cubicBezTo>
                  <a:cubicBezTo>
                    <a:pt x="6" y="8"/>
                    <a:pt x="6" y="9"/>
                    <a:pt x="6" y="9"/>
                  </a:cubicBezTo>
                  <a:cubicBezTo>
                    <a:pt x="6" y="21"/>
                    <a:pt x="6" y="21"/>
                    <a:pt x="6"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2" name="Freeform 11"/>
            <p:cNvSpPr>
              <a:spLocks/>
            </p:cNvSpPr>
            <p:nvPr userDrawn="1"/>
          </p:nvSpPr>
          <p:spPr bwMode="auto">
            <a:xfrm>
              <a:off x="1456" y="1947"/>
              <a:ext cx="52" cy="48"/>
            </a:xfrm>
            <a:custGeom>
              <a:avLst/>
              <a:gdLst/>
              <a:ahLst/>
              <a:cxnLst>
                <a:cxn ang="0">
                  <a:pos x="7" y="0"/>
                </a:cxn>
                <a:cxn ang="0">
                  <a:pos x="10" y="9"/>
                </a:cxn>
                <a:cxn ang="0">
                  <a:pos x="11" y="14"/>
                </a:cxn>
                <a:cxn ang="0">
                  <a:pos x="11" y="14"/>
                </a:cxn>
                <a:cxn ang="0">
                  <a:pos x="12" y="9"/>
                </a:cxn>
                <a:cxn ang="0">
                  <a:pos x="15" y="0"/>
                </a:cxn>
                <a:cxn ang="0">
                  <a:pos x="22" y="0"/>
                </a:cxn>
                <a:cxn ang="0">
                  <a:pos x="14" y="20"/>
                </a:cxn>
                <a:cxn ang="0">
                  <a:pos x="8" y="20"/>
                </a:cxn>
                <a:cxn ang="0">
                  <a:pos x="0" y="0"/>
                </a:cxn>
                <a:cxn ang="0">
                  <a:pos x="7" y="0"/>
                </a:cxn>
              </a:cxnLst>
              <a:rect l="0" t="0" r="r" b="b"/>
              <a:pathLst>
                <a:path w="22" h="20">
                  <a:moveTo>
                    <a:pt x="7" y="0"/>
                  </a:moveTo>
                  <a:cubicBezTo>
                    <a:pt x="10" y="9"/>
                    <a:pt x="10" y="9"/>
                    <a:pt x="10" y="9"/>
                  </a:cubicBezTo>
                  <a:cubicBezTo>
                    <a:pt x="10" y="11"/>
                    <a:pt x="11" y="12"/>
                    <a:pt x="11" y="14"/>
                  </a:cubicBezTo>
                  <a:cubicBezTo>
                    <a:pt x="11" y="14"/>
                    <a:pt x="11" y="14"/>
                    <a:pt x="11" y="14"/>
                  </a:cubicBezTo>
                  <a:cubicBezTo>
                    <a:pt x="12" y="12"/>
                    <a:pt x="12" y="11"/>
                    <a:pt x="12" y="9"/>
                  </a:cubicBezTo>
                  <a:cubicBezTo>
                    <a:pt x="15" y="0"/>
                    <a:pt x="15" y="0"/>
                    <a:pt x="15" y="0"/>
                  </a:cubicBezTo>
                  <a:cubicBezTo>
                    <a:pt x="22" y="0"/>
                    <a:pt x="22" y="0"/>
                    <a:pt x="22" y="0"/>
                  </a:cubicBezTo>
                  <a:cubicBezTo>
                    <a:pt x="14" y="20"/>
                    <a:pt x="14" y="20"/>
                    <a:pt x="14" y="20"/>
                  </a:cubicBezTo>
                  <a:cubicBezTo>
                    <a:pt x="8" y="20"/>
                    <a:pt x="8" y="20"/>
                    <a:pt x="8" y="20"/>
                  </a:cubicBezTo>
                  <a:cubicBezTo>
                    <a:pt x="0" y="0"/>
                    <a:pt x="0" y="0"/>
                    <a:pt x="0" y="0"/>
                  </a:cubicBezTo>
                  <a:lnTo>
                    <a:pt x="7"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3" name="Freeform 12"/>
            <p:cNvSpPr>
              <a:spLocks noEditPoints="1"/>
            </p:cNvSpPr>
            <p:nvPr userDrawn="1"/>
          </p:nvSpPr>
          <p:spPr bwMode="auto">
            <a:xfrm>
              <a:off x="1511" y="1945"/>
              <a:ext cx="44" cy="50"/>
            </a:xfrm>
            <a:custGeom>
              <a:avLst/>
              <a:gdLst/>
              <a:ahLst/>
              <a:cxnLst>
                <a:cxn ang="0">
                  <a:pos x="6" y="13"/>
                </a:cxn>
                <a:cxn ang="0">
                  <a:pos x="11" y="17"/>
                </a:cxn>
                <a:cxn ang="0">
                  <a:pos x="17" y="16"/>
                </a:cxn>
                <a:cxn ang="0">
                  <a:pos x="18" y="20"/>
                </a:cxn>
                <a:cxn ang="0">
                  <a:pos x="10" y="21"/>
                </a:cxn>
                <a:cxn ang="0">
                  <a:pos x="0" y="11"/>
                </a:cxn>
                <a:cxn ang="0">
                  <a:pos x="10" y="0"/>
                </a:cxn>
                <a:cxn ang="0">
                  <a:pos x="19" y="10"/>
                </a:cxn>
                <a:cxn ang="0">
                  <a:pos x="19" y="13"/>
                </a:cxn>
                <a:cxn ang="0">
                  <a:pos x="6" y="13"/>
                </a:cxn>
                <a:cxn ang="0">
                  <a:pos x="13" y="8"/>
                </a:cxn>
                <a:cxn ang="0">
                  <a:pos x="9" y="4"/>
                </a:cxn>
                <a:cxn ang="0">
                  <a:pos x="6" y="8"/>
                </a:cxn>
                <a:cxn ang="0">
                  <a:pos x="13" y="8"/>
                </a:cxn>
              </a:cxnLst>
              <a:rect l="0" t="0" r="r" b="b"/>
              <a:pathLst>
                <a:path w="19" h="21">
                  <a:moveTo>
                    <a:pt x="6" y="13"/>
                  </a:moveTo>
                  <a:cubicBezTo>
                    <a:pt x="6" y="15"/>
                    <a:pt x="8" y="17"/>
                    <a:pt x="11" y="17"/>
                  </a:cubicBezTo>
                  <a:cubicBezTo>
                    <a:pt x="13" y="17"/>
                    <a:pt x="15" y="16"/>
                    <a:pt x="17" y="16"/>
                  </a:cubicBezTo>
                  <a:cubicBezTo>
                    <a:pt x="18" y="20"/>
                    <a:pt x="18" y="20"/>
                    <a:pt x="18" y="20"/>
                  </a:cubicBezTo>
                  <a:cubicBezTo>
                    <a:pt x="16" y="21"/>
                    <a:pt x="13" y="21"/>
                    <a:pt x="10" y="21"/>
                  </a:cubicBezTo>
                  <a:cubicBezTo>
                    <a:pt x="4" y="21"/>
                    <a:pt x="0" y="17"/>
                    <a:pt x="0" y="11"/>
                  </a:cubicBezTo>
                  <a:cubicBezTo>
                    <a:pt x="0" y="6"/>
                    <a:pt x="3" y="0"/>
                    <a:pt x="10" y="0"/>
                  </a:cubicBezTo>
                  <a:cubicBezTo>
                    <a:pt x="16" y="0"/>
                    <a:pt x="19" y="5"/>
                    <a:pt x="19" y="10"/>
                  </a:cubicBezTo>
                  <a:cubicBezTo>
                    <a:pt x="19" y="11"/>
                    <a:pt x="19" y="12"/>
                    <a:pt x="19" y="13"/>
                  </a:cubicBezTo>
                  <a:lnTo>
                    <a:pt x="6" y="13"/>
                  </a:lnTo>
                  <a:close/>
                  <a:moveTo>
                    <a:pt x="13" y="8"/>
                  </a:moveTo>
                  <a:cubicBezTo>
                    <a:pt x="13" y="7"/>
                    <a:pt x="12" y="4"/>
                    <a:pt x="9" y="4"/>
                  </a:cubicBezTo>
                  <a:cubicBezTo>
                    <a:pt x="7" y="4"/>
                    <a:pt x="6" y="7"/>
                    <a:pt x="6" y="8"/>
                  </a:cubicBezTo>
                  <a:lnTo>
                    <a:pt x="13" y="8"/>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4" name="Freeform 13"/>
            <p:cNvSpPr>
              <a:spLocks/>
            </p:cNvSpPr>
            <p:nvPr userDrawn="1"/>
          </p:nvSpPr>
          <p:spPr bwMode="auto">
            <a:xfrm>
              <a:off x="1562" y="1945"/>
              <a:ext cx="35" cy="50"/>
            </a:xfrm>
            <a:custGeom>
              <a:avLst/>
              <a:gdLst/>
              <a:ahLst/>
              <a:cxnLst>
                <a:cxn ang="0">
                  <a:pos x="1" y="15"/>
                </a:cxn>
                <a:cxn ang="0">
                  <a:pos x="6" y="17"/>
                </a:cxn>
                <a:cxn ang="0">
                  <a:pos x="9" y="15"/>
                </a:cxn>
                <a:cxn ang="0">
                  <a:pos x="6" y="13"/>
                </a:cxn>
                <a:cxn ang="0">
                  <a:pos x="0" y="7"/>
                </a:cxn>
                <a:cxn ang="0">
                  <a:pos x="8" y="0"/>
                </a:cxn>
                <a:cxn ang="0">
                  <a:pos x="14" y="1"/>
                </a:cxn>
                <a:cxn ang="0">
                  <a:pos x="13" y="6"/>
                </a:cxn>
                <a:cxn ang="0">
                  <a:pos x="9" y="5"/>
                </a:cxn>
                <a:cxn ang="0">
                  <a:pos x="6" y="6"/>
                </a:cxn>
                <a:cxn ang="0">
                  <a:pos x="9" y="9"/>
                </a:cxn>
                <a:cxn ang="0">
                  <a:pos x="15" y="15"/>
                </a:cxn>
                <a:cxn ang="0">
                  <a:pos x="6" y="21"/>
                </a:cxn>
                <a:cxn ang="0">
                  <a:pos x="0" y="20"/>
                </a:cxn>
                <a:cxn ang="0">
                  <a:pos x="1" y="15"/>
                </a:cxn>
              </a:cxnLst>
              <a:rect l="0" t="0" r="r" b="b"/>
              <a:pathLst>
                <a:path w="15" h="21">
                  <a:moveTo>
                    <a:pt x="1" y="15"/>
                  </a:moveTo>
                  <a:cubicBezTo>
                    <a:pt x="2" y="16"/>
                    <a:pt x="4" y="17"/>
                    <a:pt x="6" y="17"/>
                  </a:cubicBezTo>
                  <a:cubicBezTo>
                    <a:pt x="8" y="17"/>
                    <a:pt x="9" y="16"/>
                    <a:pt x="9" y="15"/>
                  </a:cubicBezTo>
                  <a:cubicBezTo>
                    <a:pt x="9" y="14"/>
                    <a:pt x="8" y="14"/>
                    <a:pt x="6" y="13"/>
                  </a:cubicBezTo>
                  <a:cubicBezTo>
                    <a:pt x="2" y="12"/>
                    <a:pt x="0" y="9"/>
                    <a:pt x="0" y="7"/>
                  </a:cubicBezTo>
                  <a:cubicBezTo>
                    <a:pt x="0" y="3"/>
                    <a:pt x="3" y="0"/>
                    <a:pt x="8" y="0"/>
                  </a:cubicBezTo>
                  <a:cubicBezTo>
                    <a:pt x="11" y="0"/>
                    <a:pt x="13" y="1"/>
                    <a:pt x="14" y="1"/>
                  </a:cubicBezTo>
                  <a:cubicBezTo>
                    <a:pt x="13" y="6"/>
                    <a:pt x="13" y="6"/>
                    <a:pt x="13" y="6"/>
                  </a:cubicBezTo>
                  <a:cubicBezTo>
                    <a:pt x="12" y="5"/>
                    <a:pt x="10" y="5"/>
                    <a:pt x="9" y="5"/>
                  </a:cubicBezTo>
                  <a:cubicBezTo>
                    <a:pt x="7" y="5"/>
                    <a:pt x="6" y="5"/>
                    <a:pt x="6" y="6"/>
                  </a:cubicBezTo>
                  <a:cubicBezTo>
                    <a:pt x="6" y="7"/>
                    <a:pt x="7" y="8"/>
                    <a:pt x="9" y="9"/>
                  </a:cubicBezTo>
                  <a:cubicBezTo>
                    <a:pt x="13" y="10"/>
                    <a:pt x="15" y="12"/>
                    <a:pt x="15" y="15"/>
                  </a:cubicBezTo>
                  <a:cubicBezTo>
                    <a:pt x="15" y="19"/>
                    <a:pt x="12" y="21"/>
                    <a:pt x="6" y="21"/>
                  </a:cubicBezTo>
                  <a:cubicBezTo>
                    <a:pt x="3" y="21"/>
                    <a:pt x="1" y="21"/>
                    <a:pt x="0" y="20"/>
                  </a:cubicBezTo>
                  <a:lnTo>
                    <a:pt x="1" y="15"/>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5" name="Freeform 14"/>
            <p:cNvSpPr>
              <a:spLocks/>
            </p:cNvSpPr>
            <p:nvPr userDrawn="1"/>
          </p:nvSpPr>
          <p:spPr bwMode="auto">
            <a:xfrm>
              <a:off x="1603" y="1932"/>
              <a:ext cx="29" cy="63"/>
            </a:xfrm>
            <a:custGeom>
              <a:avLst/>
              <a:gdLst/>
              <a:ahLst/>
              <a:cxnLst>
                <a:cxn ang="0">
                  <a:pos x="9" y="0"/>
                </a:cxn>
                <a:cxn ang="0">
                  <a:pos x="9" y="6"/>
                </a:cxn>
                <a:cxn ang="0">
                  <a:pos x="13" y="6"/>
                </a:cxn>
                <a:cxn ang="0">
                  <a:pos x="13" y="10"/>
                </a:cxn>
                <a:cxn ang="0">
                  <a:pos x="9" y="10"/>
                </a:cxn>
                <a:cxn ang="0">
                  <a:pos x="9" y="18"/>
                </a:cxn>
                <a:cxn ang="0">
                  <a:pos x="11" y="21"/>
                </a:cxn>
                <a:cxn ang="0">
                  <a:pos x="13" y="21"/>
                </a:cxn>
                <a:cxn ang="0">
                  <a:pos x="13" y="26"/>
                </a:cxn>
                <a:cxn ang="0">
                  <a:pos x="9" y="26"/>
                </a:cxn>
                <a:cxn ang="0">
                  <a:pos x="4" y="25"/>
                </a:cxn>
                <a:cxn ang="0">
                  <a:pos x="3" y="19"/>
                </a:cxn>
                <a:cxn ang="0">
                  <a:pos x="3" y="10"/>
                </a:cxn>
                <a:cxn ang="0">
                  <a:pos x="0" y="10"/>
                </a:cxn>
                <a:cxn ang="0">
                  <a:pos x="0" y="6"/>
                </a:cxn>
                <a:cxn ang="0">
                  <a:pos x="3" y="6"/>
                </a:cxn>
                <a:cxn ang="0">
                  <a:pos x="3" y="2"/>
                </a:cxn>
                <a:cxn ang="0">
                  <a:pos x="9" y="0"/>
                </a:cxn>
              </a:cxnLst>
              <a:rect l="0" t="0" r="r" b="b"/>
              <a:pathLst>
                <a:path w="13" h="26">
                  <a:moveTo>
                    <a:pt x="9" y="0"/>
                  </a:moveTo>
                  <a:cubicBezTo>
                    <a:pt x="9" y="6"/>
                    <a:pt x="9" y="6"/>
                    <a:pt x="9" y="6"/>
                  </a:cubicBezTo>
                  <a:cubicBezTo>
                    <a:pt x="13" y="6"/>
                    <a:pt x="13" y="6"/>
                    <a:pt x="13" y="6"/>
                  </a:cubicBezTo>
                  <a:cubicBezTo>
                    <a:pt x="13" y="10"/>
                    <a:pt x="13" y="10"/>
                    <a:pt x="13" y="10"/>
                  </a:cubicBezTo>
                  <a:cubicBezTo>
                    <a:pt x="9" y="10"/>
                    <a:pt x="9" y="10"/>
                    <a:pt x="9" y="10"/>
                  </a:cubicBezTo>
                  <a:cubicBezTo>
                    <a:pt x="9" y="18"/>
                    <a:pt x="9" y="18"/>
                    <a:pt x="9" y="18"/>
                  </a:cubicBezTo>
                  <a:cubicBezTo>
                    <a:pt x="9" y="20"/>
                    <a:pt x="9" y="21"/>
                    <a:pt x="11" y="21"/>
                  </a:cubicBezTo>
                  <a:cubicBezTo>
                    <a:pt x="12" y="21"/>
                    <a:pt x="13" y="21"/>
                    <a:pt x="13" y="21"/>
                  </a:cubicBezTo>
                  <a:cubicBezTo>
                    <a:pt x="13" y="26"/>
                    <a:pt x="13" y="26"/>
                    <a:pt x="13" y="26"/>
                  </a:cubicBezTo>
                  <a:cubicBezTo>
                    <a:pt x="12" y="26"/>
                    <a:pt x="11" y="26"/>
                    <a:pt x="9" y="26"/>
                  </a:cubicBezTo>
                  <a:cubicBezTo>
                    <a:pt x="7" y="26"/>
                    <a:pt x="5" y="26"/>
                    <a:pt x="4" y="25"/>
                  </a:cubicBezTo>
                  <a:cubicBezTo>
                    <a:pt x="3" y="23"/>
                    <a:pt x="3" y="21"/>
                    <a:pt x="3" y="19"/>
                  </a:cubicBezTo>
                  <a:cubicBezTo>
                    <a:pt x="3" y="10"/>
                    <a:pt x="3" y="10"/>
                    <a:pt x="3" y="10"/>
                  </a:cubicBezTo>
                  <a:cubicBezTo>
                    <a:pt x="0" y="10"/>
                    <a:pt x="0" y="10"/>
                    <a:pt x="0" y="10"/>
                  </a:cubicBezTo>
                  <a:cubicBezTo>
                    <a:pt x="0" y="6"/>
                    <a:pt x="0" y="6"/>
                    <a:pt x="0" y="6"/>
                  </a:cubicBezTo>
                  <a:cubicBezTo>
                    <a:pt x="3" y="6"/>
                    <a:pt x="3" y="6"/>
                    <a:pt x="3" y="6"/>
                  </a:cubicBezTo>
                  <a:cubicBezTo>
                    <a:pt x="3" y="2"/>
                    <a:pt x="3" y="2"/>
                    <a:pt x="3" y="2"/>
                  </a:cubicBezTo>
                  <a:lnTo>
                    <a:pt x="9"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6" name="Freeform 15"/>
            <p:cNvSpPr>
              <a:spLocks/>
            </p:cNvSpPr>
            <p:nvPr userDrawn="1"/>
          </p:nvSpPr>
          <p:spPr bwMode="auto">
            <a:xfrm>
              <a:off x="1644" y="1945"/>
              <a:ext cx="72" cy="50"/>
            </a:xfrm>
            <a:custGeom>
              <a:avLst/>
              <a:gdLst/>
              <a:ahLst/>
              <a:cxnLst>
                <a:cxn ang="0">
                  <a:pos x="0" y="7"/>
                </a:cxn>
                <a:cxn ang="0">
                  <a:pos x="0" y="1"/>
                </a:cxn>
                <a:cxn ang="0">
                  <a:pos x="5" y="1"/>
                </a:cxn>
                <a:cxn ang="0">
                  <a:pos x="5" y="3"/>
                </a:cxn>
                <a:cxn ang="0">
                  <a:pos x="6" y="3"/>
                </a:cxn>
                <a:cxn ang="0">
                  <a:pos x="12" y="0"/>
                </a:cxn>
                <a:cxn ang="0">
                  <a:pos x="17" y="4"/>
                </a:cxn>
                <a:cxn ang="0">
                  <a:pos x="17" y="4"/>
                </a:cxn>
                <a:cxn ang="0">
                  <a:pos x="20" y="1"/>
                </a:cxn>
                <a:cxn ang="0">
                  <a:pos x="24" y="0"/>
                </a:cxn>
                <a:cxn ang="0">
                  <a:pos x="31" y="9"/>
                </a:cxn>
                <a:cxn ang="0">
                  <a:pos x="31" y="21"/>
                </a:cxn>
                <a:cxn ang="0">
                  <a:pos x="25" y="21"/>
                </a:cxn>
                <a:cxn ang="0">
                  <a:pos x="25" y="10"/>
                </a:cxn>
                <a:cxn ang="0">
                  <a:pos x="22" y="5"/>
                </a:cxn>
                <a:cxn ang="0">
                  <a:pos x="19" y="7"/>
                </a:cxn>
                <a:cxn ang="0">
                  <a:pos x="18" y="9"/>
                </a:cxn>
                <a:cxn ang="0">
                  <a:pos x="18" y="21"/>
                </a:cxn>
                <a:cxn ang="0">
                  <a:pos x="12" y="21"/>
                </a:cxn>
                <a:cxn ang="0">
                  <a:pos x="12" y="10"/>
                </a:cxn>
                <a:cxn ang="0">
                  <a:pos x="9" y="5"/>
                </a:cxn>
                <a:cxn ang="0">
                  <a:pos x="6" y="7"/>
                </a:cxn>
                <a:cxn ang="0">
                  <a:pos x="6" y="9"/>
                </a:cxn>
                <a:cxn ang="0">
                  <a:pos x="6" y="21"/>
                </a:cxn>
                <a:cxn ang="0">
                  <a:pos x="0" y="21"/>
                </a:cxn>
                <a:cxn ang="0">
                  <a:pos x="0" y="7"/>
                </a:cxn>
              </a:cxnLst>
              <a:rect l="0" t="0" r="r" b="b"/>
              <a:pathLst>
                <a:path w="31" h="21">
                  <a:moveTo>
                    <a:pt x="0" y="7"/>
                  </a:moveTo>
                  <a:cubicBezTo>
                    <a:pt x="0" y="5"/>
                    <a:pt x="0" y="2"/>
                    <a:pt x="0" y="1"/>
                  </a:cubicBezTo>
                  <a:cubicBezTo>
                    <a:pt x="5" y="1"/>
                    <a:pt x="5" y="1"/>
                    <a:pt x="5" y="1"/>
                  </a:cubicBezTo>
                  <a:cubicBezTo>
                    <a:pt x="5" y="3"/>
                    <a:pt x="5" y="3"/>
                    <a:pt x="5" y="3"/>
                  </a:cubicBezTo>
                  <a:cubicBezTo>
                    <a:pt x="6" y="3"/>
                    <a:pt x="6" y="3"/>
                    <a:pt x="6" y="3"/>
                  </a:cubicBezTo>
                  <a:cubicBezTo>
                    <a:pt x="6" y="2"/>
                    <a:pt x="8" y="0"/>
                    <a:pt x="12" y="0"/>
                  </a:cubicBezTo>
                  <a:cubicBezTo>
                    <a:pt x="14" y="0"/>
                    <a:pt x="16" y="1"/>
                    <a:pt x="17" y="4"/>
                  </a:cubicBezTo>
                  <a:cubicBezTo>
                    <a:pt x="17" y="4"/>
                    <a:pt x="17" y="4"/>
                    <a:pt x="17" y="4"/>
                  </a:cubicBezTo>
                  <a:cubicBezTo>
                    <a:pt x="18" y="3"/>
                    <a:pt x="19" y="2"/>
                    <a:pt x="20" y="1"/>
                  </a:cubicBezTo>
                  <a:cubicBezTo>
                    <a:pt x="21" y="0"/>
                    <a:pt x="22" y="0"/>
                    <a:pt x="24" y="0"/>
                  </a:cubicBezTo>
                  <a:cubicBezTo>
                    <a:pt x="28" y="0"/>
                    <a:pt x="31" y="3"/>
                    <a:pt x="31" y="9"/>
                  </a:cubicBezTo>
                  <a:cubicBezTo>
                    <a:pt x="31" y="21"/>
                    <a:pt x="31" y="21"/>
                    <a:pt x="31" y="21"/>
                  </a:cubicBezTo>
                  <a:cubicBezTo>
                    <a:pt x="25" y="21"/>
                    <a:pt x="25" y="21"/>
                    <a:pt x="25" y="21"/>
                  </a:cubicBezTo>
                  <a:cubicBezTo>
                    <a:pt x="25" y="10"/>
                    <a:pt x="25" y="10"/>
                    <a:pt x="25" y="10"/>
                  </a:cubicBezTo>
                  <a:cubicBezTo>
                    <a:pt x="25" y="7"/>
                    <a:pt x="24" y="5"/>
                    <a:pt x="22" y="5"/>
                  </a:cubicBezTo>
                  <a:cubicBezTo>
                    <a:pt x="20" y="5"/>
                    <a:pt x="19" y="6"/>
                    <a:pt x="19" y="7"/>
                  </a:cubicBezTo>
                  <a:cubicBezTo>
                    <a:pt x="19" y="8"/>
                    <a:pt x="18" y="9"/>
                    <a:pt x="18" y="9"/>
                  </a:cubicBezTo>
                  <a:cubicBezTo>
                    <a:pt x="18" y="21"/>
                    <a:pt x="18" y="21"/>
                    <a:pt x="18" y="21"/>
                  </a:cubicBezTo>
                  <a:cubicBezTo>
                    <a:pt x="12" y="21"/>
                    <a:pt x="12" y="21"/>
                    <a:pt x="12" y="21"/>
                  </a:cubicBezTo>
                  <a:cubicBezTo>
                    <a:pt x="12" y="10"/>
                    <a:pt x="12" y="10"/>
                    <a:pt x="12" y="10"/>
                  </a:cubicBezTo>
                  <a:cubicBezTo>
                    <a:pt x="12" y="7"/>
                    <a:pt x="11" y="5"/>
                    <a:pt x="9" y="5"/>
                  </a:cubicBezTo>
                  <a:cubicBezTo>
                    <a:pt x="8" y="5"/>
                    <a:pt x="7" y="6"/>
                    <a:pt x="6" y="7"/>
                  </a:cubicBezTo>
                  <a:cubicBezTo>
                    <a:pt x="6" y="8"/>
                    <a:pt x="6" y="9"/>
                    <a:pt x="6" y="9"/>
                  </a:cubicBezTo>
                  <a:cubicBezTo>
                    <a:pt x="6" y="21"/>
                    <a:pt x="6" y="21"/>
                    <a:pt x="6"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7" name="Freeform 16"/>
            <p:cNvSpPr>
              <a:spLocks noEditPoints="1"/>
            </p:cNvSpPr>
            <p:nvPr userDrawn="1"/>
          </p:nvSpPr>
          <p:spPr bwMode="auto">
            <a:xfrm>
              <a:off x="1725" y="1945"/>
              <a:ext cx="46" cy="50"/>
            </a:xfrm>
            <a:custGeom>
              <a:avLst/>
              <a:gdLst/>
              <a:ahLst/>
              <a:cxnLst>
                <a:cxn ang="0">
                  <a:pos x="6" y="8"/>
                </a:cxn>
                <a:cxn ang="0">
                  <a:pos x="10" y="4"/>
                </a:cxn>
                <a:cxn ang="0">
                  <a:pos x="13" y="8"/>
                </a:cxn>
                <a:cxn ang="0">
                  <a:pos x="6" y="8"/>
                </a:cxn>
                <a:cxn ang="0">
                  <a:pos x="19" y="13"/>
                </a:cxn>
                <a:cxn ang="0">
                  <a:pos x="19" y="10"/>
                </a:cxn>
                <a:cxn ang="0">
                  <a:pos x="10" y="0"/>
                </a:cxn>
                <a:cxn ang="0">
                  <a:pos x="0" y="11"/>
                </a:cxn>
                <a:cxn ang="0">
                  <a:pos x="10" y="21"/>
                </a:cxn>
                <a:cxn ang="0">
                  <a:pos x="18" y="20"/>
                </a:cxn>
                <a:cxn ang="0">
                  <a:pos x="17" y="16"/>
                </a:cxn>
                <a:cxn ang="0">
                  <a:pos x="11" y="17"/>
                </a:cxn>
                <a:cxn ang="0">
                  <a:pos x="6" y="13"/>
                </a:cxn>
                <a:cxn ang="0">
                  <a:pos x="19" y="13"/>
                </a:cxn>
              </a:cxnLst>
              <a:rect l="0" t="0" r="r" b="b"/>
              <a:pathLst>
                <a:path w="19" h="21">
                  <a:moveTo>
                    <a:pt x="6" y="8"/>
                  </a:moveTo>
                  <a:cubicBezTo>
                    <a:pt x="6" y="7"/>
                    <a:pt x="7" y="4"/>
                    <a:pt x="10" y="4"/>
                  </a:cubicBezTo>
                  <a:cubicBezTo>
                    <a:pt x="12" y="4"/>
                    <a:pt x="13" y="7"/>
                    <a:pt x="13" y="8"/>
                  </a:cubicBezTo>
                  <a:lnTo>
                    <a:pt x="6" y="8"/>
                  </a:lnTo>
                  <a:close/>
                  <a:moveTo>
                    <a:pt x="19" y="13"/>
                  </a:moveTo>
                  <a:cubicBezTo>
                    <a:pt x="19" y="12"/>
                    <a:pt x="19" y="11"/>
                    <a:pt x="19" y="10"/>
                  </a:cubicBezTo>
                  <a:cubicBezTo>
                    <a:pt x="19" y="5"/>
                    <a:pt x="16" y="0"/>
                    <a:pt x="10" y="0"/>
                  </a:cubicBezTo>
                  <a:cubicBezTo>
                    <a:pt x="3" y="0"/>
                    <a:pt x="0" y="6"/>
                    <a:pt x="0" y="11"/>
                  </a:cubicBezTo>
                  <a:cubicBezTo>
                    <a:pt x="0" y="17"/>
                    <a:pt x="4" y="21"/>
                    <a:pt x="10" y="21"/>
                  </a:cubicBezTo>
                  <a:cubicBezTo>
                    <a:pt x="13" y="21"/>
                    <a:pt x="16" y="21"/>
                    <a:pt x="18" y="20"/>
                  </a:cubicBezTo>
                  <a:cubicBezTo>
                    <a:pt x="17" y="16"/>
                    <a:pt x="17" y="16"/>
                    <a:pt x="17" y="16"/>
                  </a:cubicBezTo>
                  <a:cubicBezTo>
                    <a:pt x="15" y="16"/>
                    <a:pt x="14" y="17"/>
                    <a:pt x="11" y="17"/>
                  </a:cubicBezTo>
                  <a:cubicBezTo>
                    <a:pt x="8" y="17"/>
                    <a:pt x="6" y="15"/>
                    <a:pt x="6" y="13"/>
                  </a:cubicBezTo>
                  <a:lnTo>
                    <a:pt x="19" y="13"/>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8" name="Freeform 17"/>
            <p:cNvSpPr>
              <a:spLocks/>
            </p:cNvSpPr>
            <p:nvPr userDrawn="1"/>
          </p:nvSpPr>
          <p:spPr bwMode="auto">
            <a:xfrm>
              <a:off x="1780" y="1945"/>
              <a:ext cx="46" cy="50"/>
            </a:xfrm>
            <a:custGeom>
              <a:avLst/>
              <a:gdLst/>
              <a:ahLst/>
              <a:cxnLst>
                <a:cxn ang="0">
                  <a:pos x="0" y="7"/>
                </a:cxn>
                <a:cxn ang="0">
                  <a:pos x="0" y="1"/>
                </a:cxn>
                <a:cxn ang="0">
                  <a:pos x="5" y="1"/>
                </a:cxn>
                <a:cxn ang="0">
                  <a:pos x="5" y="3"/>
                </a:cxn>
                <a:cxn ang="0">
                  <a:pos x="5" y="3"/>
                </a:cxn>
                <a:cxn ang="0">
                  <a:pos x="12" y="0"/>
                </a:cxn>
                <a:cxn ang="0">
                  <a:pos x="19" y="9"/>
                </a:cxn>
                <a:cxn ang="0">
                  <a:pos x="19" y="21"/>
                </a:cxn>
                <a:cxn ang="0">
                  <a:pos x="13" y="21"/>
                </a:cxn>
                <a:cxn ang="0">
                  <a:pos x="13" y="10"/>
                </a:cxn>
                <a:cxn ang="0">
                  <a:pos x="10" y="5"/>
                </a:cxn>
                <a:cxn ang="0">
                  <a:pos x="6" y="8"/>
                </a:cxn>
                <a:cxn ang="0">
                  <a:pos x="6" y="9"/>
                </a:cxn>
                <a:cxn ang="0">
                  <a:pos x="6" y="21"/>
                </a:cxn>
                <a:cxn ang="0">
                  <a:pos x="0" y="21"/>
                </a:cxn>
                <a:cxn ang="0">
                  <a:pos x="0" y="7"/>
                </a:cxn>
              </a:cxnLst>
              <a:rect l="0" t="0" r="r" b="b"/>
              <a:pathLst>
                <a:path w="19" h="21">
                  <a:moveTo>
                    <a:pt x="0" y="7"/>
                  </a:moveTo>
                  <a:cubicBezTo>
                    <a:pt x="0" y="5"/>
                    <a:pt x="0" y="2"/>
                    <a:pt x="0" y="1"/>
                  </a:cubicBezTo>
                  <a:cubicBezTo>
                    <a:pt x="5" y="1"/>
                    <a:pt x="5" y="1"/>
                    <a:pt x="5" y="1"/>
                  </a:cubicBezTo>
                  <a:cubicBezTo>
                    <a:pt x="5" y="3"/>
                    <a:pt x="5" y="3"/>
                    <a:pt x="5" y="3"/>
                  </a:cubicBezTo>
                  <a:cubicBezTo>
                    <a:pt x="5" y="3"/>
                    <a:pt x="5" y="3"/>
                    <a:pt x="5" y="3"/>
                  </a:cubicBezTo>
                  <a:cubicBezTo>
                    <a:pt x="6" y="2"/>
                    <a:pt x="8" y="0"/>
                    <a:pt x="12" y="0"/>
                  </a:cubicBezTo>
                  <a:cubicBezTo>
                    <a:pt x="16" y="0"/>
                    <a:pt x="19" y="3"/>
                    <a:pt x="19" y="9"/>
                  </a:cubicBezTo>
                  <a:cubicBezTo>
                    <a:pt x="19" y="21"/>
                    <a:pt x="19" y="21"/>
                    <a:pt x="19" y="21"/>
                  </a:cubicBezTo>
                  <a:cubicBezTo>
                    <a:pt x="13" y="21"/>
                    <a:pt x="13" y="21"/>
                    <a:pt x="13" y="21"/>
                  </a:cubicBezTo>
                  <a:cubicBezTo>
                    <a:pt x="13" y="10"/>
                    <a:pt x="13" y="10"/>
                    <a:pt x="13" y="10"/>
                  </a:cubicBezTo>
                  <a:cubicBezTo>
                    <a:pt x="13" y="7"/>
                    <a:pt x="12" y="5"/>
                    <a:pt x="10" y="5"/>
                  </a:cubicBezTo>
                  <a:cubicBezTo>
                    <a:pt x="8" y="5"/>
                    <a:pt x="7" y="6"/>
                    <a:pt x="6" y="8"/>
                  </a:cubicBezTo>
                  <a:cubicBezTo>
                    <a:pt x="6" y="8"/>
                    <a:pt x="6" y="9"/>
                    <a:pt x="6" y="9"/>
                  </a:cubicBezTo>
                  <a:cubicBezTo>
                    <a:pt x="6" y="21"/>
                    <a:pt x="6" y="21"/>
                    <a:pt x="6"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9" name="Freeform 18"/>
            <p:cNvSpPr>
              <a:spLocks/>
            </p:cNvSpPr>
            <p:nvPr userDrawn="1"/>
          </p:nvSpPr>
          <p:spPr bwMode="auto">
            <a:xfrm>
              <a:off x="1831" y="1932"/>
              <a:ext cx="31" cy="63"/>
            </a:xfrm>
            <a:custGeom>
              <a:avLst/>
              <a:gdLst/>
              <a:ahLst/>
              <a:cxnLst>
                <a:cxn ang="0">
                  <a:pos x="9" y="0"/>
                </a:cxn>
                <a:cxn ang="0">
                  <a:pos x="9" y="6"/>
                </a:cxn>
                <a:cxn ang="0">
                  <a:pos x="13" y="6"/>
                </a:cxn>
                <a:cxn ang="0">
                  <a:pos x="13" y="10"/>
                </a:cxn>
                <a:cxn ang="0">
                  <a:pos x="9" y="10"/>
                </a:cxn>
                <a:cxn ang="0">
                  <a:pos x="9" y="18"/>
                </a:cxn>
                <a:cxn ang="0">
                  <a:pos x="11" y="21"/>
                </a:cxn>
                <a:cxn ang="0">
                  <a:pos x="13" y="21"/>
                </a:cxn>
                <a:cxn ang="0">
                  <a:pos x="13" y="26"/>
                </a:cxn>
                <a:cxn ang="0">
                  <a:pos x="9" y="26"/>
                </a:cxn>
                <a:cxn ang="0">
                  <a:pos x="4" y="25"/>
                </a:cxn>
                <a:cxn ang="0">
                  <a:pos x="3" y="19"/>
                </a:cxn>
                <a:cxn ang="0">
                  <a:pos x="3" y="10"/>
                </a:cxn>
                <a:cxn ang="0">
                  <a:pos x="0" y="10"/>
                </a:cxn>
                <a:cxn ang="0">
                  <a:pos x="0" y="6"/>
                </a:cxn>
                <a:cxn ang="0">
                  <a:pos x="3" y="6"/>
                </a:cxn>
                <a:cxn ang="0">
                  <a:pos x="3" y="2"/>
                </a:cxn>
                <a:cxn ang="0">
                  <a:pos x="9" y="0"/>
                </a:cxn>
              </a:cxnLst>
              <a:rect l="0" t="0" r="r" b="b"/>
              <a:pathLst>
                <a:path w="13" h="26">
                  <a:moveTo>
                    <a:pt x="9" y="0"/>
                  </a:moveTo>
                  <a:cubicBezTo>
                    <a:pt x="9" y="6"/>
                    <a:pt x="9" y="6"/>
                    <a:pt x="9" y="6"/>
                  </a:cubicBezTo>
                  <a:cubicBezTo>
                    <a:pt x="13" y="6"/>
                    <a:pt x="13" y="6"/>
                    <a:pt x="13" y="6"/>
                  </a:cubicBezTo>
                  <a:cubicBezTo>
                    <a:pt x="13" y="10"/>
                    <a:pt x="13" y="10"/>
                    <a:pt x="13" y="10"/>
                  </a:cubicBezTo>
                  <a:cubicBezTo>
                    <a:pt x="9" y="10"/>
                    <a:pt x="9" y="10"/>
                    <a:pt x="9" y="10"/>
                  </a:cubicBezTo>
                  <a:cubicBezTo>
                    <a:pt x="9" y="18"/>
                    <a:pt x="9" y="18"/>
                    <a:pt x="9" y="18"/>
                  </a:cubicBezTo>
                  <a:cubicBezTo>
                    <a:pt x="9" y="20"/>
                    <a:pt x="10" y="21"/>
                    <a:pt x="11" y="21"/>
                  </a:cubicBezTo>
                  <a:cubicBezTo>
                    <a:pt x="12" y="21"/>
                    <a:pt x="13" y="21"/>
                    <a:pt x="13" y="21"/>
                  </a:cubicBezTo>
                  <a:cubicBezTo>
                    <a:pt x="13" y="26"/>
                    <a:pt x="13" y="26"/>
                    <a:pt x="13" y="26"/>
                  </a:cubicBezTo>
                  <a:cubicBezTo>
                    <a:pt x="13" y="26"/>
                    <a:pt x="11" y="26"/>
                    <a:pt x="9" y="26"/>
                  </a:cubicBezTo>
                  <a:cubicBezTo>
                    <a:pt x="7" y="26"/>
                    <a:pt x="5" y="26"/>
                    <a:pt x="4" y="25"/>
                  </a:cubicBezTo>
                  <a:cubicBezTo>
                    <a:pt x="3" y="23"/>
                    <a:pt x="3" y="21"/>
                    <a:pt x="3" y="19"/>
                  </a:cubicBezTo>
                  <a:cubicBezTo>
                    <a:pt x="3" y="10"/>
                    <a:pt x="3" y="10"/>
                    <a:pt x="3" y="10"/>
                  </a:cubicBezTo>
                  <a:cubicBezTo>
                    <a:pt x="0" y="10"/>
                    <a:pt x="0" y="10"/>
                    <a:pt x="0" y="10"/>
                  </a:cubicBezTo>
                  <a:cubicBezTo>
                    <a:pt x="0" y="6"/>
                    <a:pt x="0" y="6"/>
                    <a:pt x="0" y="6"/>
                  </a:cubicBezTo>
                  <a:cubicBezTo>
                    <a:pt x="3" y="6"/>
                    <a:pt x="3" y="6"/>
                    <a:pt x="3" y="6"/>
                  </a:cubicBezTo>
                  <a:cubicBezTo>
                    <a:pt x="3" y="2"/>
                    <a:pt x="3" y="2"/>
                    <a:pt x="3" y="2"/>
                  </a:cubicBezTo>
                  <a:lnTo>
                    <a:pt x="9"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20" name="Freeform 19"/>
            <p:cNvSpPr>
              <a:spLocks noEditPoints="1"/>
            </p:cNvSpPr>
            <p:nvPr userDrawn="1"/>
          </p:nvSpPr>
          <p:spPr bwMode="auto">
            <a:xfrm>
              <a:off x="1888" y="1945"/>
              <a:ext cx="44" cy="50"/>
            </a:xfrm>
            <a:custGeom>
              <a:avLst/>
              <a:gdLst/>
              <a:ahLst/>
              <a:cxnLst>
                <a:cxn ang="0">
                  <a:pos x="12" y="14"/>
                </a:cxn>
                <a:cxn ang="0">
                  <a:pos x="12" y="15"/>
                </a:cxn>
                <a:cxn ang="0">
                  <a:pos x="9" y="17"/>
                </a:cxn>
                <a:cxn ang="0">
                  <a:pos x="6" y="15"/>
                </a:cxn>
                <a:cxn ang="0">
                  <a:pos x="12" y="11"/>
                </a:cxn>
                <a:cxn ang="0">
                  <a:pos x="12" y="14"/>
                </a:cxn>
                <a:cxn ang="0">
                  <a:pos x="18" y="9"/>
                </a:cxn>
                <a:cxn ang="0">
                  <a:pos x="10" y="0"/>
                </a:cxn>
                <a:cxn ang="0">
                  <a:pos x="2" y="2"/>
                </a:cxn>
                <a:cxn ang="0">
                  <a:pos x="3" y="6"/>
                </a:cxn>
                <a:cxn ang="0">
                  <a:pos x="8" y="4"/>
                </a:cxn>
                <a:cxn ang="0">
                  <a:pos x="12" y="7"/>
                </a:cxn>
                <a:cxn ang="0">
                  <a:pos x="12" y="7"/>
                </a:cxn>
                <a:cxn ang="0">
                  <a:pos x="0" y="15"/>
                </a:cxn>
                <a:cxn ang="0">
                  <a:pos x="7" y="21"/>
                </a:cxn>
                <a:cxn ang="0">
                  <a:pos x="13" y="19"/>
                </a:cxn>
                <a:cxn ang="0">
                  <a:pos x="13" y="19"/>
                </a:cxn>
                <a:cxn ang="0">
                  <a:pos x="13" y="21"/>
                </a:cxn>
                <a:cxn ang="0">
                  <a:pos x="19" y="21"/>
                </a:cxn>
                <a:cxn ang="0">
                  <a:pos x="18" y="16"/>
                </a:cxn>
                <a:cxn ang="0">
                  <a:pos x="18" y="9"/>
                </a:cxn>
              </a:cxnLst>
              <a:rect l="0" t="0" r="r" b="b"/>
              <a:pathLst>
                <a:path w="19" h="21">
                  <a:moveTo>
                    <a:pt x="12" y="14"/>
                  </a:moveTo>
                  <a:cubicBezTo>
                    <a:pt x="12" y="14"/>
                    <a:pt x="12" y="14"/>
                    <a:pt x="12" y="15"/>
                  </a:cubicBezTo>
                  <a:cubicBezTo>
                    <a:pt x="12" y="16"/>
                    <a:pt x="11" y="17"/>
                    <a:pt x="9" y="17"/>
                  </a:cubicBezTo>
                  <a:cubicBezTo>
                    <a:pt x="8" y="17"/>
                    <a:pt x="6" y="16"/>
                    <a:pt x="6" y="15"/>
                  </a:cubicBezTo>
                  <a:cubicBezTo>
                    <a:pt x="6" y="12"/>
                    <a:pt x="9" y="11"/>
                    <a:pt x="12" y="11"/>
                  </a:cubicBezTo>
                  <a:lnTo>
                    <a:pt x="12" y="14"/>
                  </a:lnTo>
                  <a:close/>
                  <a:moveTo>
                    <a:pt x="18" y="9"/>
                  </a:moveTo>
                  <a:cubicBezTo>
                    <a:pt x="18" y="4"/>
                    <a:pt x="16" y="0"/>
                    <a:pt x="10" y="0"/>
                  </a:cubicBezTo>
                  <a:cubicBezTo>
                    <a:pt x="6" y="0"/>
                    <a:pt x="3" y="1"/>
                    <a:pt x="2" y="2"/>
                  </a:cubicBezTo>
                  <a:cubicBezTo>
                    <a:pt x="3" y="6"/>
                    <a:pt x="3" y="6"/>
                    <a:pt x="3" y="6"/>
                  </a:cubicBezTo>
                  <a:cubicBezTo>
                    <a:pt x="4" y="5"/>
                    <a:pt x="6" y="4"/>
                    <a:pt x="8" y="4"/>
                  </a:cubicBezTo>
                  <a:cubicBezTo>
                    <a:pt x="12" y="4"/>
                    <a:pt x="12" y="6"/>
                    <a:pt x="12" y="7"/>
                  </a:cubicBezTo>
                  <a:cubicBezTo>
                    <a:pt x="12" y="7"/>
                    <a:pt x="12" y="7"/>
                    <a:pt x="12" y="7"/>
                  </a:cubicBezTo>
                  <a:cubicBezTo>
                    <a:pt x="5" y="7"/>
                    <a:pt x="0" y="10"/>
                    <a:pt x="0" y="15"/>
                  </a:cubicBezTo>
                  <a:cubicBezTo>
                    <a:pt x="0" y="18"/>
                    <a:pt x="3" y="21"/>
                    <a:pt x="7" y="21"/>
                  </a:cubicBezTo>
                  <a:cubicBezTo>
                    <a:pt x="9" y="21"/>
                    <a:pt x="11" y="21"/>
                    <a:pt x="13" y="19"/>
                  </a:cubicBezTo>
                  <a:cubicBezTo>
                    <a:pt x="13" y="19"/>
                    <a:pt x="13" y="19"/>
                    <a:pt x="13" y="19"/>
                  </a:cubicBezTo>
                  <a:cubicBezTo>
                    <a:pt x="13" y="21"/>
                    <a:pt x="13" y="21"/>
                    <a:pt x="13" y="21"/>
                  </a:cubicBezTo>
                  <a:cubicBezTo>
                    <a:pt x="19" y="21"/>
                    <a:pt x="19" y="21"/>
                    <a:pt x="19" y="21"/>
                  </a:cubicBezTo>
                  <a:cubicBezTo>
                    <a:pt x="19" y="20"/>
                    <a:pt x="18" y="18"/>
                    <a:pt x="18" y="16"/>
                  </a:cubicBezTo>
                  <a:lnTo>
                    <a:pt x="18" y="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21" name="Freeform 20"/>
            <p:cNvSpPr>
              <a:spLocks/>
            </p:cNvSpPr>
            <p:nvPr userDrawn="1"/>
          </p:nvSpPr>
          <p:spPr bwMode="auto">
            <a:xfrm>
              <a:off x="1944" y="1945"/>
              <a:ext cx="46" cy="50"/>
            </a:xfrm>
            <a:custGeom>
              <a:avLst/>
              <a:gdLst/>
              <a:ahLst/>
              <a:cxnLst>
                <a:cxn ang="0">
                  <a:pos x="1" y="7"/>
                </a:cxn>
                <a:cxn ang="0">
                  <a:pos x="0" y="1"/>
                </a:cxn>
                <a:cxn ang="0">
                  <a:pos x="6" y="1"/>
                </a:cxn>
                <a:cxn ang="0">
                  <a:pos x="6" y="3"/>
                </a:cxn>
                <a:cxn ang="0">
                  <a:pos x="6" y="3"/>
                </a:cxn>
                <a:cxn ang="0">
                  <a:pos x="13" y="0"/>
                </a:cxn>
                <a:cxn ang="0">
                  <a:pos x="20" y="9"/>
                </a:cxn>
                <a:cxn ang="0">
                  <a:pos x="20" y="21"/>
                </a:cxn>
                <a:cxn ang="0">
                  <a:pos x="14" y="21"/>
                </a:cxn>
                <a:cxn ang="0">
                  <a:pos x="14" y="10"/>
                </a:cxn>
                <a:cxn ang="0">
                  <a:pos x="10" y="5"/>
                </a:cxn>
                <a:cxn ang="0">
                  <a:pos x="7" y="8"/>
                </a:cxn>
                <a:cxn ang="0">
                  <a:pos x="7" y="9"/>
                </a:cxn>
                <a:cxn ang="0">
                  <a:pos x="7" y="21"/>
                </a:cxn>
                <a:cxn ang="0">
                  <a:pos x="1" y="21"/>
                </a:cxn>
                <a:cxn ang="0">
                  <a:pos x="1" y="7"/>
                </a:cxn>
              </a:cxnLst>
              <a:rect l="0" t="0" r="r" b="b"/>
              <a:pathLst>
                <a:path w="20" h="21">
                  <a:moveTo>
                    <a:pt x="1" y="7"/>
                  </a:moveTo>
                  <a:cubicBezTo>
                    <a:pt x="1" y="5"/>
                    <a:pt x="0" y="2"/>
                    <a:pt x="0" y="1"/>
                  </a:cubicBezTo>
                  <a:cubicBezTo>
                    <a:pt x="6" y="1"/>
                    <a:pt x="6" y="1"/>
                    <a:pt x="6" y="1"/>
                  </a:cubicBezTo>
                  <a:cubicBezTo>
                    <a:pt x="6" y="3"/>
                    <a:pt x="6" y="3"/>
                    <a:pt x="6" y="3"/>
                  </a:cubicBezTo>
                  <a:cubicBezTo>
                    <a:pt x="6" y="3"/>
                    <a:pt x="6" y="3"/>
                    <a:pt x="6" y="3"/>
                  </a:cubicBezTo>
                  <a:cubicBezTo>
                    <a:pt x="7" y="2"/>
                    <a:pt x="9" y="0"/>
                    <a:pt x="13" y="0"/>
                  </a:cubicBezTo>
                  <a:cubicBezTo>
                    <a:pt x="17" y="0"/>
                    <a:pt x="20" y="3"/>
                    <a:pt x="20" y="9"/>
                  </a:cubicBezTo>
                  <a:cubicBezTo>
                    <a:pt x="20" y="21"/>
                    <a:pt x="20" y="21"/>
                    <a:pt x="20" y="21"/>
                  </a:cubicBezTo>
                  <a:cubicBezTo>
                    <a:pt x="14" y="21"/>
                    <a:pt x="14" y="21"/>
                    <a:pt x="14" y="21"/>
                  </a:cubicBezTo>
                  <a:cubicBezTo>
                    <a:pt x="14" y="10"/>
                    <a:pt x="14" y="10"/>
                    <a:pt x="14" y="10"/>
                  </a:cubicBezTo>
                  <a:cubicBezTo>
                    <a:pt x="14" y="7"/>
                    <a:pt x="13" y="5"/>
                    <a:pt x="10" y="5"/>
                  </a:cubicBezTo>
                  <a:cubicBezTo>
                    <a:pt x="9" y="5"/>
                    <a:pt x="8" y="6"/>
                    <a:pt x="7" y="8"/>
                  </a:cubicBezTo>
                  <a:cubicBezTo>
                    <a:pt x="7" y="8"/>
                    <a:pt x="7" y="9"/>
                    <a:pt x="7" y="9"/>
                  </a:cubicBezTo>
                  <a:cubicBezTo>
                    <a:pt x="7" y="21"/>
                    <a:pt x="7" y="21"/>
                    <a:pt x="7" y="21"/>
                  </a:cubicBezTo>
                  <a:cubicBezTo>
                    <a:pt x="1" y="21"/>
                    <a:pt x="1" y="21"/>
                    <a:pt x="1" y="21"/>
                  </a:cubicBezTo>
                  <a:lnTo>
                    <a:pt x="1"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22" name="Freeform 21"/>
            <p:cNvSpPr>
              <a:spLocks noEditPoints="1"/>
            </p:cNvSpPr>
            <p:nvPr userDrawn="1"/>
          </p:nvSpPr>
          <p:spPr bwMode="auto">
            <a:xfrm>
              <a:off x="1999" y="1923"/>
              <a:ext cx="50" cy="72"/>
            </a:xfrm>
            <a:custGeom>
              <a:avLst/>
              <a:gdLst/>
              <a:ahLst/>
              <a:cxnLst>
                <a:cxn ang="0">
                  <a:pos x="14" y="21"/>
                </a:cxn>
                <a:cxn ang="0">
                  <a:pos x="14" y="22"/>
                </a:cxn>
                <a:cxn ang="0">
                  <a:pos x="10" y="25"/>
                </a:cxn>
                <a:cxn ang="0">
                  <a:pos x="6" y="20"/>
                </a:cxn>
                <a:cxn ang="0">
                  <a:pos x="11" y="14"/>
                </a:cxn>
                <a:cxn ang="0">
                  <a:pos x="14" y="17"/>
                </a:cxn>
                <a:cxn ang="0">
                  <a:pos x="14" y="18"/>
                </a:cxn>
                <a:cxn ang="0">
                  <a:pos x="14" y="21"/>
                </a:cxn>
                <a:cxn ang="0">
                  <a:pos x="14" y="0"/>
                </a:cxn>
                <a:cxn ang="0">
                  <a:pos x="14" y="11"/>
                </a:cxn>
                <a:cxn ang="0">
                  <a:pos x="14" y="11"/>
                </a:cxn>
                <a:cxn ang="0">
                  <a:pos x="9" y="9"/>
                </a:cxn>
                <a:cxn ang="0">
                  <a:pos x="0" y="20"/>
                </a:cxn>
                <a:cxn ang="0">
                  <a:pos x="8" y="30"/>
                </a:cxn>
                <a:cxn ang="0">
                  <a:pos x="15" y="27"/>
                </a:cxn>
                <a:cxn ang="0">
                  <a:pos x="15" y="27"/>
                </a:cxn>
                <a:cxn ang="0">
                  <a:pos x="15" y="30"/>
                </a:cxn>
                <a:cxn ang="0">
                  <a:pos x="21" y="30"/>
                </a:cxn>
                <a:cxn ang="0">
                  <a:pos x="21" y="24"/>
                </a:cxn>
                <a:cxn ang="0">
                  <a:pos x="21" y="0"/>
                </a:cxn>
                <a:cxn ang="0">
                  <a:pos x="14" y="0"/>
                </a:cxn>
              </a:cxnLst>
              <a:rect l="0" t="0" r="r" b="b"/>
              <a:pathLst>
                <a:path w="21" h="30">
                  <a:moveTo>
                    <a:pt x="14" y="21"/>
                  </a:moveTo>
                  <a:cubicBezTo>
                    <a:pt x="14" y="21"/>
                    <a:pt x="14" y="22"/>
                    <a:pt x="14" y="22"/>
                  </a:cubicBezTo>
                  <a:cubicBezTo>
                    <a:pt x="14" y="24"/>
                    <a:pt x="12" y="25"/>
                    <a:pt x="10" y="25"/>
                  </a:cubicBezTo>
                  <a:cubicBezTo>
                    <a:pt x="8" y="25"/>
                    <a:pt x="6" y="23"/>
                    <a:pt x="6" y="20"/>
                  </a:cubicBezTo>
                  <a:cubicBezTo>
                    <a:pt x="6" y="17"/>
                    <a:pt x="8" y="14"/>
                    <a:pt x="11" y="14"/>
                  </a:cubicBezTo>
                  <a:cubicBezTo>
                    <a:pt x="12" y="14"/>
                    <a:pt x="14" y="15"/>
                    <a:pt x="14" y="17"/>
                  </a:cubicBezTo>
                  <a:cubicBezTo>
                    <a:pt x="14" y="17"/>
                    <a:pt x="14" y="18"/>
                    <a:pt x="14" y="18"/>
                  </a:cubicBezTo>
                  <a:lnTo>
                    <a:pt x="14" y="21"/>
                  </a:lnTo>
                  <a:close/>
                  <a:moveTo>
                    <a:pt x="14" y="0"/>
                  </a:moveTo>
                  <a:cubicBezTo>
                    <a:pt x="14" y="11"/>
                    <a:pt x="14" y="11"/>
                    <a:pt x="14" y="11"/>
                  </a:cubicBezTo>
                  <a:cubicBezTo>
                    <a:pt x="14" y="11"/>
                    <a:pt x="14" y="11"/>
                    <a:pt x="14" y="11"/>
                  </a:cubicBezTo>
                  <a:cubicBezTo>
                    <a:pt x="13" y="10"/>
                    <a:pt x="11" y="9"/>
                    <a:pt x="9" y="9"/>
                  </a:cubicBezTo>
                  <a:cubicBezTo>
                    <a:pt x="4" y="9"/>
                    <a:pt x="0" y="13"/>
                    <a:pt x="0" y="20"/>
                  </a:cubicBezTo>
                  <a:cubicBezTo>
                    <a:pt x="0" y="26"/>
                    <a:pt x="4" y="30"/>
                    <a:pt x="8" y="30"/>
                  </a:cubicBezTo>
                  <a:cubicBezTo>
                    <a:pt x="11" y="30"/>
                    <a:pt x="13" y="29"/>
                    <a:pt x="15" y="27"/>
                  </a:cubicBezTo>
                  <a:cubicBezTo>
                    <a:pt x="15" y="27"/>
                    <a:pt x="15" y="27"/>
                    <a:pt x="15" y="27"/>
                  </a:cubicBezTo>
                  <a:cubicBezTo>
                    <a:pt x="15" y="30"/>
                    <a:pt x="15" y="30"/>
                    <a:pt x="15" y="30"/>
                  </a:cubicBezTo>
                  <a:cubicBezTo>
                    <a:pt x="21" y="30"/>
                    <a:pt x="21" y="30"/>
                    <a:pt x="21" y="30"/>
                  </a:cubicBezTo>
                  <a:cubicBezTo>
                    <a:pt x="21" y="29"/>
                    <a:pt x="21" y="26"/>
                    <a:pt x="21" y="24"/>
                  </a:cubicBezTo>
                  <a:cubicBezTo>
                    <a:pt x="21" y="0"/>
                    <a:pt x="21" y="0"/>
                    <a:pt x="21" y="0"/>
                  </a:cubicBezTo>
                  <a:lnTo>
                    <a:pt x="14"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23" name="Rectangle 22"/>
            <p:cNvSpPr>
              <a:spLocks noChangeArrowheads="1"/>
            </p:cNvSpPr>
            <p:nvPr userDrawn="1"/>
          </p:nvSpPr>
          <p:spPr bwMode="auto">
            <a:xfrm>
              <a:off x="2080" y="1929"/>
              <a:ext cx="17" cy="66"/>
            </a:xfrm>
            <a:prstGeom prst="rect">
              <a:avLst/>
            </a:prstGeom>
            <a:solidFill>
              <a:srgbClr val="000000"/>
            </a:solidFill>
            <a:ln w="9525">
              <a:noFill/>
              <a:miter lim="800000"/>
              <a:headEnd/>
              <a:tailEnd/>
            </a:ln>
          </p:spPr>
          <p:txBody>
            <a:bodyPr/>
            <a:lstStyle/>
            <a:p>
              <a:pPr>
                <a:lnSpc>
                  <a:spcPct val="95000"/>
                </a:lnSpc>
                <a:defRPr/>
              </a:pPr>
              <a:endParaRPr lang="en-US" b="0" dirty="0">
                <a:solidFill>
                  <a:srgbClr val="FFFFFF"/>
                </a:solidFill>
                <a:latin typeface="Verdana"/>
              </a:endParaRPr>
            </a:p>
          </p:txBody>
        </p:sp>
        <p:sp>
          <p:nvSpPr>
            <p:cNvPr id="24" name="Freeform 23"/>
            <p:cNvSpPr>
              <a:spLocks/>
            </p:cNvSpPr>
            <p:nvPr userDrawn="1"/>
          </p:nvSpPr>
          <p:spPr bwMode="auto">
            <a:xfrm>
              <a:off x="2108" y="1945"/>
              <a:ext cx="46" cy="50"/>
            </a:xfrm>
            <a:custGeom>
              <a:avLst/>
              <a:gdLst/>
              <a:ahLst/>
              <a:cxnLst>
                <a:cxn ang="0">
                  <a:pos x="0" y="7"/>
                </a:cxn>
                <a:cxn ang="0">
                  <a:pos x="0" y="1"/>
                </a:cxn>
                <a:cxn ang="0">
                  <a:pos x="5" y="1"/>
                </a:cxn>
                <a:cxn ang="0">
                  <a:pos x="6" y="3"/>
                </a:cxn>
                <a:cxn ang="0">
                  <a:pos x="6" y="3"/>
                </a:cxn>
                <a:cxn ang="0">
                  <a:pos x="12" y="0"/>
                </a:cxn>
                <a:cxn ang="0">
                  <a:pos x="19" y="9"/>
                </a:cxn>
                <a:cxn ang="0">
                  <a:pos x="19" y="21"/>
                </a:cxn>
                <a:cxn ang="0">
                  <a:pos x="13" y="21"/>
                </a:cxn>
                <a:cxn ang="0">
                  <a:pos x="13" y="10"/>
                </a:cxn>
                <a:cxn ang="0">
                  <a:pos x="10" y="5"/>
                </a:cxn>
                <a:cxn ang="0">
                  <a:pos x="6" y="8"/>
                </a:cxn>
                <a:cxn ang="0">
                  <a:pos x="6" y="9"/>
                </a:cxn>
                <a:cxn ang="0">
                  <a:pos x="6" y="21"/>
                </a:cxn>
                <a:cxn ang="0">
                  <a:pos x="0" y="21"/>
                </a:cxn>
                <a:cxn ang="0">
                  <a:pos x="0" y="7"/>
                </a:cxn>
              </a:cxnLst>
              <a:rect l="0" t="0" r="r" b="b"/>
              <a:pathLst>
                <a:path w="19" h="21">
                  <a:moveTo>
                    <a:pt x="0" y="7"/>
                  </a:moveTo>
                  <a:cubicBezTo>
                    <a:pt x="0" y="5"/>
                    <a:pt x="0" y="2"/>
                    <a:pt x="0" y="1"/>
                  </a:cubicBezTo>
                  <a:cubicBezTo>
                    <a:pt x="5" y="1"/>
                    <a:pt x="5" y="1"/>
                    <a:pt x="5" y="1"/>
                  </a:cubicBezTo>
                  <a:cubicBezTo>
                    <a:pt x="6" y="3"/>
                    <a:pt x="6" y="3"/>
                    <a:pt x="6" y="3"/>
                  </a:cubicBezTo>
                  <a:cubicBezTo>
                    <a:pt x="6" y="3"/>
                    <a:pt x="6" y="3"/>
                    <a:pt x="6" y="3"/>
                  </a:cubicBezTo>
                  <a:cubicBezTo>
                    <a:pt x="6" y="2"/>
                    <a:pt x="9" y="0"/>
                    <a:pt x="12" y="0"/>
                  </a:cubicBezTo>
                  <a:cubicBezTo>
                    <a:pt x="16" y="0"/>
                    <a:pt x="19" y="3"/>
                    <a:pt x="19" y="9"/>
                  </a:cubicBezTo>
                  <a:cubicBezTo>
                    <a:pt x="19" y="21"/>
                    <a:pt x="19" y="21"/>
                    <a:pt x="19" y="21"/>
                  </a:cubicBezTo>
                  <a:cubicBezTo>
                    <a:pt x="13" y="21"/>
                    <a:pt x="13" y="21"/>
                    <a:pt x="13" y="21"/>
                  </a:cubicBezTo>
                  <a:cubicBezTo>
                    <a:pt x="13" y="10"/>
                    <a:pt x="13" y="10"/>
                    <a:pt x="13" y="10"/>
                  </a:cubicBezTo>
                  <a:cubicBezTo>
                    <a:pt x="13" y="7"/>
                    <a:pt x="12" y="5"/>
                    <a:pt x="10" y="5"/>
                  </a:cubicBezTo>
                  <a:cubicBezTo>
                    <a:pt x="8" y="5"/>
                    <a:pt x="7" y="6"/>
                    <a:pt x="6" y="8"/>
                  </a:cubicBezTo>
                  <a:cubicBezTo>
                    <a:pt x="6" y="8"/>
                    <a:pt x="6" y="9"/>
                    <a:pt x="6" y="9"/>
                  </a:cubicBezTo>
                  <a:cubicBezTo>
                    <a:pt x="6" y="21"/>
                    <a:pt x="6" y="21"/>
                    <a:pt x="6"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25" name="Freeform 24"/>
            <p:cNvSpPr>
              <a:spLocks/>
            </p:cNvSpPr>
            <p:nvPr userDrawn="1"/>
          </p:nvSpPr>
          <p:spPr bwMode="auto">
            <a:xfrm>
              <a:off x="2161" y="1945"/>
              <a:ext cx="37" cy="50"/>
            </a:xfrm>
            <a:custGeom>
              <a:avLst/>
              <a:gdLst/>
              <a:ahLst/>
              <a:cxnLst>
                <a:cxn ang="0">
                  <a:pos x="1" y="15"/>
                </a:cxn>
                <a:cxn ang="0">
                  <a:pos x="7" y="17"/>
                </a:cxn>
                <a:cxn ang="0">
                  <a:pos x="9" y="15"/>
                </a:cxn>
                <a:cxn ang="0">
                  <a:pos x="6" y="13"/>
                </a:cxn>
                <a:cxn ang="0">
                  <a:pos x="1" y="7"/>
                </a:cxn>
                <a:cxn ang="0">
                  <a:pos x="9" y="0"/>
                </a:cxn>
                <a:cxn ang="0">
                  <a:pos x="15" y="1"/>
                </a:cxn>
                <a:cxn ang="0">
                  <a:pos x="14" y="6"/>
                </a:cxn>
                <a:cxn ang="0">
                  <a:pos x="9" y="5"/>
                </a:cxn>
                <a:cxn ang="0">
                  <a:pos x="7" y="6"/>
                </a:cxn>
                <a:cxn ang="0">
                  <a:pos x="10" y="9"/>
                </a:cxn>
                <a:cxn ang="0">
                  <a:pos x="15" y="15"/>
                </a:cxn>
                <a:cxn ang="0">
                  <a:pos x="7" y="21"/>
                </a:cxn>
                <a:cxn ang="0">
                  <a:pos x="0" y="20"/>
                </a:cxn>
                <a:cxn ang="0">
                  <a:pos x="1" y="15"/>
                </a:cxn>
              </a:cxnLst>
              <a:rect l="0" t="0" r="r" b="b"/>
              <a:pathLst>
                <a:path w="15" h="21">
                  <a:moveTo>
                    <a:pt x="1" y="15"/>
                  </a:moveTo>
                  <a:cubicBezTo>
                    <a:pt x="2" y="16"/>
                    <a:pt x="5" y="17"/>
                    <a:pt x="7" y="17"/>
                  </a:cubicBezTo>
                  <a:cubicBezTo>
                    <a:pt x="9" y="17"/>
                    <a:pt x="9" y="16"/>
                    <a:pt x="9" y="15"/>
                  </a:cubicBezTo>
                  <a:cubicBezTo>
                    <a:pt x="9" y="14"/>
                    <a:pt x="9" y="14"/>
                    <a:pt x="6" y="13"/>
                  </a:cubicBezTo>
                  <a:cubicBezTo>
                    <a:pt x="2" y="12"/>
                    <a:pt x="1" y="9"/>
                    <a:pt x="1" y="7"/>
                  </a:cubicBezTo>
                  <a:cubicBezTo>
                    <a:pt x="1" y="3"/>
                    <a:pt x="4" y="0"/>
                    <a:pt x="9" y="0"/>
                  </a:cubicBezTo>
                  <a:cubicBezTo>
                    <a:pt x="11" y="0"/>
                    <a:pt x="13" y="1"/>
                    <a:pt x="15" y="1"/>
                  </a:cubicBezTo>
                  <a:cubicBezTo>
                    <a:pt x="14" y="6"/>
                    <a:pt x="14" y="6"/>
                    <a:pt x="14" y="6"/>
                  </a:cubicBezTo>
                  <a:cubicBezTo>
                    <a:pt x="13" y="5"/>
                    <a:pt x="11" y="5"/>
                    <a:pt x="9" y="5"/>
                  </a:cubicBezTo>
                  <a:cubicBezTo>
                    <a:pt x="8" y="5"/>
                    <a:pt x="7" y="5"/>
                    <a:pt x="7" y="6"/>
                  </a:cubicBezTo>
                  <a:cubicBezTo>
                    <a:pt x="7" y="7"/>
                    <a:pt x="7" y="8"/>
                    <a:pt x="10" y="9"/>
                  </a:cubicBezTo>
                  <a:cubicBezTo>
                    <a:pt x="14" y="10"/>
                    <a:pt x="15" y="12"/>
                    <a:pt x="15" y="15"/>
                  </a:cubicBezTo>
                  <a:cubicBezTo>
                    <a:pt x="15" y="19"/>
                    <a:pt x="13" y="21"/>
                    <a:pt x="7" y="21"/>
                  </a:cubicBezTo>
                  <a:cubicBezTo>
                    <a:pt x="4" y="21"/>
                    <a:pt x="2" y="21"/>
                    <a:pt x="0" y="20"/>
                  </a:cubicBezTo>
                  <a:lnTo>
                    <a:pt x="1" y="15"/>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26" name="Freeform 25"/>
            <p:cNvSpPr>
              <a:spLocks/>
            </p:cNvSpPr>
            <p:nvPr userDrawn="1"/>
          </p:nvSpPr>
          <p:spPr bwMode="auto">
            <a:xfrm>
              <a:off x="2207" y="1947"/>
              <a:ext cx="48" cy="48"/>
            </a:xfrm>
            <a:custGeom>
              <a:avLst/>
              <a:gdLst/>
              <a:ahLst/>
              <a:cxnLst>
                <a:cxn ang="0">
                  <a:pos x="20" y="13"/>
                </a:cxn>
                <a:cxn ang="0">
                  <a:pos x="20" y="20"/>
                </a:cxn>
                <a:cxn ang="0">
                  <a:pos x="14" y="20"/>
                </a:cxn>
                <a:cxn ang="0">
                  <a:pos x="14" y="17"/>
                </a:cxn>
                <a:cxn ang="0">
                  <a:pos x="14" y="17"/>
                </a:cxn>
                <a:cxn ang="0">
                  <a:pos x="7" y="20"/>
                </a:cxn>
                <a:cxn ang="0">
                  <a:pos x="0" y="12"/>
                </a:cxn>
                <a:cxn ang="0">
                  <a:pos x="0" y="0"/>
                </a:cxn>
                <a:cxn ang="0">
                  <a:pos x="7" y="0"/>
                </a:cxn>
                <a:cxn ang="0">
                  <a:pos x="7" y="11"/>
                </a:cxn>
                <a:cxn ang="0">
                  <a:pos x="10" y="15"/>
                </a:cxn>
                <a:cxn ang="0">
                  <a:pos x="13" y="13"/>
                </a:cxn>
                <a:cxn ang="0">
                  <a:pos x="13" y="12"/>
                </a:cxn>
                <a:cxn ang="0">
                  <a:pos x="13" y="0"/>
                </a:cxn>
                <a:cxn ang="0">
                  <a:pos x="20" y="0"/>
                </a:cxn>
                <a:cxn ang="0">
                  <a:pos x="20" y="13"/>
                </a:cxn>
              </a:cxnLst>
              <a:rect l="0" t="0" r="r" b="b"/>
              <a:pathLst>
                <a:path w="20" h="20">
                  <a:moveTo>
                    <a:pt x="20" y="13"/>
                  </a:moveTo>
                  <a:cubicBezTo>
                    <a:pt x="20" y="16"/>
                    <a:pt x="20" y="18"/>
                    <a:pt x="20" y="20"/>
                  </a:cubicBezTo>
                  <a:cubicBezTo>
                    <a:pt x="14" y="20"/>
                    <a:pt x="14" y="20"/>
                    <a:pt x="14" y="20"/>
                  </a:cubicBezTo>
                  <a:cubicBezTo>
                    <a:pt x="14" y="17"/>
                    <a:pt x="14" y="17"/>
                    <a:pt x="14" y="17"/>
                  </a:cubicBezTo>
                  <a:cubicBezTo>
                    <a:pt x="14" y="17"/>
                    <a:pt x="14" y="17"/>
                    <a:pt x="14" y="17"/>
                  </a:cubicBezTo>
                  <a:cubicBezTo>
                    <a:pt x="13" y="18"/>
                    <a:pt x="11" y="20"/>
                    <a:pt x="7" y="20"/>
                  </a:cubicBezTo>
                  <a:cubicBezTo>
                    <a:pt x="3" y="20"/>
                    <a:pt x="0" y="18"/>
                    <a:pt x="0" y="12"/>
                  </a:cubicBezTo>
                  <a:cubicBezTo>
                    <a:pt x="0" y="0"/>
                    <a:pt x="0" y="0"/>
                    <a:pt x="0" y="0"/>
                  </a:cubicBezTo>
                  <a:cubicBezTo>
                    <a:pt x="7" y="0"/>
                    <a:pt x="7" y="0"/>
                    <a:pt x="7" y="0"/>
                  </a:cubicBezTo>
                  <a:cubicBezTo>
                    <a:pt x="7" y="11"/>
                    <a:pt x="7" y="11"/>
                    <a:pt x="7" y="11"/>
                  </a:cubicBezTo>
                  <a:cubicBezTo>
                    <a:pt x="7" y="14"/>
                    <a:pt x="8" y="15"/>
                    <a:pt x="10" y="15"/>
                  </a:cubicBezTo>
                  <a:cubicBezTo>
                    <a:pt x="12" y="15"/>
                    <a:pt x="13" y="14"/>
                    <a:pt x="13" y="13"/>
                  </a:cubicBezTo>
                  <a:cubicBezTo>
                    <a:pt x="13" y="13"/>
                    <a:pt x="13" y="12"/>
                    <a:pt x="13" y="12"/>
                  </a:cubicBezTo>
                  <a:cubicBezTo>
                    <a:pt x="13" y="0"/>
                    <a:pt x="13" y="0"/>
                    <a:pt x="13" y="0"/>
                  </a:cubicBezTo>
                  <a:cubicBezTo>
                    <a:pt x="20" y="0"/>
                    <a:pt x="20" y="0"/>
                    <a:pt x="20" y="0"/>
                  </a:cubicBezTo>
                  <a:lnTo>
                    <a:pt x="20" y="13"/>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27" name="Freeform 26"/>
            <p:cNvSpPr>
              <a:spLocks/>
            </p:cNvSpPr>
            <p:nvPr userDrawn="1"/>
          </p:nvSpPr>
          <p:spPr bwMode="auto">
            <a:xfrm>
              <a:off x="2264" y="1945"/>
              <a:ext cx="31" cy="50"/>
            </a:xfrm>
            <a:custGeom>
              <a:avLst/>
              <a:gdLst/>
              <a:ahLst/>
              <a:cxnLst>
                <a:cxn ang="0">
                  <a:pos x="1" y="7"/>
                </a:cxn>
                <a:cxn ang="0">
                  <a:pos x="0" y="1"/>
                </a:cxn>
                <a:cxn ang="0">
                  <a:pos x="6" y="1"/>
                </a:cxn>
                <a:cxn ang="0">
                  <a:pos x="6" y="4"/>
                </a:cxn>
                <a:cxn ang="0">
                  <a:pos x="6" y="4"/>
                </a:cxn>
                <a:cxn ang="0">
                  <a:pos x="12" y="0"/>
                </a:cxn>
                <a:cxn ang="0">
                  <a:pos x="13" y="0"/>
                </a:cxn>
                <a:cxn ang="0">
                  <a:pos x="13" y="6"/>
                </a:cxn>
                <a:cxn ang="0">
                  <a:pos x="11" y="6"/>
                </a:cxn>
                <a:cxn ang="0">
                  <a:pos x="7" y="9"/>
                </a:cxn>
                <a:cxn ang="0">
                  <a:pos x="7" y="11"/>
                </a:cxn>
                <a:cxn ang="0">
                  <a:pos x="7" y="21"/>
                </a:cxn>
                <a:cxn ang="0">
                  <a:pos x="1" y="21"/>
                </a:cxn>
                <a:cxn ang="0">
                  <a:pos x="1" y="7"/>
                </a:cxn>
              </a:cxnLst>
              <a:rect l="0" t="0" r="r" b="b"/>
              <a:pathLst>
                <a:path w="13" h="21">
                  <a:moveTo>
                    <a:pt x="1" y="7"/>
                  </a:moveTo>
                  <a:cubicBezTo>
                    <a:pt x="1" y="4"/>
                    <a:pt x="1" y="2"/>
                    <a:pt x="0" y="1"/>
                  </a:cubicBezTo>
                  <a:cubicBezTo>
                    <a:pt x="6" y="1"/>
                    <a:pt x="6" y="1"/>
                    <a:pt x="6" y="1"/>
                  </a:cubicBezTo>
                  <a:cubicBezTo>
                    <a:pt x="6" y="4"/>
                    <a:pt x="6" y="4"/>
                    <a:pt x="6" y="4"/>
                  </a:cubicBezTo>
                  <a:cubicBezTo>
                    <a:pt x="6" y="4"/>
                    <a:pt x="6" y="4"/>
                    <a:pt x="6" y="4"/>
                  </a:cubicBezTo>
                  <a:cubicBezTo>
                    <a:pt x="7" y="1"/>
                    <a:pt x="10" y="0"/>
                    <a:pt x="12" y="0"/>
                  </a:cubicBezTo>
                  <a:cubicBezTo>
                    <a:pt x="12" y="0"/>
                    <a:pt x="13" y="0"/>
                    <a:pt x="13" y="0"/>
                  </a:cubicBezTo>
                  <a:cubicBezTo>
                    <a:pt x="13" y="6"/>
                    <a:pt x="13" y="6"/>
                    <a:pt x="13" y="6"/>
                  </a:cubicBezTo>
                  <a:cubicBezTo>
                    <a:pt x="13" y="6"/>
                    <a:pt x="12" y="6"/>
                    <a:pt x="11" y="6"/>
                  </a:cubicBezTo>
                  <a:cubicBezTo>
                    <a:pt x="9" y="6"/>
                    <a:pt x="7" y="7"/>
                    <a:pt x="7" y="9"/>
                  </a:cubicBezTo>
                  <a:cubicBezTo>
                    <a:pt x="7" y="10"/>
                    <a:pt x="7" y="10"/>
                    <a:pt x="7" y="11"/>
                  </a:cubicBezTo>
                  <a:cubicBezTo>
                    <a:pt x="7" y="21"/>
                    <a:pt x="7" y="21"/>
                    <a:pt x="7" y="21"/>
                  </a:cubicBezTo>
                  <a:cubicBezTo>
                    <a:pt x="1" y="21"/>
                    <a:pt x="1" y="21"/>
                    <a:pt x="1" y="21"/>
                  </a:cubicBezTo>
                  <a:lnTo>
                    <a:pt x="1"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28" name="Freeform 27"/>
            <p:cNvSpPr>
              <a:spLocks noEditPoints="1"/>
            </p:cNvSpPr>
            <p:nvPr userDrawn="1"/>
          </p:nvSpPr>
          <p:spPr bwMode="auto">
            <a:xfrm>
              <a:off x="2299" y="1945"/>
              <a:ext cx="42" cy="50"/>
            </a:xfrm>
            <a:custGeom>
              <a:avLst/>
              <a:gdLst/>
              <a:ahLst/>
              <a:cxnLst>
                <a:cxn ang="0">
                  <a:pos x="12" y="14"/>
                </a:cxn>
                <a:cxn ang="0">
                  <a:pos x="12" y="15"/>
                </a:cxn>
                <a:cxn ang="0">
                  <a:pos x="8" y="17"/>
                </a:cxn>
                <a:cxn ang="0">
                  <a:pos x="6" y="15"/>
                </a:cxn>
                <a:cxn ang="0">
                  <a:pos x="12" y="11"/>
                </a:cxn>
                <a:cxn ang="0">
                  <a:pos x="12" y="14"/>
                </a:cxn>
                <a:cxn ang="0">
                  <a:pos x="18" y="9"/>
                </a:cxn>
                <a:cxn ang="0">
                  <a:pos x="9" y="0"/>
                </a:cxn>
                <a:cxn ang="0">
                  <a:pos x="1" y="2"/>
                </a:cxn>
                <a:cxn ang="0">
                  <a:pos x="2" y="6"/>
                </a:cxn>
                <a:cxn ang="0">
                  <a:pos x="8" y="4"/>
                </a:cxn>
                <a:cxn ang="0">
                  <a:pos x="12" y="7"/>
                </a:cxn>
                <a:cxn ang="0">
                  <a:pos x="12" y="7"/>
                </a:cxn>
                <a:cxn ang="0">
                  <a:pos x="0" y="15"/>
                </a:cxn>
                <a:cxn ang="0">
                  <a:pos x="6" y="21"/>
                </a:cxn>
                <a:cxn ang="0">
                  <a:pos x="12" y="19"/>
                </a:cxn>
                <a:cxn ang="0">
                  <a:pos x="12" y="19"/>
                </a:cxn>
                <a:cxn ang="0">
                  <a:pos x="13" y="21"/>
                </a:cxn>
                <a:cxn ang="0">
                  <a:pos x="18" y="21"/>
                </a:cxn>
                <a:cxn ang="0">
                  <a:pos x="18" y="16"/>
                </a:cxn>
                <a:cxn ang="0">
                  <a:pos x="18" y="9"/>
                </a:cxn>
              </a:cxnLst>
              <a:rect l="0" t="0" r="r" b="b"/>
              <a:pathLst>
                <a:path w="18" h="21">
                  <a:moveTo>
                    <a:pt x="12" y="14"/>
                  </a:moveTo>
                  <a:cubicBezTo>
                    <a:pt x="12" y="14"/>
                    <a:pt x="12" y="14"/>
                    <a:pt x="12" y="15"/>
                  </a:cubicBezTo>
                  <a:cubicBezTo>
                    <a:pt x="11" y="16"/>
                    <a:pt x="10" y="17"/>
                    <a:pt x="8" y="17"/>
                  </a:cubicBezTo>
                  <a:cubicBezTo>
                    <a:pt x="7" y="17"/>
                    <a:pt x="6" y="16"/>
                    <a:pt x="6" y="15"/>
                  </a:cubicBezTo>
                  <a:cubicBezTo>
                    <a:pt x="6" y="12"/>
                    <a:pt x="8" y="11"/>
                    <a:pt x="12" y="11"/>
                  </a:cubicBezTo>
                  <a:lnTo>
                    <a:pt x="12" y="14"/>
                  </a:lnTo>
                  <a:close/>
                  <a:moveTo>
                    <a:pt x="18" y="9"/>
                  </a:moveTo>
                  <a:cubicBezTo>
                    <a:pt x="18" y="4"/>
                    <a:pt x="16" y="0"/>
                    <a:pt x="9" y="0"/>
                  </a:cubicBezTo>
                  <a:cubicBezTo>
                    <a:pt x="5" y="0"/>
                    <a:pt x="2" y="1"/>
                    <a:pt x="1" y="2"/>
                  </a:cubicBezTo>
                  <a:cubicBezTo>
                    <a:pt x="2" y="6"/>
                    <a:pt x="2" y="6"/>
                    <a:pt x="2" y="6"/>
                  </a:cubicBezTo>
                  <a:cubicBezTo>
                    <a:pt x="4" y="5"/>
                    <a:pt x="6" y="4"/>
                    <a:pt x="8" y="4"/>
                  </a:cubicBezTo>
                  <a:cubicBezTo>
                    <a:pt x="11" y="4"/>
                    <a:pt x="12" y="6"/>
                    <a:pt x="12" y="7"/>
                  </a:cubicBezTo>
                  <a:cubicBezTo>
                    <a:pt x="12" y="7"/>
                    <a:pt x="12" y="7"/>
                    <a:pt x="12" y="7"/>
                  </a:cubicBezTo>
                  <a:cubicBezTo>
                    <a:pt x="4" y="7"/>
                    <a:pt x="0" y="10"/>
                    <a:pt x="0" y="15"/>
                  </a:cubicBezTo>
                  <a:cubicBezTo>
                    <a:pt x="0" y="18"/>
                    <a:pt x="2" y="21"/>
                    <a:pt x="6" y="21"/>
                  </a:cubicBezTo>
                  <a:cubicBezTo>
                    <a:pt x="9" y="21"/>
                    <a:pt x="11" y="21"/>
                    <a:pt x="12" y="19"/>
                  </a:cubicBezTo>
                  <a:cubicBezTo>
                    <a:pt x="12" y="19"/>
                    <a:pt x="12" y="19"/>
                    <a:pt x="12" y="19"/>
                  </a:cubicBezTo>
                  <a:cubicBezTo>
                    <a:pt x="13" y="21"/>
                    <a:pt x="13" y="21"/>
                    <a:pt x="13" y="21"/>
                  </a:cubicBezTo>
                  <a:cubicBezTo>
                    <a:pt x="18" y="21"/>
                    <a:pt x="18" y="21"/>
                    <a:pt x="18" y="21"/>
                  </a:cubicBezTo>
                  <a:cubicBezTo>
                    <a:pt x="18" y="20"/>
                    <a:pt x="18" y="18"/>
                    <a:pt x="18" y="16"/>
                  </a:cubicBezTo>
                  <a:lnTo>
                    <a:pt x="18" y="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29" name="Freeform 28"/>
            <p:cNvSpPr>
              <a:spLocks/>
            </p:cNvSpPr>
            <p:nvPr userDrawn="1"/>
          </p:nvSpPr>
          <p:spPr bwMode="auto">
            <a:xfrm>
              <a:off x="2355" y="1945"/>
              <a:ext cx="44" cy="50"/>
            </a:xfrm>
            <a:custGeom>
              <a:avLst/>
              <a:gdLst/>
              <a:ahLst/>
              <a:cxnLst>
                <a:cxn ang="0">
                  <a:pos x="0" y="7"/>
                </a:cxn>
                <a:cxn ang="0">
                  <a:pos x="0" y="1"/>
                </a:cxn>
                <a:cxn ang="0">
                  <a:pos x="5" y="1"/>
                </a:cxn>
                <a:cxn ang="0">
                  <a:pos x="6" y="3"/>
                </a:cxn>
                <a:cxn ang="0">
                  <a:pos x="6" y="3"/>
                </a:cxn>
                <a:cxn ang="0">
                  <a:pos x="12" y="0"/>
                </a:cxn>
                <a:cxn ang="0">
                  <a:pos x="19" y="9"/>
                </a:cxn>
                <a:cxn ang="0">
                  <a:pos x="19" y="21"/>
                </a:cxn>
                <a:cxn ang="0">
                  <a:pos x="13" y="21"/>
                </a:cxn>
                <a:cxn ang="0">
                  <a:pos x="13" y="10"/>
                </a:cxn>
                <a:cxn ang="0">
                  <a:pos x="10" y="5"/>
                </a:cxn>
                <a:cxn ang="0">
                  <a:pos x="6" y="8"/>
                </a:cxn>
                <a:cxn ang="0">
                  <a:pos x="6" y="9"/>
                </a:cxn>
                <a:cxn ang="0">
                  <a:pos x="6" y="21"/>
                </a:cxn>
                <a:cxn ang="0">
                  <a:pos x="0" y="21"/>
                </a:cxn>
                <a:cxn ang="0">
                  <a:pos x="0" y="7"/>
                </a:cxn>
              </a:cxnLst>
              <a:rect l="0" t="0" r="r" b="b"/>
              <a:pathLst>
                <a:path w="19" h="21">
                  <a:moveTo>
                    <a:pt x="0" y="7"/>
                  </a:moveTo>
                  <a:cubicBezTo>
                    <a:pt x="0" y="5"/>
                    <a:pt x="0" y="2"/>
                    <a:pt x="0" y="1"/>
                  </a:cubicBezTo>
                  <a:cubicBezTo>
                    <a:pt x="5" y="1"/>
                    <a:pt x="5" y="1"/>
                    <a:pt x="5" y="1"/>
                  </a:cubicBezTo>
                  <a:cubicBezTo>
                    <a:pt x="6" y="3"/>
                    <a:pt x="6" y="3"/>
                    <a:pt x="6" y="3"/>
                  </a:cubicBezTo>
                  <a:cubicBezTo>
                    <a:pt x="6" y="3"/>
                    <a:pt x="6" y="3"/>
                    <a:pt x="6" y="3"/>
                  </a:cubicBezTo>
                  <a:cubicBezTo>
                    <a:pt x="6" y="2"/>
                    <a:pt x="9" y="0"/>
                    <a:pt x="12" y="0"/>
                  </a:cubicBezTo>
                  <a:cubicBezTo>
                    <a:pt x="16" y="0"/>
                    <a:pt x="19" y="3"/>
                    <a:pt x="19" y="9"/>
                  </a:cubicBezTo>
                  <a:cubicBezTo>
                    <a:pt x="19" y="21"/>
                    <a:pt x="19" y="21"/>
                    <a:pt x="19" y="21"/>
                  </a:cubicBezTo>
                  <a:cubicBezTo>
                    <a:pt x="13" y="21"/>
                    <a:pt x="13" y="21"/>
                    <a:pt x="13" y="21"/>
                  </a:cubicBezTo>
                  <a:cubicBezTo>
                    <a:pt x="13" y="10"/>
                    <a:pt x="13" y="10"/>
                    <a:pt x="13" y="10"/>
                  </a:cubicBezTo>
                  <a:cubicBezTo>
                    <a:pt x="13" y="7"/>
                    <a:pt x="12" y="5"/>
                    <a:pt x="10" y="5"/>
                  </a:cubicBezTo>
                  <a:cubicBezTo>
                    <a:pt x="8" y="5"/>
                    <a:pt x="7" y="6"/>
                    <a:pt x="6" y="8"/>
                  </a:cubicBezTo>
                  <a:cubicBezTo>
                    <a:pt x="6" y="8"/>
                    <a:pt x="6" y="9"/>
                    <a:pt x="6" y="9"/>
                  </a:cubicBezTo>
                  <a:cubicBezTo>
                    <a:pt x="6" y="21"/>
                    <a:pt x="6" y="21"/>
                    <a:pt x="6"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30" name="Freeform 29"/>
            <p:cNvSpPr>
              <a:spLocks/>
            </p:cNvSpPr>
            <p:nvPr userDrawn="1"/>
          </p:nvSpPr>
          <p:spPr bwMode="auto">
            <a:xfrm>
              <a:off x="2408" y="1945"/>
              <a:ext cx="41" cy="50"/>
            </a:xfrm>
            <a:custGeom>
              <a:avLst/>
              <a:gdLst/>
              <a:ahLst/>
              <a:cxnLst>
                <a:cxn ang="0">
                  <a:pos x="17" y="20"/>
                </a:cxn>
                <a:cxn ang="0">
                  <a:pos x="11" y="21"/>
                </a:cxn>
                <a:cxn ang="0">
                  <a:pos x="0" y="11"/>
                </a:cxn>
                <a:cxn ang="0">
                  <a:pos x="12" y="0"/>
                </a:cxn>
                <a:cxn ang="0">
                  <a:pos x="17" y="1"/>
                </a:cxn>
                <a:cxn ang="0">
                  <a:pos x="16" y="6"/>
                </a:cxn>
                <a:cxn ang="0">
                  <a:pos x="12" y="5"/>
                </a:cxn>
                <a:cxn ang="0">
                  <a:pos x="7" y="11"/>
                </a:cxn>
                <a:cxn ang="0">
                  <a:pos x="12" y="16"/>
                </a:cxn>
                <a:cxn ang="0">
                  <a:pos x="16" y="16"/>
                </a:cxn>
                <a:cxn ang="0">
                  <a:pos x="17" y="20"/>
                </a:cxn>
              </a:cxnLst>
              <a:rect l="0" t="0" r="r" b="b"/>
              <a:pathLst>
                <a:path w="17" h="21">
                  <a:moveTo>
                    <a:pt x="17" y="20"/>
                  </a:moveTo>
                  <a:cubicBezTo>
                    <a:pt x="15" y="21"/>
                    <a:pt x="13" y="21"/>
                    <a:pt x="11" y="21"/>
                  </a:cubicBezTo>
                  <a:cubicBezTo>
                    <a:pt x="4" y="21"/>
                    <a:pt x="0" y="17"/>
                    <a:pt x="0" y="11"/>
                  </a:cubicBezTo>
                  <a:cubicBezTo>
                    <a:pt x="0" y="5"/>
                    <a:pt x="4" y="0"/>
                    <a:pt x="12" y="0"/>
                  </a:cubicBezTo>
                  <a:cubicBezTo>
                    <a:pt x="13" y="0"/>
                    <a:pt x="15" y="0"/>
                    <a:pt x="17" y="1"/>
                  </a:cubicBezTo>
                  <a:cubicBezTo>
                    <a:pt x="16" y="6"/>
                    <a:pt x="16" y="6"/>
                    <a:pt x="16" y="6"/>
                  </a:cubicBezTo>
                  <a:cubicBezTo>
                    <a:pt x="15" y="5"/>
                    <a:pt x="14" y="5"/>
                    <a:pt x="12" y="5"/>
                  </a:cubicBezTo>
                  <a:cubicBezTo>
                    <a:pt x="9" y="5"/>
                    <a:pt x="7" y="7"/>
                    <a:pt x="7" y="11"/>
                  </a:cubicBezTo>
                  <a:cubicBezTo>
                    <a:pt x="7" y="14"/>
                    <a:pt x="9" y="16"/>
                    <a:pt x="12" y="16"/>
                  </a:cubicBezTo>
                  <a:cubicBezTo>
                    <a:pt x="14" y="16"/>
                    <a:pt x="15" y="16"/>
                    <a:pt x="16" y="16"/>
                  </a:cubicBezTo>
                  <a:lnTo>
                    <a:pt x="17" y="2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31" name="Freeform 30"/>
            <p:cNvSpPr>
              <a:spLocks noEditPoints="1"/>
            </p:cNvSpPr>
            <p:nvPr userDrawn="1"/>
          </p:nvSpPr>
          <p:spPr bwMode="auto">
            <a:xfrm>
              <a:off x="2450" y="1945"/>
              <a:ext cx="48" cy="50"/>
            </a:xfrm>
            <a:custGeom>
              <a:avLst/>
              <a:gdLst/>
              <a:ahLst/>
              <a:cxnLst>
                <a:cxn ang="0">
                  <a:pos x="6" y="8"/>
                </a:cxn>
                <a:cxn ang="0">
                  <a:pos x="10" y="4"/>
                </a:cxn>
                <a:cxn ang="0">
                  <a:pos x="14" y="8"/>
                </a:cxn>
                <a:cxn ang="0">
                  <a:pos x="6" y="8"/>
                </a:cxn>
                <a:cxn ang="0">
                  <a:pos x="20" y="13"/>
                </a:cxn>
                <a:cxn ang="0">
                  <a:pos x="20" y="10"/>
                </a:cxn>
                <a:cxn ang="0">
                  <a:pos x="11" y="0"/>
                </a:cxn>
                <a:cxn ang="0">
                  <a:pos x="0" y="11"/>
                </a:cxn>
                <a:cxn ang="0">
                  <a:pos x="11" y="21"/>
                </a:cxn>
                <a:cxn ang="0">
                  <a:pos x="19" y="20"/>
                </a:cxn>
                <a:cxn ang="0">
                  <a:pos x="18" y="16"/>
                </a:cxn>
                <a:cxn ang="0">
                  <a:pos x="12" y="17"/>
                </a:cxn>
                <a:cxn ang="0">
                  <a:pos x="6" y="13"/>
                </a:cxn>
                <a:cxn ang="0">
                  <a:pos x="20" y="13"/>
                </a:cxn>
              </a:cxnLst>
              <a:rect l="0" t="0" r="r" b="b"/>
              <a:pathLst>
                <a:path w="20" h="21">
                  <a:moveTo>
                    <a:pt x="6" y="8"/>
                  </a:moveTo>
                  <a:cubicBezTo>
                    <a:pt x="7" y="7"/>
                    <a:pt x="8" y="4"/>
                    <a:pt x="10" y="4"/>
                  </a:cubicBezTo>
                  <a:cubicBezTo>
                    <a:pt x="13" y="4"/>
                    <a:pt x="14" y="7"/>
                    <a:pt x="14" y="8"/>
                  </a:cubicBezTo>
                  <a:lnTo>
                    <a:pt x="6" y="8"/>
                  </a:lnTo>
                  <a:close/>
                  <a:moveTo>
                    <a:pt x="20" y="13"/>
                  </a:moveTo>
                  <a:cubicBezTo>
                    <a:pt x="20" y="12"/>
                    <a:pt x="20" y="11"/>
                    <a:pt x="20" y="10"/>
                  </a:cubicBezTo>
                  <a:cubicBezTo>
                    <a:pt x="20" y="5"/>
                    <a:pt x="17" y="0"/>
                    <a:pt x="11" y="0"/>
                  </a:cubicBezTo>
                  <a:cubicBezTo>
                    <a:pt x="4" y="0"/>
                    <a:pt x="0" y="6"/>
                    <a:pt x="0" y="11"/>
                  </a:cubicBezTo>
                  <a:cubicBezTo>
                    <a:pt x="0" y="17"/>
                    <a:pt x="4" y="21"/>
                    <a:pt x="11" y="21"/>
                  </a:cubicBezTo>
                  <a:cubicBezTo>
                    <a:pt x="14" y="21"/>
                    <a:pt x="17" y="21"/>
                    <a:pt x="19" y="20"/>
                  </a:cubicBezTo>
                  <a:cubicBezTo>
                    <a:pt x="18" y="16"/>
                    <a:pt x="18" y="16"/>
                    <a:pt x="18" y="16"/>
                  </a:cubicBezTo>
                  <a:cubicBezTo>
                    <a:pt x="16" y="16"/>
                    <a:pt x="14" y="17"/>
                    <a:pt x="12" y="17"/>
                  </a:cubicBezTo>
                  <a:cubicBezTo>
                    <a:pt x="9" y="17"/>
                    <a:pt x="7" y="15"/>
                    <a:pt x="6" y="13"/>
                  </a:cubicBezTo>
                  <a:lnTo>
                    <a:pt x="20" y="13"/>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32" name="Freeform 31"/>
            <p:cNvSpPr>
              <a:spLocks noEditPoints="1"/>
            </p:cNvSpPr>
            <p:nvPr userDrawn="1"/>
          </p:nvSpPr>
          <p:spPr bwMode="auto">
            <a:xfrm>
              <a:off x="2526" y="1929"/>
              <a:ext cx="48" cy="66"/>
            </a:xfrm>
            <a:custGeom>
              <a:avLst/>
              <a:gdLst/>
              <a:ahLst/>
              <a:cxnLst>
                <a:cxn ang="0">
                  <a:pos x="6" y="5"/>
                </a:cxn>
                <a:cxn ang="0">
                  <a:pos x="9" y="5"/>
                </a:cxn>
                <a:cxn ang="0">
                  <a:pos x="14" y="9"/>
                </a:cxn>
                <a:cxn ang="0">
                  <a:pos x="9" y="13"/>
                </a:cxn>
                <a:cxn ang="0">
                  <a:pos x="6" y="13"/>
                </a:cxn>
                <a:cxn ang="0">
                  <a:pos x="6" y="5"/>
                </a:cxn>
                <a:cxn ang="0">
                  <a:pos x="0" y="28"/>
                </a:cxn>
                <a:cxn ang="0">
                  <a:pos x="6" y="28"/>
                </a:cxn>
                <a:cxn ang="0">
                  <a:pos x="6" y="18"/>
                </a:cxn>
                <a:cxn ang="0">
                  <a:pos x="9" y="18"/>
                </a:cxn>
                <a:cxn ang="0">
                  <a:pos x="18" y="15"/>
                </a:cxn>
                <a:cxn ang="0">
                  <a:pos x="20" y="8"/>
                </a:cxn>
                <a:cxn ang="0">
                  <a:pos x="17" y="2"/>
                </a:cxn>
                <a:cxn ang="0">
                  <a:pos x="9" y="0"/>
                </a:cxn>
                <a:cxn ang="0">
                  <a:pos x="0" y="0"/>
                </a:cxn>
                <a:cxn ang="0">
                  <a:pos x="0" y="28"/>
                </a:cxn>
              </a:cxnLst>
              <a:rect l="0" t="0" r="r" b="b"/>
              <a:pathLst>
                <a:path w="20" h="28">
                  <a:moveTo>
                    <a:pt x="6" y="5"/>
                  </a:moveTo>
                  <a:cubicBezTo>
                    <a:pt x="7" y="5"/>
                    <a:pt x="8" y="5"/>
                    <a:pt x="9" y="5"/>
                  </a:cubicBezTo>
                  <a:cubicBezTo>
                    <a:pt x="12" y="5"/>
                    <a:pt x="14" y="6"/>
                    <a:pt x="14" y="9"/>
                  </a:cubicBezTo>
                  <a:cubicBezTo>
                    <a:pt x="14" y="11"/>
                    <a:pt x="12" y="13"/>
                    <a:pt x="9" y="13"/>
                  </a:cubicBezTo>
                  <a:cubicBezTo>
                    <a:pt x="8" y="13"/>
                    <a:pt x="7" y="13"/>
                    <a:pt x="6" y="13"/>
                  </a:cubicBezTo>
                  <a:lnTo>
                    <a:pt x="6" y="5"/>
                  </a:lnTo>
                  <a:close/>
                  <a:moveTo>
                    <a:pt x="0" y="28"/>
                  </a:moveTo>
                  <a:cubicBezTo>
                    <a:pt x="6" y="28"/>
                    <a:pt x="6" y="28"/>
                    <a:pt x="6" y="28"/>
                  </a:cubicBezTo>
                  <a:cubicBezTo>
                    <a:pt x="6" y="18"/>
                    <a:pt x="6" y="18"/>
                    <a:pt x="6" y="18"/>
                  </a:cubicBezTo>
                  <a:cubicBezTo>
                    <a:pt x="7" y="18"/>
                    <a:pt x="8" y="18"/>
                    <a:pt x="9" y="18"/>
                  </a:cubicBezTo>
                  <a:cubicBezTo>
                    <a:pt x="12" y="18"/>
                    <a:pt x="16" y="17"/>
                    <a:pt x="18" y="15"/>
                  </a:cubicBezTo>
                  <a:cubicBezTo>
                    <a:pt x="19" y="14"/>
                    <a:pt x="20" y="11"/>
                    <a:pt x="20" y="8"/>
                  </a:cubicBezTo>
                  <a:cubicBezTo>
                    <a:pt x="20" y="6"/>
                    <a:pt x="19" y="3"/>
                    <a:pt x="17" y="2"/>
                  </a:cubicBezTo>
                  <a:cubicBezTo>
                    <a:pt x="15" y="0"/>
                    <a:pt x="13" y="0"/>
                    <a:pt x="9" y="0"/>
                  </a:cubicBezTo>
                  <a:cubicBezTo>
                    <a:pt x="5" y="0"/>
                    <a:pt x="2" y="0"/>
                    <a:pt x="0" y="0"/>
                  </a:cubicBezTo>
                  <a:lnTo>
                    <a:pt x="0" y="28"/>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33" name="Freeform 32"/>
            <p:cNvSpPr>
              <a:spLocks/>
            </p:cNvSpPr>
            <p:nvPr userDrawn="1"/>
          </p:nvSpPr>
          <p:spPr bwMode="auto">
            <a:xfrm>
              <a:off x="2583" y="1945"/>
              <a:ext cx="28" cy="50"/>
            </a:xfrm>
            <a:custGeom>
              <a:avLst/>
              <a:gdLst/>
              <a:ahLst/>
              <a:cxnLst>
                <a:cxn ang="0">
                  <a:pos x="0" y="7"/>
                </a:cxn>
                <a:cxn ang="0">
                  <a:pos x="0" y="1"/>
                </a:cxn>
                <a:cxn ang="0">
                  <a:pos x="5" y="1"/>
                </a:cxn>
                <a:cxn ang="0">
                  <a:pos x="5" y="4"/>
                </a:cxn>
                <a:cxn ang="0">
                  <a:pos x="5" y="4"/>
                </a:cxn>
                <a:cxn ang="0">
                  <a:pos x="11" y="0"/>
                </a:cxn>
                <a:cxn ang="0">
                  <a:pos x="12" y="0"/>
                </a:cxn>
                <a:cxn ang="0">
                  <a:pos x="12" y="6"/>
                </a:cxn>
                <a:cxn ang="0">
                  <a:pos x="11" y="6"/>
                </a:cxn>
                <a:cxn ang="0">
                  <a:pos x="6" y="9"/>
                </a:cxn>
                <a:cxn ang="0">
                  <a:pos x="6" y="11"/>
                </a:cxn>
                <a:cxn ang="0">
                  <a:pos x="6" y="21"/>
                </a:cxn>
                <a:cxn ang="0">
                  <a:pos x="0" y="21"/>
                </a:cxn>
                <a:cxn ang="0">
                  <a:pos x="0" y="7"/>
                </a:cxn>
              </a:cxnLst>
              <a:rect l="0" t="0" r="r" b="b"/>
              <a:pathLst>
                <a:path w="12" h="21">
                  <a:moveTo>
                    <a:pt x="0" y="7"/>
                  </a:moveTo>
                  <a:cubicBezTo>
                    <a:pt x="0" y="4"/>
                    <a:pt x="0" y="2"/>
                    <a:pt x="0" y="1"/>
                  </a:cubicBezTo>
                  <a:cubicBezTo>
                    <a:pt x="5" y="1"/>
                    <a:pt x="5" y="1"/>
                    <a:pt x="5" y="1"/>
                  </a:cubicBezTo>
                  <a:cubicBezTo>
                    <a:pt x="5" y="4"/>
                    <a:pt x="5" y="4"/>
                    <a:pt x="5" y="4"/>
                  </a:cubicBezTo>
                  <a:cubicBezTo>
                    <a:pt x="5" y="4"/>
                    <a:pt x="5" y="4"/>
                    <a:pt x="5" y="4"/>
                  </a:cubicBezTo>
                  <a:cubicBezTo>
                    <a:pt x="6" y="1"/>
                    <a:pt x="9" y="0"/>
                    <a:pt x="11" y="0"/>
                  </a:cubicBezTo>
                  <a:cubicBezTo>
                    <a:pt x="11" y="0"/>
                    <a:pt x="12" y="0"/>
                    <a:pt x="12" y="0"/>
                  </a:cubicBezTo>
                  <a:cubicBezTo>
                    <a:pt x="12" y="6"/>
                    <a:pt x="12" y="6"/>
                    <a:pt x="12" y="6"/>
                  </a:cubicBezTo>
                  <a:cubicBezTo>
                    <a:pt x="12" y="6"/>
                    <a:pt x="11" y="6"/>
                    <a:pt x="11" y="6"/>
                  </a:cubicBezTo>
                  <a:cubicBezTo>
                    <a:pt x="8" y="6"/>
                    <a:pt x="7" y="7"/>
                    <a:pt x="6" y="9"/>
                  </a:cubicBezTo>
                  <a:cubicBezTo>
                    <a:pt x="6" y="10"/>
                    <a:pt x="6" y="10"/>
                    <a:pt x="6" y="11"/>
                  </a:cubicBezTo>
                  <a:cubicBezTo>
                    <a:pt x="6" y="21"/>
                    <a:pt x="6" y="21"/>
                    <a:pt x="6"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34" name="Freeform 33"/>
            <p:cNvSpPr>
              <a:spLocks noEditPoints="1"/>
            </p:cNvSpPr>
            <p:nvPr userDrawn="1"/>
          </p:nvSpPr>
          <p:spPr bwMode="auto">
            <a:xfrm>
              <a:off x="2616" y="1945"/>
              <a:ext cx="50" cy="50"/>
            </a:xfrm>
            <a:custGeom>
              <a:avLst/>
              <a:gdLst/>
              <a:ahLst/>
              <a:cxnLst>
                <a:cxn ang="0">
                  <a:pos x="11" y="17"/>
                </a:cxn>
                <a:cxn ang="0">
                  <a:pos x="7" y="11"/>
                </a:cxn>
                <a:cxn ang="0">
                  <a:pos x="11" y="5"/>
                </a:cxn>
                <a:cxn ang="0">
                  <a:pos x="15" y="11"/>
                </a:cxn>
                <a:cxn ang="0">
                  <a:pos x="11" y="17"/>
                </a:cxn>
                <a:cxn ang="0">
                  <a:pos x="11" y="21"/>
                </a:cxn>
                <a:cxn ang="0">
                  <a:pos x="21" y="11"/>
                </a:cxn>
                <a:cxn ang="0">
                  <a:pos x="11" y="0"/>
                </a:cxn>
                <a:cxn ang="0">
                  <a:pos x="0" y="11"/>
                </a:cxn>
                <a:cxn ang="0">
                  <a:pos x="11" y="21"/>
                </a:cxn>
              </a:cxnLst>
              <a:rect l="0" t="0" r="r" b="b"/>
              <a:pathLst>
                <a:path w="21" h="21">
                  <a:moveTo>
                    <a:pt x="11" y="17"/>
                  </a:moveTo>
                  <a:cubicBezTo>
                    <a:pt x="8" y="17"/>
                    <a:pt x="7" y="14"/>
                    <a:pt x="7" y="11"/>
                  </a:cubicBezTo>
                  <a:cubicBezTo>
                    <a:pt x="7" y="8"/>
                    <a:pt x="8" y="5"/>
                    <a:pt x="11" y="5"/>
                  </a:cubicBezTo>
                  <a:cubicBezTo>
                    <a:pt x="14" y="5"/>
                    <a:pt x="15" y="8"/>
                    <a:pt x="15" y="11"/>
                  </a:cubicBezTo>
                  <a:cubicBezTo>
                    <a:pt x="15" y="14"/>
                    <a:pt x="13" y="17"/>
                    <a:pt x="11" y="17"/>
                  </a:cubicBezTo>
                  <a:close/>
                  <a:moveTo>
                    <a:pt x="11" y="21"/>
                  </a:moveTo>
                  <a:cubicBezTo>
                    <a:pt x="16" y="21"/>
                    <a:pt x="21" y="18"/>
                    <a:pt x="21" y="11"/>
                  </a:cubicBezTo>
                  <a:cubicBezTo>
                    <a:pt x="21" y="4"/>
                    <a:pt x="17" y="0"/>
                    <a:pt x="11" y="0"/>
                  </a:cubicBezTo>
                  <a:cubicBezTo>
                    <a:pt x="4" y="0"/>
                    <a:pt x="0" y="4"/>
                    <a:pt x="0" y="11"/>
                  </a:cubicBezTo>
                  <a:cubicBezTo>
                    <a:pt x="0" y="17"/>
                    <a:pt x="5" y="21"/>
                    <a:pt x="11" y="21"/>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35" name="Freeform 34"/>
            <p:cNvSpPr>
              <a:spLocks noEditPoints="1"/>
            </p:cNvSpPr>
            <p:nvPr userDrawn="1"/>
          </p:nvSpPr>
          <p:spPr bwMode="auto">
            <a:xfrm>
              <a:off x="2673" y="1923"/>
              <a:ext cx="48" cy="72"/>
            </a:xfrm>
            <a:custGeom>
              <a:avLst/>
              <a:gdLst/>
              <a:ahLst/>
              <a:cxnLst>
                <a:cxn ang="0">
                  <a:pos x="15" y="21"/>
                </a:cxn>
                <a:cxn ang="0">
                  <a:pos x="15" y="22"/>
                </a:cxn>
                <a:cxn ang="0">
                  <a:pos x="11" y="25"/>
                </a:cxn>
                <a:cxn ang="0">
                  <a:pos x="7" y="20"/>
                </a:cxn>
                <a:cxn ang="0">
                  <a:pos x="11" y="14"/>
                </a:cxn>
                <a:cxn ang="0">
                  <a:pos x="15" y="17"/>
                </a:cxn>
                <a:cxn ang="0">
                  <a:pos x="15" y="18"/>
                </a:cxn>
                <a:cxn ang="0">
                  <a:pos x="15" y="21"/>
                </a:cxn>
                <a:cxn ang="0">
                  <a:pos x="15" y="0"/>
                </a:cxn>
                <a:cxn ang="0">
                  <a:pos x="15" y="11"/>
                </a:cxn>
                <a:cxn ang="0">
                  <a:pos x="15" y="11"/>
                </a:cxn>
                <a:cxn ang="0">
                  <a:pos x="9" y="9"/>
                </a:cxn>
                <a:cxn ang="0">
                  <a:pos x="0" y="20"/>
                </a:cxn>
                <a:cxn ang="0">
                  <a:pos x="9" y="30"/>
                </a:cxn>
                <a:cxn ang="0">
                  <a:pos x="15" y="27"/>
                </a:cxn>
                <a:cxn ang="0">
                  <a:pos x="15" y="27"/>
                </a:cxn>
                <a:cxn ang="0">
                  <a:pos x="16" y="30"/>
                </a:cxn>
                <a:cxn ang="0">
                  <a:pos x="21" y="30"/>
                </a:cxn>
                <a:cxn ang="0">
                  <a:pos x="21" y="24"/>
                </a:cxn>
                <a:cxn ang="0">
                  <a:pos x="21" y="0"/>
                </a:cxn>
                <a:cxn ang="0">
                  <a:pos x="15" y="0"/>
                </a:cxn>
              </a:cxnLst>
              <a:rect l="0" t="0" r="r" b="b"/>
              <a:pathLst>
                <a:path w="21" h="30">
                  <a:moveTo>
                    <a:pt x="15" y="21"/>
                  </a:moveTo>
                  <a:cubicBezTo>
                    <a:pt x="15" y="21"/>
                    <a:pt x="15" y="22"/>
                    <a:pt x="15" y="22"/>
                  </a:cubicBezTo>
                  <a:cubicBezTo>
                    <a:pt x="14" y="24"/>
                    <a:pt x="13" y="25"/>
                    <a:pt x="11" y="25"/>
                  </a:cubicBezTo>
                  <a:cubicBezTo>
                    <a:pt x="8" y="25"/>
                    <a:pt x="7" y="23"/>
                    <a:pt x="7" y="20"/>
                  </a:cubicBezTo>
                  <a:cubicBezTo>
                    <a:pt x="7" y="17"/>
                    <a:pt x="8" y="14"/>
                    <a:pt x="11" y="14"/>
                  </a:cubicBezTo>
                  <a:cubicBezTo>
                    <a:pt x="13" y="14"/>
                    <a:pt x="14" y="15"/>
                    <a:pt x="15" y="17"/>
                  </a:cubicBezTo>
                  <a:cubicBezTo>
                    <a:pt x="15" y="17"/>
                    <a:pt x="15" y="18"/>
                    <a:pt x="15" y="18"/>
                  </a:cubicBezTo>
                  <a:lnTo>
                    <a:pt x="15" y="21"/>
                  </a:lnTo>
                  <a:close/>
                  <a:moveTo>
                    <a:pt x="15" y="0"/>
                  </a:moveTo>
                  <a:cubicBezTo>
                    <a:pt x="15" y="11"/>
                    <a:pt x="15" y="11"/>
                    <a:pt x="15" y="11"/>
                  </a:cubicBezTo>
                  <a:cubicBezTo>
                    <a:pt x="15" y="11"/>
                    <a:pt x="15" y="11"/>
                    <a:pt x="15" y="11"/>
                  </a:cubicBezTo>
                  <a:cubicBezTo>
                    <a:pt x="14" y="10"/>
                    <a:pt x="12" y="9"/>
                    <a:pt x="9" y="9"/>
                  </a:cubicBezTo>
                  <a:cubicBezTo>
                    <a:pt x="4" y="9"/>
                    <a:pt x="0" y="13"/>
                    <a:pt x="0" y="20"/>
                  </a:cubicBezTo>
                  <a:cubicBezTo>
                    <a:pt x="0" y="26"/>
                    <a:pt x="4" y="30"/>
                    <a:pt x="9" y="30"/>
                  </a:cubicBezTo>
                  <a:cubicBezTo>
                    <a:pt x="11" y="30"/>
                    <a:pt x="14" y="29"/>
                    <a:pt x="15" y="27"/>
                  </a:cubicBezTo>
                  <a:cubicBezTo>
                    <a:pt x="15" y="27"/>
                    <a:pt x="15" y="27"/>
                    <a:pt x="15" y="27"/>
                  </a:cubicBezTo>
                  <a:cubicBezTo>
                    <a:pt x="16" y="30"/>
                    <a:pt x="16" y="30"/>
                    <a:pt x="16" y="30"/>
                  </a:cubicBezTo>
                  <a:cubicBezTo>
                    <a:pt x="21" y="30"/>
                    <a:pt x="21" y="30"/>
                    <a:pt x="21" y="30"/>
                  </a:cubicBezTo>
                  <a:cubicBezTo>
                    <a:pt x="21" y="29"/>
                    <a:pt x="21" y="26"/>
                    <a:pt x="21" y="24"/>
                  </a:cubicBezTo>
                  <a:cubicBezTo>
                    <a:pt x="21" y="0"/>
                    <a:pt x="21" y="0"/>
                    <a:pt x="21" y="0"/>
                  </a:cubicBezTo>
                  <a:lnTo>
                    <a:pt x="15"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36" name="Freeform 35"/>
            <p:cNvSpPr>
              <a:spLocks/>
            </p:cNvSpPr>
            <p:nvPr userDrawn="1"/>
          </p:nvSpPr>
          <p:spPr bwMode="auto">
            <a:xfrm>
              <a:off x="2734" y="1947"/>
              <a:ext cx="44" cy="48"/>
            </a:xfrm>
            <a:custGeom>
              <a:avLst/>
              <a:gdLst/>
              <a:ahLst/>
              <a:cxnLst>
                <a:cxn ang="0">
                  <a:pos x="19" y="13"/>
                </a:cxn>
                <a:cxn ang="0">
                  <a:pos x="19" y="20"/>
                </a:cxn>
                <a:cxn ang="0">
                  <a:pos x="14" y="20"/>
                </a:cxn>
                <a:cxn ang="0">
                  <a:pos x="14" y="17"/>
                </a:cxn>
                <a:cxn ang="0">
                  <a:pos x="14" y="17"/>
                </a:cxn>
                <a:cxn ang="0">
                  <a:pos x="7" y="20"/>
                </a:cxn>
                <a:cxn ang="0">
                  <a:pos x="0" y="12"/>
                </a:cxn>
                <a:cxn ang="0">
                  <a:pos x="0" y="0"/>
                </a:cxn>
                <a:cxn ang="0">
                  <a:pos x="6" y="0"/>
                </a:cxn>
                <a:cxn ang="0">
                  <a:pos x="6" y="11"/>
                </a:cxn>
                <a:cxn ang="0">
                  <a:pos x="10" y="15"/>
                </a:cxn>
                <a:cxn ang="0">
                  <a:pos x="13" y="13"/>
                </a:cxn>
                <a:cxn ang="0">
                  <a:pos x="13" y="12"/>
                </a:cxn>
                <a:cxn ang="0">
                  <a:pos x="13" y="0"/>
                </a:cxn>
                <a:cxn ang="0">
                  <a:pos x="19" y="0"/>
                </a:cxn>
                <a:cxn ang="0">
                  <a:pos x="19" y="13"/>
                </a:cxn>
              </a:cxnLst>
              <a:rect l="0" t="0" r="r" b="b"/>
              <a:pathLst>
                <a:path w="19" h="20">
                  <a:moveTo>
                    <a:pt x="19" y="13"/>
                  </a:moveTo>
                  <a:cubicBezTo>
                    <a:pt x="19" y="16"/>
                    <a:pt x="19" y="18"/>
                    <a:pt x="19" y="20"/>
                  </a:cubicBezTo>
                  <a:cubicBezTo>
                    <a:pt x="14" y="20"/>
                    <a:pt x="14" y="20"/>
                    <a:pt x="14" y="20"/>
                  </a:cubicBezTo>
                  <a:cubicBezTo>
                    <a:pt x="14" y="17"/>
                    <a:pt x="14" y="17"/>
                    <a:pt x="14" y="17"/>
                  </a:cubicBezTo>
                  <a:cubicBezTo>
                    <a:pt x="14" y="17"/>
                    <a:pt x="14" y="17"/>
                    <a:pt x="14" y="17"/>
                  </a:cubicBezTo>
                  <a:cubicBezTo>
                    <a:pt x="13" y="18"/>
                    <a:pt x="11" y="20"/>
                    <a:pt x="7" y="20"/>
                  </a:cubicBezTo>
                  <a:cubicBezTo>
                    <a:pt x="3" y="20"/>
                    <a:pt x="0" y="18"/>
                    <a:pt x="0" y="12"/>
                  </a:cubicBezTo>
                  <a:cubicBezTo>
                    <a:pt x="0" y="0"/>
                    <a:pt x="0" y="0"/>
                    <a:pt x="0" y="0"/>
                  </a:cubicBezTo>
                  <a:cubicBezTo>
                    <a:pt x="6" y="0"/>
                    <a:pt x="6" y="0"/>
                    <a:pt x="6" y="0"/>
                  </a:cubicBezTo>
                  <a:cubicBezTo>
                    <a:pt x="6" y="11"/>
                    <a:pt x="6" y="11"/>
                    <a:pt x="6" y="11"/>
                  </a:cubicBezTo>
                  <a:cubicBezTo>
                    <a:pt x="6" y="14"/>
                    <a:pt x="7" y="15"/>
                    <a:pt x="10" y="15"/>
                  </a:cubicBezTo>
                  <a:cubicBezTo>
                    <a:pt x="11" y="15"/>
                    <a:pt x="12" y="14"/>
                    <a:pt x="13" y="13"/>
                  </a:cubicBezTo>
                  <a:cubicBezTo>
                    <a:pt x="13" y="13"/>
                    <a:pt x="13" y="12"/>
                    <a:pt x="13" y="12"/>
                  </a:cubicBezTo>
                  <a:cubicBezTo>
                    <a:pt x="13" y="0"/>
                    <a:pt x="13" y="0"/>
                    <a:pt x="13" y="0"/>
                  </a:cubicBezTo>
                  <a:cubicBezTo>
                    <a:pt x="19" y="0"/>
                    <a:pt x="19" y="0"/>
                    <a:pt x="19" y="0"/>
                  </a:cubicBezTo>
                  <a:lnTo>
                    <a:pt x="19" y="13"/>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37" name="Freeform 36"/>
            <p:cNvSpPr>
              <a:spLocks/>
            </p:cNvSpPr>
            <p:nvPr userDrawn="1"/>
          </p:nvSpPr>
          <p:spPr bwMode="auto">
            <a:xfrm>
              <a:off x="2789" y="1945"/>
              <a:ext cx="41" cy="50"/>
            </a:xfrm>
            <a:custGeom>
              <a:avLst/>
              <a:gdLst/>
              <a:ahLst/>
              <a:cxnLst>
                <a:cxn ang="0">
                  <a:pos x="17" y="20"/>
                </a:cxn>
                <a:cxn ang="0">
                  <a:pos x="11" y="21"/>
                </a:cxn>
                <a:cxn ang="0">
                  <a:pos x="0" y="11"/>
                </a:cxn>
                <a:cxn ang="0">
                  <a:pos x="12" y="0"/>
                </a:cxn>
                <a:cxn ang="0">
                  <a:pos x="17" y="1"/>
                </a:cxn>
                <a:cxn ang="0">
                  <a:pos x="16" y="6"/>
                </a:cxn>
                <a:cxn ang="0">
                  <a:pos x="12" y="5"/>
                </a:cxn>
                <a:cxn ang="0">
                  <a:pos x="7" y="11"/>
                </a:cxn>
                <a:cxn ang="0">
                  <a:pos x="12" y="16"/>
                </a:cxn>
                <a:cxn ang="0">
                  <a:pos x="16" y="16"/>
                </a:cxn>
                <a:cxn ang="0">
                  <a:pos x="17" y="20"/>
                </a:cxn>
              </a:cxnLst>
              <a:rect l="0" t="0" r="r" b="b"/>
              <a:pathLst>
                <a:path w="17" h="21">
                  <a:moveTo>
                    <a:pt x="17" y="20"/>
                  </a:moveTo>
                  <a:cubicBezTo>
                    <a:pt x="16" y="21"/>
                    <a:pt x="13" y="21"/>
                    <a:pt x="11" y="21"/>
                  </a:cubicBezTo>
                  <a:cubicBezTo>
                    <a:pt x="4" y="21"/>
                    <a:pt x="0" y="17"/>
                    <a:pt x="0" y="11"/>
                  </a:cubicBezTo>
                  <a:cubicBezTo>
                    <a:pt x="0" y="5"/>
                    <a:pt x="4" y="0"/>
                    <a:pt x="12" y="0"/>
                  </a:cubicBezTo>
                  <a:cubicBezTo>
                    <a:pt x="14" y="0"/>
                    <a:pt x="15" y="0"/>
                    <a:pt x="17" y="1"/>
                  </a:cubicBezTo>
                  <a:cubicBezTo>
                    <a:pt x="16" y="6"/>
                    <a:pt x="16" y="6"/>
                    <a:pt x="16" y="6"/>
                  </a:cubicBezTo>
                  <a:cubicBezTo>
                    <a:pt x="15" y="5"/>
                    <a:pt x="14" y="5"/>
                    <a:pt x="12" y="5"/>
                  </a:cubicBezTo>
                  <a:cubicBezTo>
                    <a:pt x="9" y="5"/>
                    <a:pt x="7" y="7"/>
                    <a:pt x="7" y="11"/>
                  </a:cubicBezTo>
                  <a:cubicBezTo>
                    <a:pt x="7" y="14"/>
                    <a:pt x="9" y="16"/>
                    <a:pt x="12" y="16"/>
                  </a:cubicBezTo>
                  <a:cubicBezTo>
                    <a:pt x="14" y="16"/>
                    <a:pt x="15" y="16"/>
                    <a:pt x="16" y="16"/>
                  </a:cubicBezTo>
                  <a:lnTo>
                    <a:pt x="17" y="2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38" name="Freeform 37"/>
            <p:cNvSpPr>
              <a:spLocks/>
            </p:cNvSpPr>
            <p:nvPr userDrawn="1"/>
          </p:nvSpPr>
          <p:spPr bwMode="auto">
            <a:xfrm>
              <a:off x="2833" y="1932"/>
              <a:ext cx="31" cy="63"/>
            </a:xfrm>
            <a:custGeom>
              <a:avLst/>
              <a:gdLst/>
              <a:ahLst/>
              <a:cxnLst>
                <a:cxn ang="0">
                  <a:pos x="9" y="0"/>
                </a:cxn>
                <a:cxn ang="0">
                  <a:pos x="9" y="6"/>
                </a:cxn>
                <a:cxn ang="0">
                  <a:pos x="13" y="6"/>
                </a:cxn>
                <a:cxn ang="0">
                  <a:pos x="13" y="10"/>
                </a:cxn>
                <a:cxn ang="0">
                  <a:pos x="9" y="10"/>
                </a:cxn>
                <a:cxn ang="0">
                  <a:pos x="9" y="18"/>
                </a:cxn>
                <a:cxn ang="0">
                  <a:pos x="11" y="21"/>
                </a:cxn>
                <a:cxn ang="0">
                  <a:pos x="13" y="21"/>
                </a:cxn>
                <a:cxn ang="0">
                  <a:pos x="13" y="26"/>
                </a:cxn>
                <a:cxn ang="0">
                  <a:pos x="9" y="26"/>
                </a:cxn>
                <a:cxn ang="0">
                  <a:pos x="4" y="25"/>
                </a:cxn>
                <a:cxn ang="0">
                  <a:pos x="3" y="19"/>
                </a:cxn>
                <a:cxn ang="0">
                  <a:pos x="3" y="10"/>
                </a:cxn>
                <a:cxn ang="0">
                  <a:pos x="0" y="10"/>
                </a:cxn>
                <a:cxn ang="0">
                  <a:pos x="0" y="6"/>
                </a:cxn>
                <a:cxn ang="0">
                  <a:pos x="3" y="6"/>
                </a:cxn>
                <a:cxn ang="0">
                  <a:pos x="3" y="2"/>
                </a:cxn>
                <a:cxn ang="0">
                  <a:pos x="9" y="0"/>
                </a:cxn>
              </a:cxnLst>
              <a:rect l="0" t="0" r="r" b="b"/>
              <a:pathLst>
                <a:path w="13" h="26">
                  <a:moveTo>
                    <a:pt x="9" y="0"/>
                  </a:moveTo>
                  <a:cubicBezTo>
                    <a:pt x="9" y="6"/>
                    <a:pt x="9" y="6"/>
                    <a:pt x="9" y="6"/>
                  </a:cubicBezTo>
                  <a:cubicBezTo>
                    <a:pt x="13" y="6"/>
                    <a:pt x="13" y="6"/>
                    <a:pt x="13" y="6"/>
                  </a:cubicBezTo>
                  <a:cubicBezTo>
                    <a:pt x="13" y="10"/>
                    <a:pt x="13" y="10"/>
                    <a:pt x="13" y="10"/>
                  </a:cubicBezTo>
                  <a:cubicBezTo>
                    <a:pt x="9" y="10"/>
                    <a:pt x="9" y="10"/>
                    <a:pt x="9" y="10"/>
                  </a:cubicBezTo>
                  <a:cubicBezTo>
                    <a:pt x="9" y="18"/>
                    <a:pt x="9" y="18"/>
                    <a:pt x="9" y="18"/>
                  </a:cubicBezTo>
                  <a:cubicBezTo>
                    <a:pt x="9" y="20"/>
                    <a:pt x="9" y="21"/>
                    <a:pt x="11" y="21"/>
                  </a:cubicBezTo>
                  <a:cubicBezTo>
                    <a:pt x="12" y="21"/>
                    <a:pt x="13" y="21"/>
                    <a:pt x="13" y="21"/>
                  </a:cubicBezTo>
                  <a:cubicBezTo>
                    <a:pt x="13" y="26"/>
                    <a:pt x="13" y="26"/>
                    <a:pt x="13" y="26"/>
                  </a:cubicBezTo>
                  <a:cubicBezTo>
                    <a:pt x="12" y="26"/>
                    <a:pt x="11" y="26"/>
                    <a:pt x="9" y="26"/>
                  </a:cubicBezTo>
                  <a:cubicBezTo>
                    <a:pt x="7" y="26"/>
                    <a:pt x="5" y="26"/>
                    <a:pt x="4" y="25"/>
                  </a:cubicBezTo>
                  <a:cubicBezTo>
                    <a:pt x="3" y="23"/>
                    <a:pt x="3" y="21"/>
                    <a:pt x="3" y="19"/>
                  </a:cubicBezTo>
                  <a:cubicBezTo>
                    <a:pt x="3" y="10"/>
                    <a:pt x="3" y="10"/>
                    <a:pt x="3" y="10"/>
                  </a:cubicBezTo>
                  <a:cubicBezTo>
                    <a:pt x="0" y="10"/>
                    <a:pt x="0" y="10"/>
                    <a:pt x="0" y="10"/>
                  </a:cubicBezTo>
                  <a:cubicBezTo>
                    <a:pt x="0" y="6"/>
                    <a:pt x="0" y="6"/>
                    <a:pt x="0" y="6"/>
                  </a:cubicBezTo>
                  <a:cubicBezTo>
                    <a:pt x="3" y="6"/>
                    <a:pt x="3" y="6"/>
                    <a:pt x="3" y="6"/>
                  </a:cubicBezTo>
                  <a:cubicBezTo>
                    <a:pt x="3" y="2"/>
                    <a:pt x="3" y="2"/>
                    <a:pt x="3" y="2"/>
                  </a:cubicBezTo>
                  <a:lnTo>
                    <a:pt x="9"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39" name="Freeform 38"/>
            <p:cNvSpPr>
              <a:spLocks/>
            </p:cNvSpPr>
            <p:nvPr userDrawn="1"/>
          </p:nvSpPr>
          <p:spPr bwMode="auto">
            <a:xfrm>
              <a:off x="2870" y="1945"/>
              <a:ext cx="37" cy="50"/>
            </a:xfrm>
            <a:custGeom>
              <a:avLst/>
              <a:gdLst/>
              <a:ahLst/>
              <a:cxnLst>
                <a:cxn ang="0">
                  <a:pos x="1" y="15"/>
                </a:cxn>
                <a:cxn ang="0">
                  <a:pos x="6" y="17"/>
                </a:cxn>
                <a:cxn ang="0">
                  <a:pos x="9" y="15"/>
                </a:cxn>
                <a:cxn ang="0">
                  <a:pos x="6" y="13"/>
                </a:cxn>
                <a:cxn ang="0">
                  <a:pos x="0" y="7"/>
                </a:cxn>
                <a:cxn ang="0">
                  <a:pos x="9" y="0"/>
                </a:cxn>
                <a:cxn ang="0">
                  <a:pos x="14" y="1"/>
                </a:cxn>
                <a:cxn ang="0">
                  <a:pos x="13" y="6"/>
                </a:cxn>
                <a:cxn ang="0">
                  <a:pos x="9" y="5"/>
                </a:cxn>
                <a:cxn ang="0">
                  <a:pos x="6" y="6"/>
                </a:cxn>
                <a:cxn ang="0">
                  <a:pos x="10" y="9"/>
                </a:cxn>
                <a:cxn ang="0">
                  <a:pos x="15" y="15"/>
                </a:cxn>
                <a:cxn ang="0">
                  <a:pos x="6" y="21"/>
                </a:cxn>
                <a:cxn ang="0">
                  <a:pos x="0" y="20"/>
                </a:cxn>
                <a:cxn ang="0">
                  <a:pos x="1" y="15"/>
                </a:cxn>
              </a:cxnLst>
              <a:rect l="0" t="0" r="r" b="b"/>
              <a:pathLst>
                <a:path w="15" h="21">
                  <a:moveTo>
                    <a:pt x="1" y="15"/>
                  </a:moveTo>
                  <a:cubicBezTo>
                    <a:pt x="2" y="16"/>
                    <a:pt x="5" y="17"/>
                    <a:pt x="6" y="17"/>
                  </a:cubicBezTo>
                  <a:cubicBezTo>
                    <a:pt x="8" y="17"/>
                    <a:pt x="9" y="16"/>
                    <a:pt x="9" y="15"/>
                  </a:cubicBezTo>
                  <a:cubicBezTo>
                    <a:pt x="9" y="14"/>
                    <a:pt x="9" y="14"/>
                    <a:pt x="6" y="13"/>
                  </a:cubicBezTo>
                  <a:cubicBezTo>
                    <a:pt x="2" y="12"/>
                    <a:pt x="0" y="9"/>
                    <a:pt x="0" y="7"/>
                  </a:cubicBezTo>
                  <a:cubicBezTo>
                    <a:pt x="0" y="3"/>
                    <a:pt x="4" y="0"/>
                    <a:pt x="9" y="0"/>
                  </a:cubicBezTo>
                  <a:cubicBezTo>
                    <a:pt x="11" y="0"/>
                    <a:pt x="13" y="1"/>
                    <a:pt x="14" y="1"/>
                  </a:cubicBezTo>
                  <a:cubicBezTo>
                    <a:pt x="13" y="6"/>
                    <a:pt x="13" y="6"/>
                    <a:pt x="13" y="6"/>
                  </a:cubicBezTo>
                  <a:cubicBezTo>
                    <a:pt x="12" y="5"/>
                    <a:pt x="11" y="5"/>
                    <a:pt x="9" y="5"/>
                  </a:cubicBezTo>
                  <a:cubicBezTo>
                    <a:pt x="7" y="5"/>
                    <a:pt x="6" y="5"/>
                    <a:pt x="6" y="6"/>
                  </a:cubicBezTo>
                  <a:cubicBezTo>
                    <a:pt x="6" y="7"/>
                    <a:pt x="7" y="8"/>
                    <a:pt x="10" y="9"/>
                  </a:cubicBezTo>
                  <a:cubicBezTo>
                    <a:pt x="14" y="10"/>
                    <a:pt x="15" y="12"/>
                    <a:pt x="15" y="15"/>
                  </a:cubicBezTo>
                  <a:cubicBezTo>
                    <a:pt x="15" y="19"/>
                    <a:pt x="12" y="21"/>
                    <a:pt x="6" y="21"/>
                  </a:cubicBezTo>
                  <a:cubicBezTo>
                    <a:pt x="4" y="21"/>
                    <a:pt x="1" y="21"/>
                    <a:pt x="0" y="20"/>
                  </a:cubicBezTo>
                  <a:lnTo>
                    <a:pt x="1" y="15"/>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40" name="Freeform 39"/>
            <p:cNvSpPr>
              <a:spLocks noEditPoints="1"/>
            </p:cNvSpPr>
            <p:nvPr userDrawn="1"/>
          </p:nvSpPr>
          <p:spPr bwMode="auto">
            <a:xfrm>
              <a:off x="2916" y="1945"/>
              <a:ext cx="17" cy="50"/>
            </a:xfrm>
            <a:custGeom>
              <a:avLst/>
              <a:gdLst/>
              <a:ahLst/>
              <a:cxnLst>
                <a:cxn ang="0">
                  <a:pos x="3" y="8"/>
                </a:cxn>
                <a:cxn ang="0">
                  <a:pos x="0" y="4"/>
                </a:cxn>
                <a:cxn ang="0">
                  <a:pos x="3" y="0"/>
                </a:cxn>
                <a:cxn ang="0">
                  <a:pos x="7" y="4"/>
                </a:cxn>
                <a:cxn ang="0">
                  <a:pos x="3" y="8"/>
                </a:cxn>
                <a:cxn ang="0">
                  <a:pos x="3" y="21"/>
                </a:cxn>
                <a:cxn ang="0">
                  <a:pos x="0" y="18"/>
                </a:cxn>
                <a:cxn ang="0">
                  <a:pos x="3" y="14"/>
                </a:cxn>
                <a:cxn ang="0">
                  <a:pos x="7" y="18"/>
                </a:cxn>
                <a:cxn ang="0">
                  <a:pos x="3" y="21"/>
                </a:cxn>
              </a:cxnLst>
              <a:rect l="0" t="0" r="r" b="b"/>
              <a:pathLst>
                <a:path w="7" h="21">
                  <a:moveTo>
                    <a:pt x="3" y="8"/>
                  </a:moveTo>
                  <a:cubicBezTo>
                    <a:pt x="1" y="8"/>
                    <a:pt x="0" y="6"/>
                    <a:pt x="0" y="4"/>
                  </a:cubicBezTo>
                  <a:cubicBezTo>
                    <a:pt x="0" y="2"/>
                    <a:pt x="1" y="0"/>
                    <a:pt x="3" y="0"/>
                  </a:cubicBezTo>
                  <a:cubicBezTo>
                    <a:pt x="6" y="0"/>
                    <a:pt x="7" y="2"/>
                    <a:pt x="7" y="4"/>
                  </a:cubicBezTo>
                  <a:cubicBezTo>
                    <a:pt x="7" y="6"/>
                    <a:pt x="6" y="8"/>
                    <a:pt x="3" y="8"/>
                  </a:cubicBezTo>
                  <a:close/>
                  <a:moveTo>
                    <a:pt x="3" y="21"/>
                  </a:moveTo>
                  <a:cubicBezTo>
                    <a:pt x="1" y="21"/>
                    <a:pt x="0" y="20"/>
                    <a:pt x="0" y="18"/>
                  </a:cubicBezTo>
                  <a:cubicBezTo>
                    <a:pt x="0" y="15"/>
                    <a:pt x="1" y="14"/>
                    <a:pt x="3" y="14"/>
                  </a:cubicBezTo>
                  <a:cubicBezTo>
                    <a:pt x="6" y="14"/>
                    <a:pt x="7" y="15"/>
                    <a:pt x="7" y="18"/>
                  </a:cubicBezTo>
                  <a:cubicBezTo>
                    <a:pt x="7" y="20"/>
                    <a:pt x="6" y="21"/>
                    <a:pt x="3" y="21"/>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41" name="Freeform 40"/>
            <p:cNvSpPr>
              <a:spLocks/>
            </p:cNvSpPr>
            <p:nvPr userDrawn="1"/>
          </p:nvSpPr>
          <p:spPr bwMode="auto">
            <a:xfrm>
              <a:off x="1378" y="2079"/>
              <a:ext cx="50" cy="55"/>
            </a:xfrm>
            <a:custGeom>
              <a:avLst/>
              <a:gdLst/>
              <a:ahLst/>
              <a:cxnLst>
                <a:cxn ang="0">
                  <a:pos x="0" y="55"/>
                </a:cxn>
                <a:cxn ang="0">
                  <a:pos x="0" y="0"/>
                </a:cxn>
                <a:cxn ang="0">
                  <a:pos x="50" y="29"/>
                </a:cxn>
                <a:cxn ang="0">
                  <a:pos x="0" y="55"/>
                </a:cxn>
              </a:cxnLst>
              <a:rect l="0" t="0" r="r" b="b"/>
              <a:pathLst>
                <a:path w="50" h="55">
                  <a:moveTo>
                    <a:pt x="0" y="55"/>
                  </a:moveTo>
                  <a:lnTo>
                    <a:pt x="0" y="0"/>
                  </a:lnTo>
                  <a:lnTo>
                    <a:pt x="50" y="29"/>
                  </a:lnTo>
                  <a:lnTo>
                    <a:pt x="0" y="55"/>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42" name="Freeform 41"/>
            <p:cNvSpPr>
              <a:spLocks noEditPoints="1"/>
            </p:cNvSpPr>
            <p:nvPr userDrawn="1"/>
          </p:nvSpPr>
          <p:spPr bwMode="auto">
            <a:xfrm>
              <a:off x="1463" y="2070"/>
              <a:ext cx="59" cy="66"/>
            </a:xfrm>
            <a:custGeom>
              <a:avLst/>
              <a:gdLst/>
              <a:ahLst/>
              <a:cxnLst>
                <a:cxn ang="0">
                  <a:pos x="9" y="16"/>
                </a:cxn>
                <a:cxn ang="0">
                  <a:pos x="11" y="9"/>
                </a:cxn>
                <a:cxn ang="0">
                  <a:pos x="12" y="4"/>
                </a:cxn>
                <a:cxn ang="0">
                  <a:pos x="12" y="4"/>
                </a:cxn>
                <a:cxn ang="0">
                  <a:pos x="14" y="9"/>
                </a:cxn>
                <a:cxn ang="0">
                  <a:pos x="16" y="16"/>
                </a:cxn>
                <a:cxn ang="0">
                  <a:pos x="9" y="16"/>
                </a:cxn>
                <a:cxn ang="0">
                  <a:pos x="17" y="20"/>
                </a:cxn>
                <a:cxn ang="0">
                  <a:pos x="19" y="28"/>
                </a:cxn>
                <a:cxn ang="0">
                  <a:pos x="25" y="28"/>
                </a:cxn>
                <a:cxn ang="0">
                  <a:pos x="16" y="0"/>
                </a:cxn>
                <a:cxn ang="0">
                  <a:pos x="9" y="0"/>
                </a:cxn>
                <a:cxn ang="0">
                  <a:pos x="0" y="28"/>
                </a:cxn>
                <a:cxn ang="0">
                  <a:pos x="5" y="28"/>
                </a:cxn>
                <a:cxn ang="0">
                  <a:pos x="8" y="20"/>
                </a:cxn>
                <a:cxn ang="0">
                  <a:pos x="17" y="20"/>
                </a:cxn>
              </a:cxnLst>
              <a:rect l="0" t="0" r="r" b="b"/>
              <a:pathLst>
                <a:path w="25" h="28">
                  <a:moveTo>
                    <a:pt x="9" y="16"/>
                  </a:moveTo>
                  <a:cubicBezTo>
                    <a:pt x="11" y="9"/>
                    <a:pt x="11" y="9"/>
                    <a:pt x="11" y="9"/>
                  </a:cubicBezTo>
                  <a:cubicBezTo>
                    <a:pt x="11" y="8"/>
                    <a:pt x="12" y="6"/>
                    <a:pt x="12" y="4"/>
                  </a:cubicBezTo>
                  <a:cubicBezTo>
                    <a:pt x="12" y="4"/>
                    <a:pt x="12" y="4"/>
                    <a:pt x="12" y="4"/>
                  </a:cubicBezTo>
                  <a:cubicBezTo>
                    <a:pt x="13" y="6"/>
                    <a:pt x="13" y="8"/>
                    <a:pt x="14" y="9"/>
                  </a:cubicBezTo>
                  <a:cubicBezTo>
                    <a:pt x="16" y="16"/>
                    <a:pt x="16" y="16"/>
                    <a:pt x="16" y="16"/>
                  </a:cubicBezTo>
                  <a:lnTo>
                    <a:pt x="9" y="16"/>
                  </a:lnTo>
                  <a:close/>
                  <a:moveTo>
                    <a:pt x="17" y="20"/>
                  </a:moveTo>
                  <a:cubicBezTo>
                    <a:pt x="19" y="28"/>
                    <a:pt x="19" y="28"/>
                    <a:pt x="19" y="28"/>
                  </a:cubicBezTo>
                  <a:cubicBezTo>
                    <a:pt x="25" y="28"/>
                    <a:pt x="25" y="28"/>
                    <a:pt x="25" y="28"/>
                  </a:cubicBezTo>
                  <a:cubicBezTo>
                    <a:pt x="16" y="0"/>
                    <a:pt x="16" y="0"/>
                    <a:pt x="16" y="0"/>
                  </a:cubicBezTo>
                  <a:cubicBezTo>
                    <a:pt x="9" y="0"/>
                    <a:pt x="9" y="0"/>
                    <a:pt x="9" y="0"/>
                  </a:cubicBezTo>
                  <a:cubicBezTo>
                    <a:pt x="0" y="28"/>
                    <a:pt x="0" y="28"/>
                    <a:pt x="0" y="28"/>
                  </a:cubicBezTo>
                  <a:cubicBezTo>
                    <a:pt x="5" y="28"/>
                    <a:pt x="5" y="28"/>
                    <a:pt x="5" y="28"/>
                  </a:cubicBezTo>
                  <a:cubicBezTo>
                    <a:pt x="8" y="20"/>
                    <a:pt x="8" y="20"/>
                    <a:pt x="8" y="20"/>
                  </a:cubicBezTo>
                  <a:lnTo>
                    <a:pt x="17" y="2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43" name="Freeform 42"/>
            <p:cNvSpPr>
              <a:spLocks/>
            </p:cNvSpPr>
            <p:nvPr userDrawn="1"/>
          </p:nvSpPr>
          <p:spPr bwMode="auto">
            <a:xfrm>
              <a:off x="1529" y="2087"/>
              <a:ext cx="29" cy="50"/>
            </a:xfrm>
            <a:custGeom>
              <a:avLst/>
              <a:gdLst/>
              <a:ahLst/>
              <a:cxnLst>
                <a:cxn ang="0">
                  <a:pos x="0" y="7"/>
                </a:cxn>
                <a:cxn ang="0">
                  <a:pos x="0" y="1"/>
                </a:cxn>
                <a:cxn ang="0">
                  <a:pos x="5" y="1"/>
                </a:cxn>
                <a:cxn ang="0">
                  <a:pos x="5" y="5"/>
                </a:cxn>
                <a:cxn ang="0">
                  <a:pos x="5" y="5"/>
                </a:cxn>
                <a:cxn ang="0">
                  <a:pos x="10" y="0"/>
                </a:cxn>
                <a:cxn ang="0">
                  <a:pos x="12" y="0"/>
                </a:cxn>
                <a:cxn ang="0">
                  <a:pos x="12" y="5"/>
                </a:cxn>
                <a:cxn ang="0">
                  <a:pos x="10" y="5"/>
                </a:cxn>
                <a:cxn ang="0">
                  <a:pos x="6" y="9"/>
                </a:cxn>
                <a:cxn ang="0">
                  <a:pos x="5" y="10"/>
                </a:cxn>
                <a:cxn ang="0">
                  <a:pos x="5" y="21"/>
                </a:cxn>
                <a:cxn ang="0">
                  <a:pos x="0" y="21"/>
                </a:cxn>
                <a:cxn ang="0">
                  <a:pos x="0" y="7"/>
                </a:cxn>
              </a:cxnLst>
              <a:rect l="0" t="0" r="r" b="b"/>
              <a:pathLst>
                <a:path w="12" h="21">
                  <a:moveTo>
                    <a:pt x="0" y="7"/>
                  </a:moveTo>
                  <a:cubicBezTo>
                    <a:pt x="0" y="4"/>
                    <a:pt x="0" y="3"/>
                    <a:pt x="0" y="1"/>
                  </a:cubicBezTo>
                  <a:cubicBezTo>
                    <a:pt x="5" y="1"/>
                    <a:pt x="5" y="1"/>
                    <a:pt x="5" y="1"/>
                  </a:cubicBezTo>
                  <a:cubicBezTo>
                    <a:pt x="5" y="5"/>
                    <a:pt x="5" y="5"/>
                    <a:pt x="5" y="5"/>
                  </a:cubicBezTo>
                  <a:cubicBezTo>
                    <a:pt x="5" y="5"/>
                    <a:pt x="5" y="5"/>
                    <a:pt x="5" y="5"/>
                  </a:cubicBezTo>
                  <a:cubicBezTo>
                    <a:pt x="6" y="2"/>
                    <a:pt x="8" y="0"/>
                    <a:pt x="10" y="0"/>
                  </a:cubicBezTo>
                  <a:cubicBezTo>
                    <a:pt x="11" y="0"/>
                    <a:pt x="11" y="0"/>
                    <a:pt x="12" y="0"/>
                  </a:cubicBezTo>
                  <a:cubicBezTo>
                    <a:pt x="12" y="5"/>
                    <a:pt x="12" y="5"/>
                    <a:pt x="12" y="5"/>
                  </a:cubicBezTo>
                  <a:cubicBezTo>
                    <a:pt x="11" y="5"/>
                    <a:pt x="11" y="5"/>
                    <a:pt x="10" y="5"/>
                  </a:cubicBezTo>
                  <a:cubicBezTo>
                    <a:pt x="8" y="5"/>
                    <a:pt x="6" y="7"/>
                    <a:pt x="6" y="9"/>
                  </a:cubicBezTo>
                  <a:cubicBezTo>
                    <a:pt x="5" y="9"/>
                    <a:pt x="5" y="10"/>
                    <a:pt x="5" y="10"/>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44" name="Freeform 43"/>
            <p:cNvSpPr>
              <a:spLocks noEditPoints="1"/>
            </p:cNvSpPr>
            <p:nvPr userDrawn="1"/>
          </p:nvSpPr>
          <p:spPr bwMode="auto">
            <a:xfrm>
              <a:off x="1562" y="2087"/>
              <a:ext cx="42" cy="50"/>
            </a:xfrm>
            <a:custGeom>
              <a:avLst/>
              <a:gdLst/>
              <a:ahLst/>
              <a:cxnLst>
                <a:cxn ang="0">
                  <a:pos x="4" y="9"/>
                </a:cxn>
                <a:cxn ang="0">
                  <a:pos x="9" y="4"/>
                </a:cxn>
                <a:cxn ang="0">
                  <a:pos x="13" y="9"/>
                </a:cxn>
                <a:cxn ang="0">
                  <a:pos x="4" y="9"/>
                </a:cxn>
                <a:cxn ang="0">
                  <a:pos x="18" y="12"/>
                </a:cxn>
                <a:cxn ang="0">
                  <a:pos x="18" y="10"/>
                </a:cxn>
                <a:cxn ang="0">
                  <a:pos x="9" y="0"/>
                </a:cxn>
                <a:cxn ang="0">
                  <a:pos x="0" y="11"/>
                </a:cxn>
                <a:cxn ang="0">
                  <a:pos x="10" y="21"/>
                </a:cxn>
                <a:cxn ang="0">
                  <a:pos x="17" y="20"/>
                </a:cxn>
                <a:cxn ang="0">
                  <a:pos x="16" y="17"/>
                </a:cxn>
                <a:cxn ang="0">
                  <a:pos x="11" y="18"/>
                </a:cxn>
                <a:cxn ang="0">
                  <a:pos x="4" y="12"/>
                </a:cxn>
                <a:cxn ang="0">
                  <a:pos x="18" y="12"/>
                </a:cxn>
              </a:cxnLst>
              <a:rect l="0" t="0" r="r" b="b"/>
              <a:pathLst>
                <a:path w="18" h="21">
                  <a:moveTo>
                    <a:pt x="4" y="9"/>
                  </a:moveTo>
                  <a:cubicBezTo>
                    <a:pt x="5" y="7"/>
                    <a:pt x="6" y="4"/>
                    <a:pt x="9" y="4"/>
                  </a:cubicBezTo>
                  <a:cubicBezTo>
                    <a:pt x="13" y="4"/>
                    <a:pt x="13" y="7"/>
                    <a:pt x="13" y="9"/>
                  </a:cubicBezTo>
                  <a:lnTo>
                    <a:pt x="4" y="9"/>
                  </a:lnTo>
                  <a:close/>
                  <a:moveTo>
                    <a:pt x="18" y="12"/>
                  </a:moveTo>
                  <a:cubicBezTo>
                    <a:pt x="18" y="12"/>
                    <a:pt x="18" y="11"/>
                    <a:pt x="18" y="10"/>
                  </a:cubicBezTo>
                  <a:cubicBezTo>
                    <a:pt x="18" y="6"/>
                    <a:pt x="16" y="0"/>
                    <a:pt x="9" y="0"/>
                  </a:cubicBezTo>
                  <a:cubicBezTo>
                    <a:pt x="3" y="0"/>
                    <a:pt x="0" y="6"/>
                    <a:pt x="0" y="11"/>
                  </a:cubicBezTo>
                  <a:cubicBezTo>
                    <a:pt x="0" y="17"/>
                    <a:pt x="3" y="21"/>
                    <a:pt x="10" y="21"/>
                  </a:cubicBezTo>
                  <a:cubicBezTo>
                    <a:pt x="13" y="21"/>
                    <a:pt x="15" y="21"/>
                    <a:pt x="17" y="20"/>
                  </a:cubicBezTo>
                  <a:cubicBezTo>
                    <a:pt x="16" y="17"/>
                    <a:pt x="16" y="17"/>
                    <a:pt x="16" y="17"/>
                  </a:cubicBezTo>
                  <a:cubicBezTo>
                    <a:pt x="15" y="17"/>
                    <a:pt x="13" y="18"/>
                    <a:pt x="11" y="18"/>
                  </a:cubicBezTo>
                  <a:cubicBezTo>
                    <a:pt x="7" y="18"/>
                    <a:pt x="5" y="16"/>
                    <a:pt x="4" y="12"/>
                  </a:cubicBezTo>
                  <a:lnTo>
                    <a:pt x="18"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45" name="Freeform 44"/>
            <p:cNvSpPr>
              <a:spLocks/>
            </p:cNvSpPr>
            <p:nvPr userDrawn="1"/>
          </p:nvSpPr>
          <p:spPr bwMode="auto">
            <a:xfrm>
              <a:off x="1636" y="2070"/>
              <a:ext cx="52" cy="66"/>
            </a:xfrm>
            <a:custGeom>
              <a:avLst/>
              <a:gdLst/>
              <a:ahLst/>
              <a:cxnLst>
                <a:cxn ang="0">
                  <a:pos x="0" y="28"/>
                </a:cxn>
                <a:cxn ang="0">
                  <a:pos x="0" y="0"/>
                </a:cxn>
                <a:cxn ang="0">
                  <a:pos x="6" y="0"/>
                </a:cxn>
                <a:cxn ang="0">
                  <a:pos x="13" y="12"/>
                </a:cxn>
                <a:cxn ang="0">
                  <a:pos x="18" y="21"/>
                </a:cxn>
                <a:cxn ang="0">
                  <a:pos x="18" y="21"/>
                </a:cxn>
                <a:cxn ang="0">
                  <a:pos x="18" y="10"/>
                </a:cxn>
                <a:cxn ang="0">
                  <a:pos x="18" y="0"/>
                </a:cxn>
                <a:cxn ang="0">
                  <a:pos x="22" y="0"/>
                </a:cxn>
                <a:cxn ang="0">
                  <a:pos x="22" y="28"/>
                </a:cxn>
                <a:cxn ang="0">
                  <a:pos x="17" y="28"/>
                </a:cxn>
                <a:cxn ang="0">
                  <a:pos x="10" y="16"/>
                </a:cxn>
                <a:cxn ang="0">
                  <a:pos x="5" y="6"/>
                </a:cxn>
                <a:cxn ang="0">
                  <a:pos x="4" y="6"/>
                </a:cxn>
                <a:cxn ang="0">
                  <a:pos x="5" y="18"/>
                </a:cxn>
                <a:cxn ang="0">
                  <a:pos x="5" y="28"/>
                </a:cxn>
                <a:cxn ang="0">
                  <a:pos x="0" y="28"/>
                </a:cxn>
              </a:cxnLst>
              <a:rect l="0" t="0" r="r" b="b"/>
              <a:pathLst>
                <a:path w="22" h="28">
                  <a:moveTo>
                    <a:pt x="0" y="28"/>
                  </a:moveTo>
                  <a:cubicBezTo>
                    <a:pt x="0" y="0"/>
                    <a:pt x="0" y="0"/>
                    <a:pt x="0" y="0"/>
                  </a:cubicBezTo>
                  <a:cubicBezTo>
                    <a:pt x="6" y="0"/>
                    <a:pt x="6" y="0"/>
                    <a:pt x="6" y="0"/>
                  </a:cubicBezTo>
                  <a:cubicBezTo>
                    <a:pt x="13" y="12"/>
                    <a:pt x="13" y="12"/>
                    <a:pt x="13" y="12"/>
                  </a:cubicBezTo>
                  <a:cubicBezTo>
                    <a:pt x="15" y="15"/>
                    <a:pt x="17" y="18"/>
                    <a:pt x="18" y="21"/>
                  </a:cubicBezTo>
                  <a:cubicBezTo>
                    <a:pt x="18" y="21"/>
                    <a:pt x="18" y="21"/>
                    <a:pt x="18" y="21"/>
                  </a:cubicBezTo>
                  <a:cubicBezTo>
                    <a:pt x="18" y="18"/>
                    <a:pt x="18" y="14"/>
                    <a:pt x="18" y="10"/>
                  </a:cubicBezTo>
                  <a:cubicBezTo>
                    <a:pt x="18" y="0"/>
                    <a:pt x="18" y="0"/>
                    <a:pt x="18" y="0"/>
                  </a:cubicBezTo>
                  <a:cubicBezTo>
                    <a:pt x="22" y="0"/>
                    <a:pt x="22" y="0"/>
                    <a:pt x="22" y="0"/>
                  </a:cubicBezTo>
                  <a:cubicBezTo>
                    <a:pt x="22" y="28"/>
                    <a:pt x="22" y="28"/>
                    <a:pt x="22" y="28"/>
                  </a:cubicBezTo>
                  <a:cubicBezTo>
                    <a:pt x="17" y="28"/>
                    <a:pt x="17" y="28"/>
                    <a:pt x="17" y="28"/>
                  </a:cubicBezTo>
                  <a:cubicBezTo>
                    <a:pt x="10" y="16"/>
                    <a:pt x="10" y="16"/>
                    <a:pt x="10" y="16"/>
                  </a:cubicBezTo>
                  <a:cubicBezTo>
                    <a:pt x="8" y="13"/>
                    <a:pt x="6" y="9"/>
                    <a:pt x="5" y="6"/>
                  </a:cubicBezTo>
                  <a:cubicBezTo>
                    <a:pt x="4" y="6"/>
                    <a:pt x="4" y="6"/>
                    <a:pt x="4" y="6"/>
                  </a:cubicBezTo>
                  <a:cubicBezTo>
                    <a:pt x="5" y="10"/>
                    <a:pt x="5" y="13"/>
                    <a:pt x="5" y="18"/>
                  </a:cubicBezTo>
                  <a:cubicBezTo>
                    <a:pt x="5" y="28"/>
                    <a:pt x="5" y="28"/>
                    <a:pt x="5" y="28"/>
                  </a:cubicBezTo>
                  <a:lnTo>
                    <a:pt x="0" y="28"/>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46" name="Freeform 45"/>
            <p:cNvSpPr>
              <a:spLocks noEditPoints="1"/>
            </p:cNvSpPr>
            <p:nvPr userDrawn="1"/>
          </p:nvSpPr>
          <p:spPr bwMode="auto">
            <a:xfrm>
              <a:off x="1699" y="2067"/>
              <a:ext cx="63" cy="70"/>
            </a:xfrm>
            <a:custGeom>
              <a:avLst/>
              <a:gdLst/>
              <a:ahLst/>
              <a:cxnLst>
                <a:cxn ang="0">
                  <a:pos x="13" y="25"/>
                </a:cxn>
                <a:cxn ang="0">
                  <a:pos x="5" y="15"/>
                </a:cxn>
                <a:cxn ang="0">
                  <a:pos x="13" y="5"/>
                </a:cxn>
                <a:cxn ang="0">
                  <a:pos x="21" y="15"/>
                </a:cxn>
                <a:cxn ang="0">
                  <a:pos x="13" y="25"/>
                </a:cxn>
                <a:cxn ang="0">
                  <a:pos x="13" y="29"/>
                </a:cxn>
                <a:cxn ang="0">
                  <a:pos x="26" y="15"/>
                </a:cxn>
                <a:cxn ang="0">
                  <a:pos x="13" y="0"/>
                </a:cxn>
                <a:cxn ang="0">
                  <a:pos x="0" y="15"/>
                </a:cxn>
                <a:cxn ang="0">
                  <a:pos x="13" y="29"/>
                </a:cxn>
              </a:cxnLst>
              <a:rect l="0" t="0" r="r" b="b"/>
              <a:pathLst>
                <a:path w="26" h="29">
                  <a:moveTo>
                    <a:pt x="13" y="25"/>
                  </a:moveTo>
                  <a:cubicBezTo>
                    <a:pt x="8" y="25"/>
                    <a:pt x="5" y="21"/>
                    <a:pt x="5" y="15"/>
                  </a:cubicBezTo>
                  <a:cubicBezTo>
                    <a:pt x="5" y="9"/>
                    <a:pt x="8" y="5"/>
                    <a:pt x="13" y="5"/>
                  </a:cubicBezTo>
                  <a:cubicBezTo>
                    <a:pt x="18" y="5"/>
                    <a:pt x="21" y="10"/>
                    <a:pt x="21" y="15"/>
                  </a:cubicBezTo>
                  <a:cubicBezTo>
                    <a:pt x="21" y="21"/>
                    <a:pt x="18" y="25"/>
                    <a:pt x="13" y="25"/>
                  </a:cubicBezTo>
                  <a:close/>
                  <a:moveTo>
                    <a:pt x="13" y="29"/>
                  </a:moveTo>
                  <a:cubicBezTo>
                    <a:pt x="20" y="29"/>
                    <a:pt x="26" y="24"/>
                    <a:pt x="26" y="15"/>
                  </a:cubicBezTo>
                  <a:cubicBezTo>
                    <a:pt x="26" y="7"/>
                    <a:pt x="21" y="0"/>
                    <a:pt x="13" y="0"/>
                  </a:cubicBezTo>
                  <a:cubicBezTo>
                    <a:pt x="5" y="0"/>
                    <a:pt x="0" y="7"/>
                    <a:pt x="0" y="15"/>
                  </a:cubicBezTo>
                  <a:cubicBezTo>
                    <a:pt x="0" y="23"/>
                    <a:pt x="5" y="29"/>
                    <a:pt x="13" y="29"/>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47" name="Freeform 46"/>
            <p:cNvSpPr>
              <a:spLocks/>
            </p:cNvSpPr>
            <p:nvPr userDrawn="1"/>
          </p:nvSpPr>
          <p:spPr bwMode="auto">
            <a:xfrm>
              <a:off x="1763" y="2070"/>
              <a:ext cx="50" cy="66"/>
            </a:xfrm>
            <a:custGeom>
              <a:avLst/>
              <a:gdLst/>
              <a:ahLst/>
              <a:cxnLst>
                <a:cxn ang="0">
                  <a:pos x="19" y="9"/>
                </a:cxn>
                <a:cxn ang="0">
                  <a:pos x="0" y="9"/>
                </a:cxn>
                <a:cxn ang="0">
                  <a:pos x="0" y="0"/>
                </a:cxn>
                <a:cxn ang="0">
                  <a:pos x="50" y="0"/>
                </a:cxn>
                <a:cxn ang="0">
                  <a:pos x="50" y="9"/>
                </a:cxn>
                <a:cxn ang="0">
                  <a:pos x="31" y="9"/>
                </a:cxn>
                <a:cxn ang="0">
                  <a:pos x="31" y="66"/>
                </a:cxn>
                <a:cxn ang="0">
                  <a:pos x="19" y="66"/>
                </a:cxn>
                <a:cxn ang="0">
                  <a:pos x="19" y="9"/>
                </a:cxn>
              </a:cxnLst>
              <a:rect l="0" t="0" r="r" b="b"/>
              <a:pathLst>
                <a:path w="50" h="66">
                  <a:moveTo>
                    <a:pt x="19" y="9"/>
                  </a:moveTo>
                  <a:lnTo>
                    <a:pt x="0" y="9"/>
                  </a:lnTo>
                  <a:lnTo>
                    <a:pt x="0" y="0"/>
                  </a:lnTo>
                  <a:lnTo>
                    <a:pt x="50" y="0"/>
                  </a:lnTo>
                  <a:lnTo>
                    <a:pt x="50" y="9"/>
                  </a:lnTo>
                  <a:lnTo>
                    <a:pt x="31" y="9"/>
                  </a:lnTo>
                  <a:lnTo>
                    <a:pt x="31" y="66"/>
                  </a:lnTo>
                  <a:lnTo>
                    <a:pt x="19" y="66"/>
                  </a:lnTo>
                  <a:lnTo>
                    <a:pt x="19" y="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48" name="Freeform 47"/>
            <p:cNvSpPr>
              <a:spLocks noEditPoints="1"/>
            </p:cNvSpPr>
            <p:nvPr userDrawn="1"/>
          </p:nvSpPr>
          <p:spPr bwMode="auto">
            <a:xfrm>
              <a:off x="1839" y="2067"/>
              <a:ext cx="15" cy="70"/>
            </a:xfrm>
            <a:custGeom>
              <a:avLst/>
              <a:gdLst/>
              <a:ahLst/>
              <a:cxnLst>
                <a:cxn ang="0">
                  <a:pos x="0" y="29"/>
                </a:cxn>
                <a:cxn ang="0">
                  <a:pos x="0" y="9"/>
                </a:cxn>
                <a:cxn ang="0">
                  <a:pos x="6" y="9"/>
                </a:cxn>
                <a:cxn ang="0">
                  <a:pos x="6" y="29"/>
                </a:cxn>
                <a:cxn ang="0">
                  <a:pos x="0" y="29"/>
                </a:cxn>
                <a:cxn ang="0">
                  <a:pos x="3" y="6"/>
                </a:cxn>
                <a:cxn ang="0">
                  <a:pos x="0" y="3"/>
                </a:cxn>
                <a:cxn ang="0">
                  <a:pos x="3" y="0"/>
                </a:cxn>
                <a:cxn ang="0">
                  <a:pos x="6" y="3"/>
                </a:cxn>
                <a:cxn ang="0">
                  <a:pos x="3" y="6"/>
                </a:cxn>
              </a:cxnLst>
              <a:rect l="0" t="0" r="r" b="b"/>
              <a:pathLst>
                <a:path w="6" h="29">
                  <a:moveTo>
                    <a:pt x="0" y="29"/>
                  </a:moveTo>
                  <a:cubicBezTo>
                    <a:pt x="0" y="9"/>
                    <a:pt x="0" y="9"/>
                    <a:pt x="0" y="9"/>
                  </a:cubicBezTo>
                  <a:cubicBezTo>
                    <a:pt x="6" y="9"/>
                    <a:pt x="6" y="9"/>
                    <a:pt x="6" y="9"/>
                  </a:cubicBezTo>
                  <a:cubicBezTo>
                    <a:pt x="6" y="29"/>
                    <a:pt x="6" y="29"/>
                    <a:pt x="6" y="29"/>
                  </a:cubicBezTo>
                  <a:lnTo>
                    <a:pt x="0" y="29"/>
                  </a:lnTo>
                  <a:close/>
                  <a:moveTo>
                    <a:pt x="3" y="6"/>
                  </a:moveTo>
                  <a:cubicBezTo>
                    <a:pt x="1" y="6"/>
                    <a:pt x="0" y="4"/>
                    <a:pt x="0" y="3"/>
                  </a:cubicBezTo>
                  <a:cubicBezTo>
                    <a:pt x="0" y="1"/>
                    <a:pt x="1" y="0"/>
                    <a:pt x="3" y="0"/>
                  </a:cubicBezTo>
                  <a:cubicBezTo>
                    <a:pt x="5" y="0"/>
                    <a:pt x="6" y="1"/>
                    <a:pt x="6" y="3"/>
                  </a:cubicBezTo>
                  <a:cubicBezTo>
                    <a:pt x="6" y="4"/>
                    <a:pt x="5" y="6"/>
                    <a:pt x="3" y="6"/>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49" name="Freeform 48"/>
            <p:cNvSpPr>
              <a:spLocks/>
            </p:cNvSpPr>
            <p:nvPr userDrawn="1"/>
          </p:nvSpPr>
          <p:spPr bwMode="auto">
            <a:xfrm>
              <a:off x="1865" y="2087"/>
              <a:ext cx="42" cy="50"/>
            </a:xfrm>
            <a:custGeom>
              <a:avLst/>
              <a:gdLst/>
              <a:ahLst/>
              <a:cxnLst>
                <a:cxn ang="0">
                  <a:pos x="0" y="7"/>
                </a:cxn>
                <a:cxn ang="0">
                  <a:pos x="0" y="1"/>
                </a:cxn>
                <a:cxn ang="0">
                  <a:pos x="4" y="1"/>
                </a:cxn>
                <a:cxn ang="0">
                  <a:pos x="5" y="4"/>
                </a:cxn>
                <a:cxn ang="0">
                  <a:pos x="5" y="4"/>
                </a:cxn>
                <a:cxn ang="0">
                  <a:pos x="11" y="0"/>
                </a:cxn>
                <a:cxn ang="0">
                  <a:pos x="18" y="9"/>
                </a:cxn>
                <a:cxn ang="0">
                  <a:pos x="18" y="21"/>
                </a:cxn>
                <a:cxn ang="0">
                  <a:pos x="13" y="21"/>
                </a:cxn>
                <a:cxn ang="0">
                  <a:pos x="13" y="10"/>
                </a:cxn>
                <a:cxn ang="0">
                  <a:pos x="9" y="4"/>
                </a:cxn>
                <a:cxn ang="0">
                  <a:pos x="5" y="7"/>
                </a:cxn>
                <a:cxn ang="0">
                  <a:pos x="5" y="9"/>
                </a:cxn>
                <a:cxn ang="0">
                  <a:pos x="5" y="21"/>
                </a:cxn>
                <a:cxn ang="0">
                  <a:pos x="0" y="21"/>
                </a:cxn>
                <a:cxn ang="0">
                  <a:pos x="0" y="7"/>
                </a:cxn>
              </a:cxnLst>
              <a:rect l="0" t="0" r="r" b="b"/>
              <a:pathLst>
                <a:path w="18" h="21">
                  <a:moveTo>
                    <a:pt x="0" y="7"/>
                  </a:moveTo>
                  <a:cubicBezTo>
                    <a:pt x="0" y="4"/>
                    <a:pt x="0" y="2"/>
                    <a:pt x="0" y="1"/>
                  </a:cubicBezTo>
                  <a:cubicBezTo>
                    <a:pt x="4" y="1"/>
                    <a:pt x="4" y="1"/>
                    <a:pt x="4" y="1"/>
                  </a:cubicBezTo>
                  <a:cubicBezTo>
                    <a:pt x="5" y="4"/>
                    <a:pt x="5" y="4"/>
                    <a:pt x="5" y="4"/>
                  </a:cubicBezTo>
                  <a:cubicBezTo>
                    <a:pt x="5" y="4"/>
                    <a:pt x="5" y="4"/>
                    <a:pt x="5" y="4"/>
                  </a:cubicBezTo>
                  <a:cubicBezTo>
                    <a:pt x="6" y="2"/>
                    <a:pt x="8" y="0"/>
                    <a:pt x="11" y="0"/>
                  </a:cubicBezTo>
                  <a:cubicBezTo>
                    <a:pt x="15" y="0"/>
                    <a:pt x="18" y="3"/>
                    <a:pt x="18" y="9"/>
                  </a:cubicBezTo>
                  <a:cubicBezTo>
                    <a:pt x="18" y="21"/>
                    <a:pt x="18" y="21"/>
                    <a:pt x="18" y="21"/>
                  </a:cubicBezTo>
                  <a:cubicBezTo>
                    <a:pt x="13" y="21"/>
                    <a:pt x="13" y="21"/>
                    <a:pt x="13" y="21"/>
                  </a:cubicBezTo>
                  <a:cubicBezTo>
                    <a:pt x="13" y="10"/>
                    <a:pt x="13" y="10"/>
                    <a:pt x="13" y="10"/>
                  </a:cubicBezTo>
                  <a:cubicBezTo>
                    <a:pt x="13" y="7"/>
                    <a:pt x="12" y="4"/>
                    <a:pt x="9" y="4"/>
                  </a:cubicBezTo>
                  <a:cubicBezTo>
                    <a:pt x="7" y="4"/>
                    <a:pt x="6" y="6"/>
                    <a:pt x="5" y="7"/>
                  </a:cubicBezTo>
                  <a:cubicBezTo>
                    <a:pt x="5" y="8"/>
                    <a:pt x="5" y="8"/>
                    <a:pt x="5" y="9"/>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50" name="Freeform 49"/>
            <p:cNvSpPr>
              <a:spLocks/>
            </p:cNvSpPr>
            <p:nvPr userDrawn="1"/>
          </p:nvSpPr>
          <p:spPr bwMode="auto">
            <a:xfrm>
              <a:off x="1920" y="2087"/>
              <a:ext cx="31" cy="50"/>
            </a:xfrm>
            <a:custGeom>
              <a:avLst/>
              <a:gdLst/>
              <a:ahLst/>
              <a:cxnLst>
                <a:cxn ang="0">
                  <a:pos x="1" y="16"/>
                </a:cxn>
                <a:cxn ang="0">
                  <a:pos x="6" y="18"/>
                </a:cxn>
                <a:cxn ang="0">
                  <a:pos x="9" y="15"/>
                </a:cxn>
                <a:cxn ang="0">
                  <a:pos x="6" y="12"/>
                </a:cxn>
                <a:cxn ang="0">
                  <a:pos x="0" y="7"/>
                </a:cxn>
                <a:cxn ang="0">
                  <a:pos x="8" y="0"/>
                </a:cxn>
                <a:cxn ang="0">
                  <a:pos x="13" y="1"/>
                </a:cxn>
                <a:cxn ang="0">
                  <a:pos x="12" y="5"/>
                </a:cxn>
                <a:cxn ang="0">
                  <a:pos x="8" y="4"/>
                </a:cxn>
                <a:cxn ang="0">
                  <a:pos x="5" y="6"/>
                </a:cxn>
                <a:cxn ang="0">
                  <a:pos x="9" y="9"/>
                </a:cxn>
                <a:cxn ang="0">
                  <a:pos x="14" y="15"/>
                </a:cxn>
                <a:cxn ang="0">
                  <a:pos x="6" y="21"/>
                </a:cxn>
                <a:cxn ang="0">
                  <a:pos x="0" y="20"/>
                </a:cxn>
                <a:cxn ang="0">
                  <a:pos x="1" y="16"/>
                </a:cxn>
              </a:cxnLst>
              <a:rect l="0" t="0" r="r" b="b"/>
              <a:pathLst>
                <a:path w="14" h="21">
                  <a:moveTo>
                    <a:pt x="1" y="16"/>
                  </a:moveTo>
                  <a:cubicBezTo>
                    <a:pt x="2" y="17"/>
                    <a:pt x="4" y="18"/>
                    <a:pt x="6" y="18"/>
                  </a:cubicBezTo>
                  <a:cubicBezTo>
                    <a:pt x="8" y="18"/>
                    <a:pt x="9" y="17"/>
                    <a:pt x="9" y="15"/>
                  </a:cubicBezTo>
                  <a:cubicBezTo>
                    <a:pt x="9" y="14"/>
                    <a:pt x="8" y="13"/>
                    <a:pt x="6" y="12"/>
                  </a:cubicBezTo>
                  <a:cubicBezTo>
                    <a:pt x="2" y="11"/>
                    <a:pt x="0" y="9"/>
                    <a:pt x="0" y="7"/>
                  </a:cubicBezTo>
                  <a:cubicBezTo>
                    <a:pt x="0" y="3"/>
                    <a:pt x="3" y="0"/>
                    <a:pt x="8" y="0"/>
                  </a:cubicBezTo>
                  <a:cubicBezTo>
                    <a:pt x="10" y="0"/>
                    <a:pt x="12" y="1"/>
                    <a:pt x="13" y="1"/>
                  </a:cubicBezTo>
                  <a:cubicBezTo>
                    <a:pt x="12" y="5"/>
                    <a:pt x="12" y="5"/>
                    <a:pt x="12" y="5"/>
                  </a:cubicBezTo>
                  <a:cubicBezTo>
                    <a:pt x="11" y="5"/>
                    <a:pt x="10" y="4"/>
                    <a:pt x="8" y="4"/>
                  </a:cubicBezTo>
                  <a:cubicBezTo>
                    <a:pt x="6" y="4"/>
                    <a:pt x="5" y="5"/>
                    <a:pt x="5" y="6"/>
                  </a:cubicBezTo>
                  <a:cubicBezTo>
                    <a:pt x="5" y="7"/>
                    <a:pt x="6" y="8"/>
                    <a:pt x="9" y="9"/>
                  </a:cubicBezTo>
                  <a:cubicBezTo>
                    <a:pt x="12" y="10"/>
                    <a:pt x="14" y="12"/>
                    <a:pt x="14" y="15"/>
                  </a:cubicBezTo>
                  <a:cubicBezTo>
                    <a:pt x="14" y="19"/>
                    <a:pt x="11" y="21"/>
                    <a:pt x="6" y="21"/>
                  </a:cubicBezTo>
                  <a:cubicBezTo>
                    <a:pt x="3" y="21"/>
                    <a:pt x="1" y="21"/>
                    <a:pt x="0" y="20"/>
                  </a:cubicBezTo>
                  <a:lnTo>
                    <a:pt x="1" y="16"/>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51" name="Freeform 50"/>
            <p:cNvSpPr>
              <a:spLocks/>
            </p:cNvSpPr>
            <p:nvPr userDrawn="1"/>
          </p:nvSpPr>
          <p:spPr bwMode="auto">
            <a:xfrm>
              <a:off x="1962" y="2089"/>
              <a:ext cx="42" cy="48"/>
            </a:xfrm>
            <a:custGeom>
              <a:avLst/>
              <a:gdLst/>
              <a:ahLst/>
              <a:cxnLst>
                <a:cxn ang="0">
                  <a:pos x="18" y="14"/>
                </a:cxn>
                <a:cxn ang="0">
                  <a:pos x="18" y="20"/>
                </a:cxn>
                <a:cxn ang="0">
                  <a:pos x="14" y="20"/>
                </a:cxn>
                <a:cxn ang="0">
                  <a:pos x="14" y="17"/>
                </a:cxn>
                <a:cxn ang="0">
                  <a:pos x="14" y="17"/>
                </a:cxn>
                <a:cxn ang="0">
                  <a:pos x="7" y="20"/>
                </a:cxn>
                <a:cxn ang="0">
                  <a:pos x="0" y="12"/>
                </a:cxn>
                <a:cxn ang="0">
                  <a:pos x="0" y="0"/>
                </a:cxn>
                <a:cxn ang="0">
                  <a:pos x="5" y="0"/>
                </a:cxn>
                <a:cxn ang="0">
                  <a:pos x="5" y="11"/>
                </a:cxn>
                <a:cxn ang="0">
                  <a:pos x="9" y="16"/>
                </a:cxn>
                <a:cxn ang="0">
                  <a:pos x="13" y="13"/>
                </a:cxn>
                <a:cxn ang="0">
                  <a:pos x="13" y="12"/>
                </a:cxn>
                <a:cxn ang="0">
                  <a:pos x="13" y="0"/>
                </a:cxn>
                <a:cxn ang="0">
                  <a:pos x="18" y="0"/>
                </a:cxn>
                <a:cxn ang="0">
                  <a:pos x="18" y="14"/>
                </a:cxn>
              </a:cxnLst>
              <a:rect l="0" t="0" r="r" b="b"/>
              <a:pathLst>
                <a:path w="18" h="20">
                  <a:moveTo>
                    <a:pt x="18" y="14"/>
                  </a:moveTo>
                  <a:cubicBezTo>
                    <a:pt x="18" y="16"/>
                    <a:pt x="18" y="18"/>
                    <a:pt x="18" y="20"/>
                  </a:cubicBezTo>
                  <a:cubicBezTo>
                    <a:pt x="14" y="20"/>
                    <a:pt x="14" y="20"/>
                    <a:pt x="14" y="20"/>
                  </a:cubicBezTo>
                  <a:cubicBezTo>
                    <a:pt x="14" y="17"/>
                    <a:pt x="14" y="17"/>
                    <a:pt x="14" y="17"/>
                  </a:cubicBezTo>
                  <a:cubicBezTo>
                    <a:pt x="14" y="17"/>
                    <a:pt x="14" y="17"/>
                    <a:pt x="14" y="17"/>
                  </a:cubicBezTo>
                  <a:cubicBezTo>
                    <a:pt x="13" y="18"/>
                    <a:pt x="11" y="20"/>
                    <a:pt x="7" y="20"/>
                  </a:cubicBezTo>
                  <a:cubicBezTo>
                    <a:pt x="3" y="20"/>
                    <a:pt x="0" y="18"/>
                    <a:pt x="0" y="12"/>
                  </a:cubicBezTo>
                  <a:cubicBezTo>
                    <a:pt x="0" y="0"/>
                    <a:pt x="0" y="0"/>
                    <a:pt x="0" y="0"/>
                  </a:cubicBezTo>
                  <a:cubicBezTo>
                    <a:pt x="5" y="0"/>
                    <a:pt x="5" y="0"/>
                    <a:pt x="5" y="0"/>
                  </a:cubicBezTo>
                  <a:cubicBezTo>
                    <a:pt x="5" y="11"/>
                    <a:pt x="5" y="11"/>
                    <a:pt x="5" y="11"/>
                  </a:cubicBezTo>
                  <a:cubicBezTo>
                    <a:pt x="5" y="14"/>
                    <a:pt x="6" y="16"/>
                    <a:pt x="9" y="16"/>
                  </a:cubicBezTo>
                  <a:cubicBezTo>
                    <a:pt x="11" y="16"/>
                    <a:pt x="12" y="15"/>
                    <a:pt x="13" y="13"/>
                  </a:cubicBezTo>
                  <a:cubicBezTo>
                    <a:pt x="13" y="13"/>
                    <a:pt x="13" y="13"/>
                    <a:pt x="13" y="12"/>
                  </a:cubicBezTo>
                  <a:cubicBezTo>
                    <a:pt x="13" y="0"/>
                    <a:pt x="13" y="0"/>
                    <a:pt x="13" y="0"/>
                  </a:cubicBezTo>
                  <a:cubicBezTo>
                    <a:pt x="18" y="0"/>
                    <a:pt x="18" y="0"/>
                    <a:pt x="18" y="0"/>
                  </a:cubicBezTo>
                  <a:lnTo>
                    <a:pt x="18" y="14"/>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52" name="Freeform 51"/>
            <p:cNvSpPr>
              <a:spLocks/>
            </p:cNvSpPr>
            <p:nvPr userDrawn="1"/>
          </p:nvSpPr>
          <p:spPr bwMode="auto">
            <a:xfrm>
              <a:off x="2017" y="2087"/>
              <a:ext cx="26" cy="50"/>
            </a:xfrm>
            <a:custGeom>
              <a:avLst/>
              <a:gdLst/>
              <a:ahLst/>
              <a:cxnLst>
                <a:cxn ang="0">
                  <a:pos x="0" y="7"/>
                </a:cxn>
                <a:cxn ang="0">
                  <a:pos x="0" y="1"/>
                </a:cxn>
                <a:cxn ang="0">
                  <a:pos x="4" y="1"/>
                </a:cxn>
                <a:cxn ang="0">
                  <a:pos x="4" y="5"/>
                </a:cxn>
                <a:cxn ang="0">
                  <a:pos x="4" y="5"/>
                </a:cxn>
                <a:cxn ang="0">
                  <a:pos x="10" y="0"/>
                </a:cxn>
                <a:cxn ang="0">
                  <a:pos x="11" y="0"/>
                </a:cxn>
                <a:cxn ang="0">
                  <a:pos x="11" y="5"/>
                </a:cxn>
                <a:cxn ang="0">
                  <a:pos x="10" y="5"/>
                </a:cxn>
                <a:cxn ang="0">
                  <a:pos x="5" y="9"/>
                </a:cxn>
                <a:cxn ang="0">
                  <a:pos x="5" y="10"/>
                </a:cxn>
                <a:cxn ang="0">
                  <a:pos x="5" y="21"/>
                </a:cxn>
                <a:cxn ang="0">
                  <a:pos x="0" y="21"/>
                </a:cxn>
                <a:cxn ang="0">
                  <a:pos x="0" y="7"/>
                </a:cxn>
              </a:cxnLst>
              <a:rect l="0" t="0" r="r" b="b"/>
              <a:pathLst>
                <a:path w="11" h="21">
                  <a:moveTo>
                    <a:pt x="0" y="7"/>
                  </a:moveTo>
                  <a:cubicBezTo>
                    <a:pt x="0" y="4"/>
                    <a:pt x="0" y="3"/>
                    <a:pt x="0" y="1"/>
                  </a:cubicBezTo>
                  <a:cubicBezTo>
                    <a:pt x="4" y="1"/>
                    <a:pt x="4" y="1"/>
                    <a:pt x="4" y="1"/>
                  </a:cubicBezTo>
                  <a:cubicBezTo>
                    <a:pt x="4" y="5"/>
                    <a:pt x="4" y="5"/>
                    <a:pt x="4" y="5"/>
                  </a:cubicBezTo>
                  <a:cubicBezTo>
                    <a:pt x="4" y="5"/>
                    <a:pt x="4" y="5"/>
                    <a:pt x="4" y="5"/>
                  </a:cubicBezTo>
                  <a:cubicBezTo>
                    <a:pt x="5" y="2"/>
                    <a:pt x="8" y="0"/>
                    <a:pt x="10" y="0"/>
                  </a:cubicBezTo>
                  <a:cubicBezTo>
                    <a:pt x="10" y="0"/>
                    <a:pt x="11" y="0"/>
                    <a:pt x="11" y="0"/>
                  </a:cubicBezTo>
                  <a:cubicBezTo>
                    <a:pt x="11" y="5"/>
                    <a:pt x="11" y="5"/>
                    <a:pt x="11" y="5"/>
                  </a:cubicBezTo>
                  <a:cubicBezTo>
                    <a:pt x="11" y="5"/>
                    <a:pt x="10" y="5"/>
                    <a:pt x="10" y="5"/>
                  </a:cubicBezTo>
                  <a:cubicBezTo>
                    <a:pt x="7" y="5"/>
                    <a:pt x="6" y="7"/>
                    <a:pt x="5" y="9"/>
                  </a:cubicBezTo>
                  <a:cubicBezTo>
                    <a:pt x="5" y="9"/>
                    <a:pt x="5" y="10"/>
                    <a:pt x="5" y="10"/>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53" name="Freeform 52"/>
            <p:cNvSpPr>
              <a:spLocks noEditPoints="1"/>
            </p:cNvSpPr>
            <p:nvPr userDrawn="1"/>
          </p:nvSpPr>
          <p:spPr bwMode="auto">
            <a:xfrm>
              <a:off x="2049" y="2087"/>
              <a:ext cx="46" cy="50"/>
            </a:xfrm>
            <a:custGeom>
              <a:avLst/>
              <a:gdLst/>
              <a:ahLst/>
              <a:cxnLst>
                <a:cxn ang="0">
                  <a:pos x="5" y="9"/>
                </a:cxn>
                <a:cxn ang="0">
                  <a:pos x="10" y="4"/>
                </a:cxn>
                <a:cxn ang="0">
                  <a:pos x="14" y="9"/>
                </a:cxn>
                <a:cxn ang="0">
                  <a:pos x="5" y="9"/>
                </a:cxn>
                <a:cxn ang="0">
                  <a:pos x="18" y="12"/>
                </a:cxn>
                <a:cxn ang="0">
                  <a:pos x="19" y="10"/>
                </a:cxn>
                <a:cxn ang="0">
                  <a:pos x="10" y="0"/>
                </a:cxn>
                <a:cxn ang="0">
                  <a:pos x="0" y="11"/>
                </a:cxn>
                <a:cxn ang="0">
                  <a:pos x="10" y="21"/>
                </a:cxn>
                <a:cxn ang="0">
                  <a:pos x="18" y="20"/>
                </a:cxn>
                <a:cxn ang="0">
                  <a:pos x="17" y="17"/>
                </a:cxn>
                <a:cxn ang="0">
                  <a:pos x="11" y="18"/>
                </a:cxn>
                <a:cxn ang="0">
                  <a:pos x="5" y="12"/>
                </a:cxn>
                <a:cxn ang="0">
                  <a:pos x="18" y="12"/>
                </a:cxn>
              </a:cxnLst>
              <a:rect l="0" t="0" r="r" b="b"/>
              <a:pathLst>
                <a:path w="19" h="21">
                  <a:moveTo>
                    <a:pt x="5" y="9"/>
                  </a:moveTo>
                  <a:cubicBezTo>
                    <a:pt x="5" y="7"/>
                    <a:pt x="6" y="4"/>
                    <a:pt x="10" y="4"/>
                  </a:cubicBezTo>
                  <a:cubicBezTo>
                    <a:pt x="13" y="4"/>
                    <a:pt x="14" y="7"/>
                    <a:pt x="14" y="9"/>
                  </a:cubicBezTo>
                  <a:lnTo>
                    <a:pt x="5" y="9"/>
                  </a:lnTo>
                  <a:close/>
                  <a:moveTo>
                    <a:pt x="18" y="12"/>
                  </a:moveTo>
                  <a:cubicBezTo>
                    <a:pt x="19" y="12"/>
                    <a:pt x="19" y="11"/>
                    <a:pt x="19" y="10"/>
                  </a:cubicBezTo>
                  <a:cubicBezTo>
                    <a:pt x="19" y="6"/>
                    <a:pt x="17" y="0"/>
                    <a:pt x="10" y="0"/>
                  </a:cubicBezTo>
                  <a:cubicBezTo>
                    <a:pt x="3" y="0"/>
                    <a:pt x="0" y="6"/>
                    <a:pt x="0" y="11"/>
                  </a:cubicBezTo>
                  <a:cubicBezTo>
                    <a:pt x="0" y="17"/>
                    <a:pt x="4" y="21"/>
                    <a:pt x="10" y="21"/>
                  </a:cubicBezTo>
                  <a:cubicBezTo>
                    <a:pt x="13" y="21"/>
                    <a:pt x="16" y="21"/>
                    <a:pt x="18" y="20"/>
                  </a:cubicBezTo>
                  <a:cubicBezTo>
                    <a:pt x="17" y="17"/>
                    <a:pt x="17" y="17"/>
                    <a:pt x="17" y="17"/>
                  </a:cubicBezTo>
                  <a:cubicBezTo>
                    <a:pt x="15" y="17"/>
                    <a:pt x="14" y="18"/>
                    <a:pt x="11" y="18"/>
                  </a:cubicBezTo>
                  <a:cubicBezTo>
                    <a:pt x="8" y="18"/>
                    <a:pt x="5" y="16"/>
                    <a:pt x="5" y="12"/>
                  </a:cubicBezTo>
                  <a:lnTo>
                    <a:pt x="18"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54" name="Freeform 53"/>
            <p:cNvSpPr>
              <a:spLocks noEditPoints="1"/>
            </p:cNvSpPr>
            <p:nvPr userDrawn="1"/>
          </p:nvSpPr>
          <p:spPr bwMode="auto">
            <a:xfrm>
              <a:off x="2098" y="2065"/>
              <a:ext cx="50" cy="72"/>
            </a:xfrm>
            <a:custGeom>
              <a:avLst/>
              <a:gdLst/>
              <a:ahLst/>
              <a:cxnLst>
                <a:cxn ang="0">
                  <a:pos x="15" y="21"/>
                </a:cxn>
                <a:cxn ang="0">
                  <a:pos x="15" y="23"/>
                </a:cxn>
                <a:cxn ang="0">
                  <a:pos x="11" y="26"/>
                </a:cxn>
                <a:cxn ang="0">
                  <a:pos x="6" y="20"/>
                </a:cxn>
                <a:cxn ang="0">
                  <a:pos x="11" y="13"/>
                </a:cxn>
                <a:cxn ang="0">
                  <a:pos x="15" y="17"/>
                </a:cxn>
                <a:cxn ang="0">
                  <a:pos x="15" y="18"/>
                </a:cxn>
                <a:cxn ang="0">
                  <a:pos x="15" y="21"/>
                </a:cxn>
                <a:cxn ang="0">
                  <a:pos x="15" y="0"/>
                </a:cxn>
                <a:cxn ang="0">
                  <a:pos x="15" y="12"/>
                </a:cxn>
                <a:cxn ang="0">
                  <a:pos x="15" y="12"/>
                </a:cxn>
                <a:cxn ang="0">
                  <a:pos x="10" y="9"/>
                </a:cxn>
                <a:cxn ang="0">
                  <a:pos x="0" y="20"/>
                </a:cxn>
                <a:cxn ang="0">
                  <a:pos x="9" y="30"/>
                </a:cxn>
                <a:cxn ang="0">
                  <a:pos x="16" y="27"/>
                </a:cxn>
                <a:cxn ang="0">
                  <a:pos x="16" y="27"/>
                </a:cxn>
                <a:cxn ang="0">
                  <a:pos x="16" y="30"/>
                </a:cxn>
                <a:cxn ang="0">
                  <a:pos x="21" y="30"/>
                </a:cxn>
                <a:cxn ang="0">
                  <a:pos x="20" y="24"/>
                </a:cxn>
                <a:cxn ang="0">
                  <a:pos x="20" y="0"/>
                </a:cxn>
                <a:cxn ang="0">
                  <a:pos x="15" y="0"/>
                </a:cxn>
              </a:cxnLst>
              <a:rect l="0" t="0" r="r" b="b"/>
              <a:pathLst>
                <a:path w="21" h="30">
                  <a:moveTo>
                    <a:pt x="15" y="21"/>
                  </a:moveTo>
                  <a:cubicBezTo>
                    <a:pt x="15" y="22"/>
                    <a:pt x="15" y="22"/>
                    <a:pt x="15" y="23"/>
                  </a:cubicBezTo>
                  <a:cubicBezTo>
                    <a:pt x="15" y="25"/>
                    <a:pt x="13" y="26"/>
                    <a:pt x="11" y="26"/>
                  </a:cubicBezTo>
                  <a:cubicBezTo>
                    <a:pt x="8" y="26"/>
                    <a:pt x="6" y="24"/>
                    <a:pt x="6" y="20"/>
                  </a:cubicBezTo>
                  <a:cubicBezTo>
                    <a:pt x="6" y="16"/>
                    <a:pt x="8" y="13"/>
                    <a:pt x="11" y="13"/>
                  </a:cubicBezTo>
                  <a:cubicBezTo>
                    <a:pt x="13" y="13"/>
                    <a:pt x="15" y="15"/>
                    <a:pt x="15" y="17"/>
                  </a:cubicBezTo>
                  <a:cubicBezTo>
                    <a:pt x="15" y="17"/>
                    <a:pt x="15" y="18"/>
                    <a:pt x="15" y="18"/>
                  </a:cubicBezTo>
                  <a:lnTo>
                    <a:pt x="15" y="21"/>
                  </a:lnTo>
                  <a:close/>
                  <a:moveTo>
                    <a:pt x="15" y="0"/>
                  </a:moveTo>
                  <a:cubicBezTo>
                    <a:pt x="15" y="12"/>
                    <a:pt x="15" y="12"/>
                    <a:pt x="15" y="12"/>
                  </a:cubicBezTo>
                  <a:cubicBezTo>
                    <a:pt x="15" y="12"/>
                    <a:pt x="15" y="12"/>
                    <a:pt x="15" y="12"/>
                  </a:cubicBezTo>
                  <a:cubicBezTo>
                    <a:pt x="14" y="10"/>
                    <a:pt x="12" y="9"/>
                    <a:pt x="10" y="9"/>
                  </a:cubicBezTo>
                  <a:cubicBezTo>
                    <a:pt x="5" y="9"/>
                    <a:pt x="0" y="13"/>
                    <a:pt x="0" y="20"/>
                  </a:cubicBezTo>
                  <a:cubicBezTo>
                    <a:pt x="0" y="26"/>
                    <a:pt x="4" y="30"/>
                    <a:pt x="9" y="30"/>
                  </a:cubicBezTo>
                  <a:cubicBezTo>
                    <a:pt x="12" y="30"/>
                    <a:pt x="15" y="29"/>
                    <a:pt x="16" y="27"/>
                  </a:cubicBezTo>
                  <a:cubicBezTo>
                    <a:pt x="16" y="27"/>
                    <a:pt x="16" y="27"/>
                    <a:pt x="16" y="27"/>
                  </a:cubicBezTo>
                  <a:cubicBezTo>
                    <a:pt x="16" y="30"/>
                    <a:pt x="16" y="30"/>
                    <a:pt x="16" y="30"/>
                  </a:cubicBezTo>
                  <a:cubicBezTo>
                    <a:pt x="21" y="30"/>
                    <a:pt x="21" y="30"/>
                    <a:pt x="21" y="30"/>
                  </a:cubicBezTo>
                  <a:cubicBezTo>
                    <a:pt x="21" y="29"/>
                    <a:pt x="20" y="26"/>
                    <a:pt x="20" y="24"/>
                  </a:cubicBezTo>
                  <a:cubicBezTo>
                    <a:pt x="20" y="0"/>
                    <a:pt x="20" y="0"/>
                    <a:pt x="20" y="0"/>
                  </a:cubicBezTo>
                  <a:lnTo>
                    <a:pt x="15"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55" name="Freeform 54"/>
            <p:cNvSpPr>
              <a:spLocks noEditPoints="1"/>
            </p:cNvSpPr>
            <p:nvPr userDrawn="1"/>
          </p:nvSpPr>
          <p:spPr bwMode="auto">
            <a:xfrm>
              <a:off x="2180" y="2065"/>
              <a:ext cx="50" cy="72"/>
            </a:xfrm>
            <a:custGeom>
              <a:avLst/>
              <a:gdLst/>
              <a:ahLst/>
              <a:cxnLst>
                <a:cxn ang="0">
                  <a:pos x="6" y="18"/>
                </a:cxn>
                <a:cxn ang="0">
                  <a:pos x="6" y="17"/>
                </a:cxn>
                <a:cxn ang="0">
                  <a:pos x="10" y="13"/>
                </a:cxn>
                <a:cxn ang="0">
                  <a:pos x="15" y="20"/>
                </a:cxn>
                <a:cxn ang="0">
                  <a:pos x="10" y="26"/>
                </a:cxn>
                <a:cxn ang="0">
                  <a:pos x="6" y="23"/>
                </a:cxn>
                <a:cxn ang="0">
                  <a:pos x="6" y="22"/>
                </a:cxn>
                <a:cxn ang="0">
                  <a:pos x="6" y="18"/>
                </a:cxn>
                <a:cxn ang="0">
                  <a:pos x="1" y="24"/>
                </a:cxn>
                <a:cxn ang="0">
                  <a:pos x="0" y="30"/>
                </a:cxn>
                <a:cxn ang="0">
                  <a:pos x="5" y="30"/>
                </a:cxn>
                <a:cxn ang="0">
                  <a:pos x="5" y="27"/>
                </a:cxn>
                <a:cxn ang="0">
                  <a:pos x="5" y="27"/>
                </a:cxn>
                <a:cxn ang="0">
                  <a:pos x="11" y="30"/>
                </a:cxn>
                <a:cxn ang="0">
                  <a:pos x="21" y="20"/>
                </a:cxn>
                <a:cxn ang="0">
                  <a:pos x="12" y="9"/>
                </a:cxn>
                <a:cxn ang="0">
                  <a:pos x="6" y="12"/>
                </a:cxn>
                <a:cxn ang="0">
                  <a:pos x="6" y="12"/>
                </a:cxn>
                <a:cxn ang="0">
                  <a:pos x="6" y="0"/>
                </a:cxn>
                <a:cxn ang="0">
                  <a:pos x="1" y="0"/>
                </a:cxn>
                <a:cxn ang="0">
                  <a:pos x="1" y="24"/>
                </a:cxn>
              </a:cxnLst>
              <a:rect l="0" t="0" r="r" b="b"/>
              <a:pathLst>
                <a:path w="21" h="30">
                  <a:moveTo>
                    <a:pt x="6" y="18"/>
                  </a:moveTo>
                  <a:cubicBezTo>
                    <a:pt x="6" y="18"/>
                    <a:pt x="6" y="17"/>
                    <a:pt x="6" y="17"/>
                  </a:cubicBezTo>
                  <a:cubicBezTo>
                    <a:pt x="6" y="15"/>
                    <a:pt x="8" y="13"/>
                    <a:pt x="10" y="13"/>
                  </a:cubicBezTo>
                  <a:cubicBezTo>
                    <a:pt x="14" y="13"/>
                    <a:pt x="15" y="16"/>
                    <a:pt x="15" y="20"/>
                  </a:cubicBezTo>
                  <a:cubicBezTo>
                    <a:pt x="15" y="24"/>
                    <a:pt x="14" y="26"/>
                    <a:pt x="10" y="26"/>
                  </a:cubicBezTo>
                  <a:cubicBezTo>
                    <a:pt x="8" y="26"/>
                    <a:pt x="6" y="25"/>
                    <a:pt x="6" y="23"/>
                  </a:cubicBezTo>
                  <a:cubicBezTo>
                    <a:pt x="6" y="22"/>
                    <a:pt x="6" y="22"/>
                    <a:pt x="6" y="22"/>
                  </a:cubicBezTo>
                  <a:lnTo>
                    <a:pt x="6" y="18"/>
                  </a:lnTo>
                  <a:close/>
                  <a:moveTo>
                    <a:pt x="1" y="24"/>
                  </a:moveTo>
                  <a:cubicBezTo>
                    <a:pt x="1" y="26"/>
                    <a:pt x="0" y="29"/>
                    <a:pt x="0" y="30"/>
                  </a:cubicBezTo>
                  <a:cubicBezTo>
                    <a:pt x="5" y="30"/>
                    <a:pt x="5" y="30"/>
                    <a:pt x="5" y="30"/>
                  </a:cubicBezTo>
                  <a:cubicBezTo>
                    <a:pt x="5" y="27"/>
                    <a:pt x="5" y="27"/>
                    <a:pt x="5" y="27"/>
                  </a:cubicBezTo>
                  <a:cubicBezTo>
                    <a:pt x="5" y="27"/>
                    <a:pt x="5" y="27"/>
                    <a:pt x="5" y="27"/>
                  </a:cubicBezTo>
                  <a:cubicBezTo>
                    <a:pt x="7" y="29"/>
                    <a:pt x="9" y="30"/>
                    <a:pt x="11" y="30"/>
                  </a:cubicBezTo>
                  <a:cubicBezTo>
                    <a:pt x="16" y="30"/>
                    <a:pt x="21" y="27"/>
                    <a:pt x="21" y="20"/>
                  </a:cubicBezTo>
                  <a:cubicBezTo>
                    <a:pt x="21" y="13"/>
                    <a:pt x="17" y="9"/>
                    <a:pt x="12" y="9"/>
                  </a:cubicBezTo>
                  <a:cubicBezTo>
                    <a:pt x="9" y="9"/>
                    <a:pt x="7" y="11"/>
                    <a:pt x="6" y="12"/>
                  </a:cubicBezTo>
                  <a:cubicBezTo>
                    <a:pt x="6" y="12"/>
                    <a:pt x="6" y="12"/>
                    <a:pt x="6" y="12"/>
                  </a:cubicBezTo>
                  <a:cubicBezTo>
                    <a:pt x="6" y="0"/>
                    <a:pt x="6" y="0"/>
                    <a:pt x="6" y="0"/>
                  </a:cubicBezTo>
                  <a:cubicBezTo>
                    <a:pt x="1" y="0"/>
                    <a:pt x="1" y="0"/>
                    <a:pt x="1" y="0"/>
                  </a:cubicBezTo>
                  <a:lnTo>
                    <a:pt x="1" y="24"/>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56" name="Freeform 55"/>
            <p:cNvSpPr>
              <a:spLocks/>
            </p:cNvSpPr>
            <p:nvPr userDrawn="1"/>
          </p:nvSpPr>
          <p:spPr bwMode="auto">
            <a:xfrm>
              <a:off x="2231" y="2089"/>
              <a:ext cx="46" cy="68"/>
            </a:xfrm>
            <a:custGeom>
              <a:avLst/>
              <a:gdLst/>
              <a:ahLst/>
              <a:cxnLst>
                <a:cxn ang="0">
                  <a:pos x="6" y="0"/>
                </a:cxn>
                <a:cxn ang="0">
                  <a:pos x="9" y="11"/>
                </a:cxn>
                <a:cxn ang="0">
                  <a:pos x="10" y="14"/>
                </a:cxn>
                <a:cxn ang="0">
                  <a:pos x="11" y="14"/>
                </a:cxn>
                <a:cxn ang="0">
                  <a:pos x="12" y="11"/>
                </a:cxn>
                <a:cxn ang="0">
                  <a:pos x="15" y="0"/>
                </a:cxn>
                <a:cxn ang="0">
                  <a:pos x="20" y="0"/>
                </a:cxn>
                <a:cxn ang="0">
                  <a:pos x="15" y="14"/>
                </a:cxn>
                <a:cxn ang="0">
                  <a:pos x="8" y="27"/>
                </a:cxn>
                <a:cxn ang="0">
                  <a:pos x="3" y="29"/>
                </a:cxn>
                <a:cxn ang="0">
                  <a:pos x="2" y="25"/>
                </a:cxn>
                <a:cxn ang="0">
                  <a:pos x="5" y="23"/>
                </a:cxn>
                <a:cxn ang="0">
                  <a:pos x="7" y="20"/>
                </a:cxn>
                <a:cxn ang="0">
                  <a:pos x="8" y="19"/>
                </a:cxn>
                <a:cxn ang="0">
                  <a:pos x="7" y="18"/>
                </a:cxn>
                <a:cxn ang="0">
                  <a:pos x="0" y="0"/>
                </a:cxn>
                <a:cxn ang="0">
                  <a:pos x="6" y="0"/>
                </a:cxn>
              </a:cxnLst>
              <a:rect l="0" t="0" r="r" b="b"/>
              <a:pathLst>
                <a:path w="20" h="29">
                  <a:moveTo>
                    <a:pt x="6" y="0"/>
                  </a:moveTo>
                  <a:cubicBezTo>
                    <a:pt x="9" y="11"/>
                    <a:pt x="9" y="11"/>
                    <a:pt x="9" y="11"/>
                  </a:cubicBezTo>
                  <a:cubicBezTo>
                    <a:pt x="10" y="12"/>
                    <a:pt x="10" y="13"/>
                    <a:pt x="10" y="14"/>
                  </a:cubicBezTo>
                  <a:cubicBezTo>
                    <a:pt x="11" y="14"/>
                    <a:pt x="11" y="14"/>
                    <a:pt x="11" y="14"/>
                  </a:cubicBezTo>
                  <a:cubicBezTo>
                    <a:pt x="11" y="13"/>
                    <a:pt x="11" y="12"/>
                    <a:pt x="12" y="11"/>
                  </a:cubicBezTo>
                  <a:cubicBezTo>
                    <a:pt x="15" y="0"/>
                    <a:pt x="15" y="0"/>
                    <a:pt x="15" y="0"/>
                  </a:cubicBezTo>
                  <a:cubicBezTo>
                    <a:pt x="20" y="0"/>
                    <a:pt x="20" y="0"/>
                    <a:pt x="20" y="0"/>
                  </a:cubicBezTo>
                  <a:cubicBezTo>
                    <a:pt x="15" y="14"/>
                    <a:pt x="15" y="14"/>
                    <a:pt x="15" y="14"/>
                  </a:cubicBezTo>
                  <a:cubicBezTo>
                    <a:pt x="12" y="21"/>
                    <a:pt x="11" y="24"/>
                    <a:pt x="8" y="27"/>
                  </a:cubicBezTo>
                  <a:cubicBezTo>
                    <a:pt x="6" y="28"/>
                    <a:pt x="4" y="29"/>
                    <a:pt x="3" y="29"/>
                  </a:cubicBezTo>
                  <a:cubicBezTo>
                    <a:pt x="2" y="25"/>
                    <a:pt x="2" y="25"/>
                    <a:pt x="2" y="25"/>
                  </a:cubicBezTo>
                  <a:cubicBezTo>
                    <a:pt x="3" y="25"/>
                    <a:pt x="4" y="24"/>
                    <a:pt x="5" y="23"/>
                  </a:cubicBezTo>
                  <a:cubicBezTo>
                    <a:pt x="6" y="23"/>
                    <a:pt x="7" y="22"/>
                    <a:pt x="7" y="20"/>
                  </a:cubicBezTo>
                  <a:cubicBezTo>
                    <a:pt x="8" y="20"/>
                    <a:pt x="8" y="20"/>
                    <a:pt x="8" y="19"/>
                  </a:cubicBezTo>
                  <a:cubicBezTo>
                    <a:pt x="8" y="19"/>
                    <a:pt x="8" y="19"/>
                    <a:pt x="7" y="18"/>
                  </a:cubicBezTo>
                  <a:cubicBezTo>
                    <a:pt x="0" y="0"/>
                    <a:pt x="0" y="0"/>
                    <a:pt x="0" y="0"/>
                  </a:cubicBezTo>
                  <a:lnTo>
                    <a:pt x="6"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57" name="Freeform 56"/>
            <p:cNvSpPr>
              <a:spLocks/>
            </p:cNvSpPr>
            <p:nvPr userDrawn="1"/>
          </p:nvSpPr>
          <p:spPr bwMode="auto">
            <a:xfrm>
              <a:off x="2301" y="2078"/>
              <a:ext cx="31" cy="59"/>
            </a:xfrm>
            <a:custGeom>
              <a:avLst/>
              <a:gdLst/>
              <a:ahLst/>
              <a:cxnLst>
                <a:cxn ang="0">
                  <a:pos x="8" y="0"/>
                </a:cxn>
                <a:cxn ang="0">
                  <a:pos x="8" y="5"/>
                </a:cxn>
                <a:cxn ang="0">
                  <a:pos x="13" y="5"/>
                </a:cxn>
                <a:cxn ang="0">
                  <a:pos x="13" y="9"/>
                </a:cxn>
                <a:cxn ang="0">
                  <a:pos x="8" y="9"/>
                </a:cxn>
                <a:cxn ang="0">
                  <a:pos x="8" y="17"/>
                </a:cxn>
                <a:cxn ang="0">
                  <a:pos x="10" y="21"/>
                </a:cxn>
                <a:cxn ang="0">
                  <a:pos x="12" y="21"/>
                </a:cxn>
                <a:cxn ang="0">
                  <a:pos x="12" y="25"/>
                </a:cxn>
                <a:cxn ang="0">
                  <a:pos x="9" y="25"/>
                </a:cxn>
                <a:cxn ang="0">
                  <a:pos x="4" y="24"/>
                </a:cxn>
                <a:cxn ang="0">
                  <a:pos x="3" y="18"/>
                </a:cxn>
                <a:cxn ang="0">
                  <a:pos x="3" y="9"/>
                </a:cxn>
                <a:cxn ang="0">
                  <a:pos x="0" y="9"/>
                </a:cxn>
                <a:cxn ang="0">
                  <a:pos x="0" y="5"/>
                </a:cxn>
                <a:cxn ang="0">
                  <a:pos x="3" y="5"/>
                </a:cxn>
                <a:cxn ang="0">
                  <a:pos x="3" y="1"/>
                </a:cxn>
                <a:cxn ang="0">
                  <a:pos x="8" y="0"/>
                </a:cxn>
              </a:cxnLst>
              <a:rect l="0" t="0" r="r" b="b"/>
              <a:pathLst>
                <a:path w="13" h="25">
                  <a:moveTo>
                    <a:pt x="8" y="0"/>
                  </a:moveTo>
                  <a:cubicBezTo>
                    <a:pt x="8" y="5"/>
                    <a:pt x="8" y="5"/>
                    <a:pt x="8" y="5"/>
                  </a:cubicBezTo>
                  <a:cubicBezTo>
                    <a:pt x="13" y="5"/>
                    <a:pt x="13" y="5"/>
                    <a:pt x="13" y="5"/>
                  </a:cubicBezTo>
                  <a:cubicBezTo>
                    <a:pt x="13" y="9"/>
                    <a:pt x="13" y="9"/>
                    <a:pt x="13" y="9"/>
                  </a:cubicBezTo>
                  <a:cubicBezTo>
                    <a:pt x="8" y="9"/>
                    <a:pt x="8" y="9"/>
                    <a:pt x="8" y="9"/>
                  </a:cubicBezTo>
                  <a:cubicBezTo>
                    <a:pt x="8" y="17"/>
                    <a:pt x="8" y="17"/>
                    <a:pt x="8" y="17"/>
                  </a:cubicBezTo>
                  <a:cubicBezTo>
                    <a:pt x="8" y="20"/>
                    <a:pt x="8" y="21"/>
                    <a:pt x="10" y="21"/>
                  </a:cubicBezTo>
                  <a:cubicBezTo>
                    <a:pt x="11" y="21"/>
                    <a:pt x="12" y="21"/>
                    <a:pt x="12" y="21"/>
                  </a:cubicBezTo>
                  <a:cubicBezTo>
                    <a:pt x="12" y="25"/>
                    <a:pt x="12" y="25"/>
                    <a:pt x="12" y="25"/>
                  </a:cubicBezTo>
                  <a:cubicBezTo>
                    <a:pt x="12" y="25"/>
                    <a:pt x="10" y="25"/>
                    <a:pt x="9" y="25"/>
                  </a:cubicBezTo>
                  <a:cubicBezTo>
                    <a:pt x="7" y="25"/>
                    <a:pt x="5" y="25"/>
                    <a:pt x="4" y="24"/>
                  </a:cubicBezTo>
                  <a:cubicBezTo>
                    <a:pt x="3" y="23"/>
                    <a:pt x="3" y="21"/>
                    <a:pt x="3" y="18"/>
                  </a:cubicBezTo>
                  <a:cubicBezTo>
                    <a:pt x="3" y="9"/>
                    <a:pt x="3" y="9"/>
                    <a:pt x="3" y="9"/>
                  </a:cubicBezTo>
                  <a:cubicBezTo>
                    <a:pt x="0" y="9"/>
                    <a:pt x="0" y="9"/>
                    <a:pt x="0" y="9"/>
                  </a:cubicBezTo>
                  <a:cubicBezTo>
                    <a:pt x="0" y="5"/>
                    <a:pt x="0" y="5"/>
                    <a:pt x="0" y="5"/>
                  </a:cubicBezTo>
                  <a:cubicBezTo>
                    <a:pt x="3" y="5"/>
                    <a:pt x="3" y="5"/>
                    <a:pt x="3" y="5"/>
                  </a:cubicBezTo>
                  <a:cubicBezTo>
                    <a:pt x="3" y="1"/>
                    <a:pt x="3" y="1"/>
                    <a:pt x="3" y="1"/>
                  </a:cubicBezTo>
                  <a:lnTo>
                    <a:pt x="8"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58" name="Freeform 57"/>
            <p:cNvSpPr>
              <a:spLocks/>
            </p:cNvSpPr>
            <p:nvPr userDrawn="1"/>
          </p:nvSpPr>
          <p:spPr bwMode="auto">
            <a:xfrm>
              <a:off x="2340" y="2065"/>
              <a:ext cx="46" cy="72"/>
            </a:xfrm>
            <a:custGeom>
              <a:avLst/>
              <a:gdLst/>
              <a:ahLst/>
              <a:cxnLst>
                <a:cxn ang="0">
                  <a:pos x="0" y="0"/>
                </a:cxn>
                <a:cxn ang="0">
                  <a:pos x="6" y="0"/>
                </a:cxn>
                <a:cxn ang="0">
                  <a:pos x="6" y="12"/>
                </a:cxn>
                <a:cxn ang="0">
                  <a:pos x="6" y="12"/>
                </a:cxn>
                <a:cxn ang="0">
                  <a:pos x="8" y="10"/>
                </a:cxn>
                <a:cxn ang="0">
                  <a:pos x="12" y="9"/>
                </a:cxn>
                <a:cxn ang="0">
                  <a:pos x="19" y="18"/>
                </a:cxn>
                <a:cxn ang="0">
                  <a:pos x="19" y="30"/>
                </a:cxn>
                <a:cxn ang="0">
                  <a:pos x="14" y="30"/>
                </a:cxn>
                <a:cxn ang="0">
                  <a:pos x="14" y="19"/>
                </a:cxn>
                <a:cxn ang="0">
                  <a:pos x="10" y="13"/>
                </a:cxn>
                <a:cxn ang="0">
                  <a:pos x="6" y="16"/>
                </a:cxn>
                <a:cxn ang="0">
                  <a:pos x="6" y="18"/>
                </a:cxn>
                <a:cxn ang="0">
                  <a:pos x="6" y="30"/>
                </a:cxn>
                <a:cxn ang="0">
                  <a:pos x="0" y="30"/>
                </a:cxn>
                <a:cxn ang="0">
                  <a:pos x="0" y="0"/>
                </a:cxn>
              </a:cxnLst>
              <a:rect l="0" t="0" r="r" b="b"/>
              <a:pathLst>
                <a:path w="19" h="30">
                  <a:moveTo>
                    <a:pt x="0" y="0"/>
                  </a:moveTo>
                  <a:cubicBezTo>
                    <a:pt x="6" y="0"/>
                    <a:pt x="6" y="0"/>
                    <a:pt x="6" y="0"/>
                  </a:cubicBezTo>
                  <a:cubicBezTo>
                    <a:pt x="6" y="12"/>
                    <a:pt x="6" y="12"/>
                    <a:pt x="6" y="12"/>
                  </a:cubicBezTo>
                  <a:cubicBezTo>
                    <a:pt x="6" y="12"/>
                    <a:pt x="6" y="12"/>
                    <a:pt x="6" y="12"/>
                  </a:cubicBezTo>
                  <a:cubicBezTo>
                    <a:pt x="6" y="12"/>
                    <a:pt x="7" y="11"/>
                    <a:pt x="8" y="10"/>
                  </a:cubicBezTo>
                  <a:cubicBezTo>
                    <a:pt x="9" y="10"/>
                    <a:pt x="10" y="9"/>
                    <a:pt x="12" y="9"/>
                  </a:cubicBezTo>
                  <a:cubicBezTo>
                    <a:pt x="15" y="9"/>
                    <a:pt x="19" y="12"/>
                    <a:pt x="19" y="18"/>
                  </a:cubicBezTo>
                  <a:cubicBezTo>
                    <a:pt x="19" y="30"/>
                    <a:pt x="19" y="30"/>
                    <a:pt x="19" y="30"/>
                  </a:cubicBezTo>
                  <a:cubicBezTo>
                    <a:pt x="14" y="30"/>
                    <a:pt x="14" y="30"/>
                    <a:pt x="14" y="30"/>
                  </a:cubicBezTo>
                  <a:cubicBezTo>
                    <a:pt x="14" y="19"/>
                    <a:pt x="14" y="19"/>
                    <a:pt x="14" y="19"/>
                  </a:cubicBezTo>
                  <a:cubicBezTo>
                    <a:pt x="14" y="16"/>
                    <a:pt x="13" y="13"/>
                    <a:pt x="10" y="13"/>
                  </a:cubicBezTo>
                  <a:cubicBezTo>
                    <a:pt x="8" y="13"/>
                    <a:pt x="6" y="15"/>
                    <a:pt x="6" y="16"/>
                  </a:cubicBezTo>
                  <a:cubicBezTo>
                    <a:pt x="6" y="17"/>
                    <a:pt x="6" y="17"/>
                    <a:pt x="6" y="18"/>
                  </a:cubicBezTo>
                  <a:cubicBezTo>
                    <a:pt x="6" y="30"/>
                    <a:pt x="6" y="30"/>
                    <a:pt x="6" y="30"/>
                  </a:cubicBezTo>
                  <a:cubicBezTo>
                    <a:pt x="0" y="30"/>
                    <a:pt x="0" y="30"/>
                    <a:pt x="0" y="30"/>
                  </a:cubicBezTo>
                  <a:lnTo>
                    <a:pt x="0"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59" name="Freeform 58"/>
            <p:cNvSpPr>
              <a:spLocks noEditPoints="1"/>
            </p:cNvSpPr>
            <p:nvPr userDrawn="1"/>
          </p:nvSpPr>
          <p:spPr bwMode="auto">
            <a:xfrm>
              <a:off x="2393" y="2087"/>
              <a:ext cx="46" cy="50"/>
            </a:xfrm>
            <a:custGeom>
              <a:avLst/>
              <a:gdLst/>
              <a:ahLst/>
              <a:cxnLst>
                <a:cxn ang="0">
                  <a:pos x="5" y="9"/>
                </a:cxn>
                <a:cxn ang="0">
                  <a:pos x="10" y="4"/>
                </a:cxn>
                <a:cxn ang="0">
                  <a:pos x="14" y="9"/>
                </a:cxn>
                <a:cxn ang="0">
                  <a:pos x="5" y="9"/>
                </a:cxn>
                <a:cxn ang="0">
                  <a:pos x="18" y="12"/>
                </a:cxn>
                <a:cxn ang="0">
                  <a:pos x="19" y="10"/>
                </a:cxn>
                <a:cxn ang="0">
                  <a:pos x="10" y="0"/>
                </a:cxn>
                <a:cxn ang="0">
                  <a:pos x="0" y="11"/>
                </a:cxn>
                <a:cxn ang="0">
                  <a:pos x="10" y="21"/>
                </a:cxn>
                <a:cxn ang="0">
                  <a:pos x="17" y="20"/>
                </a:cxn>
                <a:cxn ang="0">
                  <a:pos x="17" y="17"/>
                </a:cxn>
                <a:cxn ang="0">
                  <a:pos x="11" y="18"/>
                </a:cxn>
                <a:cxn ang="0">
                  <a:pos x="5" y="12"/>
                </a:cxn>
                <a:cxn ang="0">
                  <a:pos x="18" y="12"/>
                </a:cxn>
              </a:cxnLst>
              <a:rect l="0" t="0" r="r" b="b"/>
              <a:pathLst>
                <a:path w="19" h="21">
                  <a:moveTo>
                    <a:pt x="5" y="9"/>
                  </a:moveTo>
                  <a:cubicBezTo>
                    <a:pt x="5" y="7"/>
                    <a:pt x="6" y="4"/>
                    <a:pt x="10" y="4"/>
                  </a:cubicBezTo>
                  <a:cubicBezTo>
                    <a:pt x="13" y="4"/>
                    <a:pt x="14" y="7"/>
                    <a:pt x="14" y="9"/>
                  </a:cubicBezTo>
                  <a:lnTo>
                    <a:pt x="5" y="9"/>
                  </a:lnTo>
                  <a:close/>
                  <a:moveTo>
                    <a:pt x="18" y="12"/>
                  </a:moveTo>
                  <a:cubicBezTo>
                    <a:pt x="18" y="12"/>
                    <a:pt x="19" y="11"/>
                    <a:pt x="19" y="10"/>
                  </a:cubicBezTo>
                  <a:cubicBezTo>
                    <a:pt x="19" y="6"/>
                    <a:pt x="16" y="0"/>
                    <a:pt x="10" y="0"/>
                  </a:cubicBezTo>
                  <a:cubicBezTo>
                    <a:pt x="3" y="0"/>
                    <a:pt x="0" y="6"/>
                    <a:pt x="0" y="11"/>
                  </a:cubicBezTo>
                  <a:cubicBezTo>
                    <a:pt x="0" y="17"/>
                    <a:pt x="4" y="21"/>
                    <a:pt x="10" y="21"/>
                  </a:cubicBezTo>
                  <a:cubicBezTo>
                    <a:pt x="13" y="21"/>
                    <a:pt x="16" y="21"/>
                    <a:pt x="17" y="20"/>
                  </a:cubicBezTo>
                  <a:cubicBezTo>
                    <a:pt x="17" y="17"/>
                    <a:pt x="17" y="17"/>
                    <a:pt x="17" y="17"/>
                  </a:cubicBezTo>
                  <a:cubicBezTo>
                    <a:pt x="15" y="17"/>
                    <a:pt x="13" y="18"/>
                    <a:pt x="11" y="18"/>
                  </a:cubicBezTo>
                  <a:cubicBezTo>
                    <a:pt x="8" y="18"/>
                    <a:pt x="5" y="16"/>
                    <a:pt x="5" y="12"/>
                  </a:cubicBezTo>
                  <a:lnTo>
                    <a:pt x="18"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60" name="Freeform 59"/>
            <p:cNvSpPr>
              <a:spLocks/>
            </p:cNvSpPr>
            <p:nvPr userDrawn="1"/>
          </p:nvSpPr>
          <p:spPr bwMode="auto">
            <a:xfrm>
              <a:off x="2467" y="2070"/>
              <a:ext cx="41" cy="66"/>
            </a:xfrm>
            <a:custGeom>
              <a:avLst/>
              <a:gdLst/>
              <a:ahLst/>
              <a:cxnLst>
                <a:cxn ang="0">
                  <a:pos x="0" y="0"/>
                </a:cxn>
                <a:cxn ang="0">
                  <a:pos x="40" y="0"/>
                </a:cxn>
                <a:cxn ang="0">
                  <a:pos x="40" y="9"/>
                </a:cxn>
                <a:cxn ang="0">
                  <a:pos x="14" y="9"/>
                </a:cxn>
                <a:cxn ang="0">
                  <a:pos x="14" y="28"/>
                </a:cxn>
                <a:cxn ang="0">
                  <a:pos x="38" y="28"/>
                </a:cxn>
                <a:cxn ang="0">
                  <a:pos x="38" y="38"/>
                </a:cxn>
                <a:cxn ang="0">
                  <a:pos x="14" y="38"/>
                </a:cxn>
                <a:cxn ang="0">
                  <a:pos x="14" y="66"/>
                </a:cxn>
                <a:cxn ang="0">
                  <a:pos x="0" y="66"/>
                </a:cxn>
                <a:cxn ang="0">
                  <a:pos x="0" y="0"/>
                </a:cxn>
              </a:cxnLst>
              <a:rect l="0" t="0" r="r" b="b"/>
              <a:pathLst>
                <a:path w="40" h="66">
                  <a:moveTo>
                    <a:pt x="0" y="0"/>
                  </a:moveTo>
                  <a:lnTo>
                    <a:pt x="40" y="0"/>
                  </a:lnTo>
                  <a:lnTo>
                    <a:pt x="40" y="9"/>
                  </a:lnTo>
                  <a:lnTo>
                    <a:pt x="14" y="9"/>
                  </a:lnTo>
                  <a:lnTo>
                    <a:pt x="14" y="28"/>
                  </a:lnTo>
                  <a:lnTo>
                    <a:pt x="38" y="28"/>
                  </a:lnTo>
                  <a:lnTo>
                    <a:pt x="38" y="38"/>
                  </a:lnTo>
                  <a:lnTo>
                    <a:pt x="14" y="38"/>
                  </a:lnTo>
                  <a:lnTo>
                    <a:pt x="14" y="66"/>
                  </a:lnTo>
                  <a:lnTo>
                    <a:pt x="0" y="66"/>
                  </a:lnTo>
                  <a:lnTo>
                    <a:pt x="0"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61" name="Freeform 60"/>
            <p:cNvSpPr>
              <a:spLocks noEditPoints="1"/>
            </p:cNvSpPr>
            <p:nvPr userDrawn="1"/>
          </p:nvSpPr>
          <p:spPr bwMode="auto">
            <a:xfrm>
              <a:off x="2518" y="2070"/>
              <a:ext cx="57" cy="66"/>
            </a:xfrm>
            <a:custGeom>
              <a:avLst/>
              <a:gdLst/>
              <a:ahLst/>
              <a:cxnLst>
                <a:cxn ang="0">
                  <a:pos x="5" y="4"/>
                </a:cxn>
                <a:cxn ang="0">
                  <a:pos x="8" y="4"/>
                </a:cxn>
                <a:cxn ang="0">
                  <a:pos x="18" y="13"/>
                </a:cxn>
                <a:cxn ang="0">
                  <a:pos x="8" y="24"/>
                </a:cxn>
                <a:cxn ang="0">
                  <a:pos x="5" y="24"/>
                </a:cxn>
                <a:cxn ang="0">
                  <a:pos x="5" y="4"/>
                </a:cxn>
                <a:cxn ang="0">
                  <a:pos x="0" y="28"/>
                </a:cxn>
                <a:cxn ang="0">
                  <a:pos x="7" y="28"/>
                </a:cxn>
                <a:cxn ang="0">
                  <a:pos x="19" y="24"/>
                </a:cxn>
                <a:cxn ang="0">
                  <a:pos x="24" y="13"/>
                </a:cxn>
                <a:cxn ang="0">
                  <a:pos x="19" y="3"/>
                </a:cxn>
                <a:cxn ang="0">
                  <a:pos x="8" y="0"/>
                </a:cxn>
                <a:cxn ang="0">
                  <a:pos x="0" y="0"/>
                </a:cxn>
                <a:cxn ang="0">
                  <a:pos x="0" y="28"/>
                </a:cxn>
              </a:cxnLst>
              <a:rect l="0" t="0" r="r" b="b"/>
              <a:pathLst>
                <a:path w="24" h="28">
                  <a:moveTo>
                    <a:pt x="5" y="4"/>
                  </a:moveTo>
                  <a:cubicBezTo>
                    <a:pt x="5" y="4"/>
                    <a:pt x="7" y="4"/>
                    <a:pt x="8" y="4"/>
                  </a:cubicBezTo>
                  <a:cubicBezTo>
                    <a:pt x="15" y="4"/>
                    <a:pt x="18" y="7"/>
                    <a:pt x="18" y="13"/>
                  </a:cubicBezTo>
                  <a:cubicBezTo>
                    <a:pt x="18" y="21"/>
                    <a:pt x="14" y="24"/>
                    <a:pt x="8" y="24"/>
                  </a:cubicBezTo>
                  <a:cubicBezTo>
                    <a:pt x="7" y="24"/>
                    <a:pt x="5" y="24"/>
                    <a:pt x="5" y="24"/>
                  </a:cubicBezTo>
                  <a:lnTo>
                    <a:pt x="5" y="4"/>
                  </a:lnTo>
                  <a:close/>
                  <a:moveTo>
                    <a:pt x="0" y="28"/>
                  </a:moveTo>
                  <a:cubicBezTo>
                    <a:pt x="1" y="28"/>
                    <a:pt x="4" y="28"/>
                    <a:pt x="7" y="28"/>
                  </a:cubicBezTo>
                  <a:cubicBezTo>
                    <a:pt x="12" y="28"/>
                    <a:pt x="16" y="27"/>
                    <a:pt x="19" y="24"/>
                  </a:cubicBezTo>
                  <a:cubicBezTo>
                    <a:pt x="22" y="22"/>
                    <a:pt x="24" y="18"/>
                    <a:pt x="24" y="13"/>
                  </a:cubicBezTo>
                  <a:cubicBezTo>
                    <a:pt x="24" y="8"/>
                    <a:pt x="22" y="5"/>
                    <a:pt x="19" y="3"/>
                  </a:cubicBezTo>
                  <a:cubicBezTo>
                    <a:pt x="17" y="1"/>
                    <a:pt x="13" y="0"/>
                    <a:pt x="8" y="0"/>
                  </a:cubicBezTo>
                  <a:cubicBezTo>
                    <a:pt x="5" y="0"/>
                    <a:pt x="2" y="0"/>
                    <a:pt x="0" y="0"/>
                  </a:cubicBezTo>
                  <a:lnTo>
                    <a:pt x="0" y="28"/>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62" name="Rectangle 61"/>
            <p:cNvSpPr>
              <a:spLocks noChangeArrowheads="1"/>
            </p:cNvSpPr>
            <p:nvPr userDrawn="1"/>
          </p:nvSpPr>
          <p:spPr bwMode="auto">
            <a:xfrm>
              <a:off x="2585" y="2070"/>
              <a:ext cx="13" cy="66"/>
            </a:xfrm>
            <a:prstGeom prst="rect">
              <a:avLst/>
            </a:prstGeom>
            <a:solidFill>
              <a:srgbClr val="000000"/>
            </a:solidFill>
            <a:ln w="9525">
              <a:noFill/>
              <a:miter lim="800000"/>
              <a:headEnd/>
              <a:tailEnd/>
            </a:ln>
          </p:spPr>
          <p:txBody>
            <a:bodyPr/>
            <a:lstStyle/>
            <a:p>
              <a:pPr>
                <a:lnSpc>
                  <a:spcPct val="95000"/>
                </a:lnSpc>
                <a:defRPr/>
              </a:pPr>
              <a:endParaRPr lang="en-US" b="0" dirty="0">
                <a:solidFill>
                  <a:srgbClr val="FFFFFF"/>
                </a:solidFill>
                <a:latin typeface="Verdana"/>
              </a:endParaRPr>
            </a:p>
          </p:txBody>
        </p:sp>
        <p:sp>
          <p:nvSpPr>
            <p:cNvPr id="63" name="Freeform 62"/>
            <p:cNvSpPr>
              <a:spLocks/>
            </p:cNvSpPr>
            <p:nvPr userDrawn="1"/>
          </p:nvSpPr>
          <p:spPr bwMode="auto">
            <a:xfrm>
              <a:off x="2609" y="2067"/>
              <a:ext cx="50" cy="70"/>
            </a:xfrm>
            <a:custGeom>
              <a:avLst/>
              <a:gdLst/>
              <a:ahLst/>
              <a:cxnLst>
                <a:cxn ang="0">
                  <a:pos x="21" y="28"/>
                </a:cxn>
                <a:cxn ang="0">
                  <a:pos x="14" y="29"/>
                </a:cxn>
                <a:cxn ang="0">
                  <a:pos x="0" y="15"/>
                </a:cxn>
                <a:cxn ang="0">
                  <a:pos x="15" y="0"/>
                </a:cxn>
                <a:cxn ang="0">
                  <a:pos x="21" y="2"/>
                </a:cxn>
                <a:cxn ang="0">
                  <a:pos x="20" y="6"/>
                </a:cxn>
                <a:cxn ang="0">
                  <a:pos x="15" y="5"/>
                </a:cxn>
                <a:cxn ang="0">
                  <a:pos x="5" y="15"/>
                </a:cxn>
                <a:cxn ang="0">
                  <a:pos x="15" y="25"/>
                </a:cxn>
                <a:cxn ang="0">
                  <a:pos x="20" y="24"/>
                </a:cxn>
                <a:cxn ang="0">
                  <a:pos x="21" y="28"/>
                </a:cxn>
              </a:cxnLst>
              <a:rect l="0" t="0" r="r" b="b"/>
              <a:pathLst>
                <a:path w="21" h="29">
                  <a:moveTo>
                    <a:pt x="21" y="28"/>
                  </a:moveTo>
                  <a:cubicBezTo>
                    <a:pt x="20" y="29"/>
                    <a:pt x="17" y="29"/>
                    <a:pt x="14" y="29"/>
                  </a:cubicBezTo>
                  <a:cubicBezTo>
                    <a:pt x="5" y="29"/>
                    <a:pt x="0" y="24"/>
                    <a:pt x="0" y="15"/>
                  </a:cubicBezTo>
                  <a:cubicBezTo>
                    <a:pt x="0" y="6"/>
                    <a:pt x="6" y="0"/>
                    <a:pt x="15" y="0"/>
                  </a:cubicBezTo>
                  <a:cubicBezTo>
                    <a:pt x="18" y="0"/>
                    <a:pt x="20" y="1"/>
                    <a:pt x="21" y="2"/>
                  </a:cubicBezTo>
                  <a:cubicBezTo>
                    <a:pt x="20" y="6"/>
                    <a:pt x="20" y="6"/>
                    <a:pt x="20" y="6"/>
                  </a:cubicBezTo>
                  <a:cubicBezTo>
                    <a:pt x="19" y="5"/>
                    <a:pt x="17" y="5"/>
                    <a:pt x="15" y="5"/>
                  </a:cubicBezTo>
                  <a:cubicBezTo>
                    <a:pt x="9" y="5"/>
                    <a:pt x="5" y="8"/>
                    <a:pt x="5" y="15"/>
                  </a:cubicBezTo>
                  <a:cubicBezTo>
                    <a:pt x="5" y="21"/>
                    <a:pt x="9" y="25"/>
                    <a:pt x="15" y="25"/>
                  </a:cubicBezTo>
                  <a:cubicBezTo>
                    <a:pt x="17" y="25"/>
                    <a:pt x="19" y="25"/>
                    <a:pt x="20" y="24"/>
                  </a:cubicBezTo>
                  <a:lnTo>
                    <a:pt x="21" y="28"/>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64" name="Freeform 63"/>
            <p:cNvSpPr>
              <a:spLocks noEditPoints="1"/>
            </p:cNvSpPr>
            <p:nvPr userDrawn="1"/>
          </p:nvSpPr>
          <p:spPr bwMode="auto">
            <a:xfrm>
              <a:off x="2686" y="2087"/>
              <a:ext cx="48" cy="50"/>
            </a:xfrm>
            <a:custGeom>
              <a:avLst/>
              <a:gdLst/>
              <a:ahLst/>
              <a:cxnLst>
                <a:cxn ang="0">
                  <a:pos x="10" y="18"/>
                </a:cxn>
                <a:cxn ang="0">
                  <a:pos x="5" y="11"/>
                </a:cxn>
                <a:cxn ang="0">
                  <a:pos x="10" y="4"/>
                </a:cxn>
                <a:cxn ang="0">
                  <a:pos x="15" y="11"/>
                </a:cxn>
                <a:cxn ang="0">
                  <a:pos x="10" y="18"/>
                </a:cxn>
                <a:cxn ang="0">
                  <a:pos x="10" y="21"/>
                </a:cxn>
                <a:cxn ang="0">
                  <a:pos x="20" y="11"/>
                </a:cxn>
                <a:cxn ang="0">
                  <a:pos x="10" y="0"/>
                </a:cxn>
                <a:cxn ang="0">
                  <a:pos x="0" y="11"/>
                </a:cxn>
                <a:cxn ang="0">
                  <a:pos x="10" y="21"/>
                </a:cxn>
              </a:cxnLst>
              <a:rect l="0" t="0" r="r" b="b"/>
              <a:pathLst>
                <a:path w="20" h="21">
                  <a:moveTo>
                    <a:pt x="10" y="18"/>
                  </a:moveTo>
                  <a:cubicBezTo>
                    <a:pt x="7" y="18"/>
                    <a:pt x="5" y="15"/>
                    <a:pt x="5" y="11"/>
                  </a:cubicBezTo>
                  <a:cubicBezTo>
                    <a:pt x="5" y="7"/>
                    <a:pt x="6" y="4"/>
                    <a:pt x="10" y="4"/>
                  </a:cubicBezTo>
                  <a:cubicBezTo>
                    <a:pt x="13" y="4"/>
                    <a:pt x="15" y="8"/>
                    <a:pt x="15" y="11"/>
                  </a:cubicBezTo>
                  <a:cubicBezTo>
                    <a:pt x="15" y="15"/>
                    <a:pt x="13" y="18"/>
                    <a:pt x="10" y="18"/>
                  </a:cubicBezTo>
                  <a:close/>
                  <a:moveTo>
                    <a:pt x="10" y="21"/>
                  </a:moveTo>
                  <a:cubicBezTo>
                    <a:pt x="15" y="21"/>
                    <a:pt x="20" y="18"/>
                    <a:pt x="20" y="11"/>
                  </a:cubicBezTo>
                  <a:cubicBezTo>
                    <a:pt x="20" y="4"/>
                    <a:pt x="16" y="0"/>
                    <a:pt x="10" y="0"/>
                  </a:cubicBezTo>
                  <a:cubicBezTo>
                    <a:pt x="4" y="0"/>
                    <a:pt x="0" y="4"/>
                    <a:pt x="0" y="11"/>
                  </a:cubicBezTo>
                  <a:cubicBezTo>
                    <a:pt x="0" y="17"/>
                    <a:pt x="4" y="21"/>
                    <a:pt x="10" y="21"/>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65" name="Freeform 64"/>
            <p:cNvSpPr>
              <a:spLocks/>
            </p:cNvSpPr>
            <p:nvPr userDrawn="1"/>
          </p:nvSpPr>
          <p:spPr bwMode="auto">
            <a:xfrm>
              <a:off x="2743" y="2087"/>
              <a:ext cx="29" cy="50"/>
            </a:xfrm>
            <a:custGeom>
              <a:avLst/>
              <a:gdLst/>
              <a:ahLst/>
              <a:cxnLst>
                <a:cxn ang="0">
                  <a:pos x="0" y="7"/>
                </a:cxn>
                <a:cxn ang="0">
                  <a:pos x="0" y="1"/>
                </a:cxn>
                <a:cxn ang="0">
                  <a:pos x="5" y="1"/>
                </a:cxn>
                <a:cxn ang="0">
                  <a:pos x="5" y="5"/>
                </a:cxn>
                <a:cxn ang="0">
                  <a:pos x="5" y="5"/>
                </a:cxn>
                <a:cxn ang="0">
                  <a:pos x="10" y="0"/>
                </a:cxn>
                <a:cxn ang="0">
                  <a:pos x="12" y="0"/>
                </a:cxn>
                <a:cxn ang="0">
                  <a:pos x="12" y="5"/>
                </a:cxn>
                <a:cxn ang="0">
                  <a:pos x="10" y="5"/>
                </a:cxn>
                <a:cxn ang="0">
                  <a:pos x="6" y="9"/>
                </a:cxn>
                <a:cxn ang="0">
                  <a:pos x="5" y="10"/>
                </a:cxn>
                <a:cxn ang="0">
                  <a:pos x="5" y="21"/>
                </a:cxn>
                <a:cxn ang="0">
                  <a:pos x="0" y="21"/>
                </a:cxn>
                <a:cxn ang="0">
                  <a:pos x="0" y="7"/>
                </a:cxn>
              </a:cxnLst>
              <a:rect l="0" t="0" r="r" b="b"/>
              <a:pathLst>
                <a:path w="12" h="21">
                  <a:moveTo>
                    <a:pt x="0" y="7"/>
                  </a:moveTo>
                  <a:cubicBezTo>
                    <a:pt x="0" y="4"/>
                    <a:pt x="0" y="3"/>
                    <a:pt x="0" y="1"/>
                  </a:cubicBezTo>
                  <a:cubicBezTo>
                    <a:pt x="5" y="1"/>
                    <a:pt x="5" y="1"/>
                    <a:pt x="5" y="1"/>
                  </a:cubicBezTo>
                  <a:cubicBezTo>
                    <a:pt x="5" y="5"/>
                    <a:pt x="5" y="5"/>
                    <a:pt x="5" y="5"/>
                  </a:cubicBezTo>
                  <a:cubicBezTo>
                    <a:pt x="5" y="5"/>
                    <a:pt x="5" y="5"/>
                    <a:pt x="5" y="5"/>
                  </a:cubicBezTo>
                  <a:cubicBezTo>
                    <a:pt x="6" y="2"/>
                    <a:pt x="8" y="0"/>
                    <a:pt x="10" y="0"/>
                  </a:cubicBezTo>
                  <a:cubicBezTo>
                    <a:pt x="11" y="0"/>
                    <a:pt x="11" y="0"/>
                    <a:pt x="12" y="0"/>
                  </a:cubicBezTo>
                  <a:cubicBezTo>
                    <a:pt x="12" y="5"/>
                    <a:pt x="12" y="5"/>
                    <a:pt x="12" y="5"/>
                  </a:cubicBezTo>
                  <a:cubicBezTo>
                    <a:pt x="11" y="5"/>
                    <a:pt x="11" y="5"/>
                    <a:pt x="10" y="5"/>
                  </a:cubicBezTo>
                  <a:cubicBezTo>
                    <a:pt x="8" y="5"/>
                    <a:pt x="6" y="7"/>
                    <a:pt x="6" y="9"/>
                  </a:cubicBezTo>
                  <a:cubicBezTo>
                    <a:pt x="5" y="9"/>
                    <a:pt x="5" y="10"/>
                    <a:pt x="5" y="10"/>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66" name="Freeform 65"/>
            <p:cNvSpPr>
              <a:spLocks noEditPoints="1"/>
            </p:cNvSpPr>
            <p:nvPr userDrawn="1"/>
          </p:nvSpPr>
          <p:spPr bwMode="auto">
            <a:xfrm>
              <a:off x="2797" y="2087"/>
              <a:ext cx="41" cy="50"/>
            </a:xfrm>
            <a:custGeom>
              <a:avLst/>
              <a:gdLst/>
              <a:ahLst/>
              <a:cxnLst>
                <a:cxn ang="0">
                  <a:pos x="12" y="14"/>
                </a:cxn>
                <a:cxn ang="0">
                  <a:pos x="12" y="15"/>
                </a:cxn>
                <a:cxn ang="0">
                  <a:pos x="8" y="18"/>
                </a:cxn>
                <a:cxn ang="0">
                  <a:pos x="5" y="15"/>
                </a:cxn>
                <a:cxn ang="0">
                  <a:pos x="12" y="11"/>
                </a:cxn>
                <a:cxn ang="0">
                  <a:pos x="12" y="14"/>
                </a:cxn>
                <a:cxn ang="0">
                  <a:pos x="17" y="9"/>
                </a:cxn>
                <a:cxn ang="0">
                  <a:pos x="9" y="0"/>
                </a:cxn>
                <a:cxn ang="0">
                  <a:pos x="2" y="2"/>
                </a:cxn>
                <a:cxn ang="0">
                  <a:pos x="3" y="5"/>
                </a:cxn>
                <a:cxn ang="0">
                  <a:pos x="8" y="4"/>
                </a:cxn>
                <a:cxn ang="0">
                  <a:pos x="12" y="7"/>
                </a:cxn>
                <a:cxn ang="0">
                  <a:pos x="12" y="8"/>
                </a:cxn>
                <a:cxn ang="0">
                  <a:pos x="0" y="15"/>
                </a:cxn>
                <a:cxn ang="0">
                  <a:pos x="7" y="21"/>
                </a:cxn>
                <a:cxn ang="0">
                  <a:pos x="13" y="19"/>
                </a:cxn>
                <a:cxn ang="0">
                  <a:pos x="13" y="19"/>
                </a:cxn>
                <a:cxn ang="0">
                  <a:pos x="13" y="21"/>
                </a:cxn>
                <a:cxn ang="0">
                  <a:pos x="18" y="21"/>
                </a:cxn>
                <a:cxn ang="0">
                  <a:pos x="17" y="16"/>
                </a:cxn>
                <a:cxn ang="0">
                  <a:pos x="17" y="9"/>
                </a:cxn>
              </a:cxnLst>
              <a:rect l="0" t="0" r="r" b="b"/>
              <a:pathLst>
                <a:path w="18" h="21">
                  <a:moveTo>
                    <a:pt x="12" y="14"/>
                  </a:moveTo>
                  <a:cubicBezTo>
                    <a:pt x="12" y="14"/>
                    <a:pt x="12" y="15"/>
                    <a:pt x="12" y="15"/>
                  </a:cubicBezTo>
                  <a:cubicBezTo>
                    <a:pt x="12" y="16"/>
                    <a:pt x="10" y="18"/>
                    <a:pt x="8" y="18"/>
                  </a:cubicBezTo>
                  <a:cubicBezTo>
                    <a:pt x="7" y="18"/>
                    <a:pt x="5" y="17"/>
                    <a:pt x="5" y="15"/>
                  </a:cubicBezTo>
                  <a:cubicBezTo>
                    <a:pt x="5" y="12"/>
                    <a:pt x="9" y="11"/>
                    <a:pt x="12" y="11"/>
                  </a:cubicBezTo>
                  <a:lnTo>
                    <a:pt x="12" y="14"/>
                  </a:lnTo>
                  <a:close/>
                  <a:moveTo>
                    <a:pt x="17" y="9"/>
                  </a:moveTo>
                  <a:cubicBezTo>
                    <a:pt x="17" y="4"/>
                    <a:pt x="16" y="0"/>
                    <a:pt x="9" y="0"/>
                  </a:cubicBezTo>
                  <a:cubicBezTo>
                    <a:pt x="6" y="0"/>
                    <a:pt x="3" y="1"/>
                    <a:pt x="2" y="2"/>
                  </a:cubicBezTo>
                  <a:cubicBezTo>
                    <a:pt x="3" y="5"/>
                    <a:pt x="3" y="5"/>
                    <a:pt x="3" y="5"/>
                  </a:cubicBezTo>
                  <a:cubicBezTo>
                    <a:pt x="4" y="4"/>
                    <a:pt x="6" y="4"/>
                    <a:pt x="8" y="4"/>
                  </a:cubicBezTo>
                  <a:cubicBezTo>
                    <a:pt x="12" y="4"/>
                    <a:pt x="12" y="6"/>
                    <a:pt x="12" y="7"/>
                  </a:cubicBezTo>
                  <a:cubicBezTo>
                    <a:pt x="12" y="8"/>
                    <a:pt x="12" y="8"/>
                    <a:pt x="12" y="8"/>
                  </a:cubicBezTo>
                  <a:cubicBezTo>
                    <a:pt x="5" y="8"/>
                    <a:pt x="0" y="10"/>
                    <a:pt x="0" y="15"/>
                  </a:cubicBezTo>
                  <a:cubicBezTo>
                    <a:pt x="0" y="18"/>
                    <a:pt x="3" y="21"/>
                    <a:pt x="7" y="21"/>
                  </a:cubicBezTo>
                  <a:cubicBezTo>
                    <a:pt x="9" y="21"/>
                    <a:pt x="11" y="20"/>
                    <a:pt x="13" y="19"/>
                  </a:cubicBezTo>
                  <a:cubicBezTo>
                    <a:pt x="13" y="19"/>
                    <a:pt x="13" y="19"/>
                    <a:pt x="13" y="19"/>
                  </a:cubicBezTo>
                  <a:cubicBezTo>
                    <a:pt x="13" y="21"/>
                    <a:pt x="13" y="21"/>
                    <a:pt x="13" y="21"/>
                  </a:cubicBezTo>
                  <a:cubicBezTo>
                    <a:pt x="18" y="21"/>
                    <a:pt x="18" y="21"/>
                    <a:pt x="18" y="21"/>
                  </a:cubicBezTo>
                  <a:cubicBezTo>
                    <a:pt x="17" y="20"/>
                    <a:pt x="17" y="18"/>
                    <a:pt x="17" y="16"/>
                  </a:cubicBezTo>
                  <a:lnTo>
                    <a:pt x="17" y="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67" name="Freeform 66"/>
            <p:cNvSpPr>
              <a:spLocks/>
            </p:cNvSpPr>
            <p:nvPr userDrawn="1"/>
          </p:nvSpPr>
          <p:spPr bwMode="auto">
            <a:xfrm>
              <a:off x="2850" y="2087"/>
              <a:ext cx="42" cy="50"/>
            </a:xfrm>
            <a:custGeom>
              <a:avLst/>
              <a:gdLst/>
              <a:ahLst/>
              <a:cxnLst>
                <a:cxn ang="0">
                  <a:pos x="0" y="7"/>
                </a:cxn>
                <a:cxn ang="0">
                  <a:pos x="0" y="1"/>
                </a:cxn>
                <a:cxn ang="0">
                  <a:pos x="4" y="1"/>
                </a:cxn>
                <a:cxn ang="0">
                  <a:pos x="4" y="4"/>
                </a:cxn>
                <a:cxn ang="0">
                  <a:pos x="4" y="4"/>
                </a:cxn>
                <a:cxn ang="0">
                  <a:pos x="11" y="0"/>
                </a:cxn>
                <a:cxn ang="0">
                  <a:pos x="18" y="9"/>
                </a:cxn>
                <a:cxn ang="0">
                  <a:pos x="18" y="21"/>
                </a:cxn>
                <a:cxn ang="0">
                  <a:pos x="13" y="21"/>
                </a:cxn>
                <a:cxn ang="0">
                  <a:pos x="13" y="10"/>
                </a:cxn>
                <a:cxn ang="0">
                  <a:pos x="9" y="4"/>
                </a:cxn>
                <a:cxn ang="0">
                  <a:pos x="5" y="7"/>
                </a:cxn>
                <a:cxn ang="0">
                  <a:pos x="5" y="9"/>
                </a:cxn>
                <a:cxn ang="0">
                  <a:pos x="5" y="21"/>
                </a:cxn>
                <a:cxn ang="0">
                  <a:pos x="0" y="21"/>
                </a:cxn>
                <a:cxn ang="0">
                  <a:pos x="0" y="7"/>
                </a:cxn>
              </a:cxnLst>
              <a:rect l="0" t="0" r="r" b="b"/>
              <a:pathLst>
                <a:path w="18" h="21">
                  <a:moveTo>
                    <a:pt x="0" y="7"/>
                  </a:moveTo>
                  <a:cubicBezTo>
                    <a:pt x="0" y="4"/>
                    <a:pt x="0" y="2"/>
                    <a:pt x="0" y="1"/>
                  </a:cubicBezTo>
                  <a:cubicBezTo>
                    <a:pt x="4" y="1"/>
                    <a:pt x="4" y="1"/>
                    <a:pt x="4" y="1"/>
                  </a:cubicBezTo>
                  <a:cubicBezTo>
                    <a:pt x="4" y="4"/>
                    <a:pt x="4" y="4"/>
                    <a:pt x="4" y="4"/>
                  </a:cubicBezTo>
                  <a:cubicBezTo>
                    <a:pt x="4" y="4"/>
                    <a:pt x="4" y="4"/>
                    <a:pt x="4" y="4"/>
                  </a:cubicBezTo>
                  <a:cubicBezTo>
                    <a:pt x="5" y="2"/>
                    <a:pt x="8" y="0"/>
                    <a:pt x="11" y="0"/>
                  </a:cubicBezTo>
                  <a:cubicBezTo>
                    <a:pt x="14" y="0"/>
                    <a:pt x="18" y="3"/>
                    <a:pt x="18" y="9"/>
                  </a:cubicBezTo>
                  <a:cubicBezTo>
                    <a:pt x="18" y="21"/>
                    <a:pt x="18" y="21"/>
                    <a:pt x="18" y="21"/>
                  </a:cubicBezTo>
                  <a:cubicBezTo>
                    <a:pt x="13" y="21"/>
                    <a:pt x="13" y="21"/>
                    <a:pt x="13" y="21"/>
                  </a:cubicBezTo>
                  <a:cubicBezTo>
                    <a:pt x="13" y="10"/>
                    <a:pt x="13" y="10"/>
                    <a:pt x="13" y="10"/>
                  </a:cubicBezTo>
                  <a:cubicBezTo>
                    <a:pt x="13" y="7"/>
                    <a:pt x="12" y="4"/>
                    <a:pt x="9" y="4"/>
                  </a:cubicBezTo>
                  <a:cubicBezTo>
                    <a:pt x="7" y="4"/>
                    <a:pt x="6" y="6"/>
                    <a:pt x="5" y="7"/>
                  </a:cubicBezTo>
                  <a:cubicBezTo>
                    <a:pt x="5" y="8"/>
                    <a:pt x="5" y="8"/>
                    <a:pt x="5" y="9"/>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68" name="Freeform 67"/>
            <p:cNvSpPr>
              <a:spLocks/>
            </p:cNvSpPr>
            <p:nvPr userDrawn="1"/>
          </p:nvSpPr>
          <p:spPr bwMode="auto">
            <a:xfrm>
              <a:off x="2898" y="2089"/>
              <a:ext cx="50" cy="68"/>
            </a:xfrm>
            <a:custGeom>
              <a:avLst/>
              <a:gdLst/>
              <a:ahLst/>
              <a:cxnLst>
                <a:cxn ang="0">
                  <a:pos x="6" y="0"/>
                </a:cxn>
                <a:cxn ang="0">
                  <a:pos x="10" y="11"/>
                </a:cxn>
                <a:cxn ang="0">
                  <a:pos x="11" y="14"/>
                </a:cxn>
                <a:cxn ang="0">
                  <a:pos x="11" y="14"/>
                </a:cxn>
                <a:cxn ang="0">
                  <a:pos x="12" y="11"/>
                </a:cxn>
                <a:cxn ang="0">
                  <a:pos x="15" y="0"/>
                </a:cxn>
                <a:cxn ang="0">
                  <a:pos x="21" y="0"/>
                </a:cxn>
                <a:cxn ang="0">
                  <a:pos x="16" y="14"/>
                </a:cxn>
                <a:cxn ang="0">
                  <a:pos x="9" y="27"/>
                </a:cxn>
                <a:cxn ang="0">
                  <a:pos x="3" y="29"/>
                </a:cxn>
                <a:cxn ang="0">
                  <a:pos x="2" y="25"/>
                </a:cxn>
                <a:cxn ang="0">
                  <a:pos x="5" y="23"/>
                </a:cxn>
                <a:cxn ang="0">
                  <a:pos x="8" y="20"/>
                </a:cxn>
                <a:cxn ang="0">
                  <a:pos x="8" y="19"/>
                </a:cxn>
                <a:cxn ang="0">
                  <a:pos x="8" y="18"/>
                </a:cxn>
                <a:cxn ang="0">
                  <a:pos x="0" y="0"/>
                </a:cxn>
                <a:cxn ang="0">
                  <a:pos x="6" y="0"/>
                </a:cxn>
              </a:cxnLst>
              <a:rect l="0" t="0" r="r" b="b"/>
              <a:pathLst>
                <a:path w="21" h="29">
                  <a:moveTo>
                    <a:pt x="6" y="0"/>
                  </a:moveTo>
                  <a:cubicBezTo>
                    <a:pt x="10" y="11"/>
                    <a:pt x="10" y="11"/>
                    <a:pt x="10" y="11"/>
                  </a:cubicBezTo>
                  <a:cubicBezTo>
                    <a:pt x="10" y="12"/>
                    <a:pt x="11" y="13"/>
                    <a:pt x="11" y="14"/>
                  </a:cubicBezTo>
                  <a:cubicBezTo>
                    <a:pt x="11" y="14"/>
                    <a:pt x="11" y="14"/>
                    <a:pt x="11" y="14"/>
                  </a:cubicBezTo>
                  <a:cubicBezTo>
                    <a:pt x="11" y="13"/>
                    <a:pt x="12" y="12"/>
                    <a:pt x="12" y="11"/>
                  </a:cubicBezTo>
                  <a:cubicBezTo>
                    <a:pt x="15" y="0"/>
                    <a:pt x="15" y="0"/>
                    <a:pt x="15" y="0"/>
                  </a:cubicBezTo>
                  <a:cubicBezTo>
                    <a:pt x="21" y="0"/>
                    <a:pt x="21" y="0"/>
                    <a:pt x="21" y="0"/>
                  </a:cubicBezTo>
                  <a:cubicBezTo>
                    <a:pt x="16" y="14"/>
                    <a:pt x="16" y="14"/>
                    <a:pt x="16" y="14"/>
                  </a:cubicBezTo>
                  <a:cubicBezTo>
                    <a:pt x="13" y="21"/>
                    <a:pt x="11" y="24"/>
                    <a:pt x="9" y="27"/>
                  </a:cubicBezTo>
                  <a:cubicBezTo>
                    <a:pt x="7" y="28"/>
                    <a:pt x="5" y="29"/>
                    <a:pt x="3" y="29"/>
                  </a:cubicBezTo>
                  <a:cubicBezTo>
                    <a:pt x="2" y="25"/>
                    <a:pt x="2" y="25"/>
                    <a:pt x="2" y="25"/>
                  </a:cubicBezTo>
                  <a:cubicBezTo>
                    <a:pt x="3" y="25"/>
                    <a:pt x="4" y="24"/>
                    <a:pt x="5" y="23"/>
                  </a:cubicBezTo>
                  <a:cubicBezTo>
                    <a:pt x="6" y="23"/>
                    <a:pt x="7" y="22"/>
                    <a:pt x="8" y="20"/>
                  </a:cubicBezTo>
                  <a:cubicBezTo>
                    <a:pt x="8" y="20"/>
                    <a:pt x="8" y="20"/>
                    <a:pt x="8" y="19"/>
                  </a:cubicBezTo>
                  <a:cubicBezTo>
                    <a:pt x="8" y="19"/>
                    <a:pt x="8" y="19"/>
                    <a:pt x="8" y="18"/>
                  </a:cubicBezTo>
                  <a:cubicBezTo>
                    <a:pt x="0" y="0"/>
                    <a:pt x="0" y="0"/>
                    <a:pt x="0" y="0"/>
                  </a:cubicBezTo>
                  <a:lnTo>
                    <a:pt x="6"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69" name="Freeform 68"/>
            <p:cNvSpPr>
              <a:spLocks noEditPoints="1"/>
            </p:cNvSpPr>
            <p:nvPr userDrawn="1"/>
          </p:nvSpPr>
          <p:spPr bwMode="auto">
            <a:xfrm>
              <a:off x="2970" y="2087"/>
              <a:ext cx="50" cy="50"/>
            </a:xfrm>
            <a:custGeom>
              <a:avLst/>
              <a:gdLst/>
              <a:ahLst/>
              <a:cxnLst>
                <a:cxn ang="0">
                  <a:pos x="10" y="18"/>
                </a:cxn>
                <a:cxn ang="0">
                  <a:pos x="5" y="11"/>
                </a:cxn>
                <a:cxn ang="0">
                  <a:pos x="10" y="4"/>
                </a:cxn>
                <a:cxn ang="0">
                  <a:pos x="15" y="11"/>
                </a:cxn>
                <a:cxn ang="0">
                  <a:pos x="10" y="18"/>
                </a:cxn>
                <a:cxn ang="0">
                  <a:pos x="10" y="21"/>
                </a:cxn>
                <a:cxn ang="0">
                  <a:pos x="21" y="11"/>
                </a:cxn>
                <a:cxn ang="0">
                  <a:pos x="10" y="0"/>
                </a:cxn>
                <a:cxn ang="0">
                  <a:pos x="0" y="11"/>
                </a:cxn>
                <a:cxn ang="0">
                  <a:pos x="10" y="21"/>
                </a:cxn>
              </a:cxnLst>
              <a:rect l="0" t="0" r="r" b="b"/>
              <a:pathLst>
                <a:path w="21" h="21">
                  <a:moveTo>
                    <a:pt x="10" y="18"/>
                  </a:moveTo>
                  <a:cubicBezTo>
                    <a:pt x="7" y="18"/>
                    <a:pt x="5" y="15"/>
                    <a:pt x="5" y="11"/>
                  </a:cubicBezTo>
                  <a:cubicBezTo>
                    <a:pt x="5" y="7"/>
                    <a:pt x="7" y="4"/>
                    <a:pt x="10" y="4"/>
                  </a:cubicBezTo>
                  <a:cubicBezTo>
                    <a:pt x="14" y="4"/>
                    <a:pt x="15" y="8"/>
                    <a:pt x="15" y="11"/>
                  </a:cubicBezTo>
                  <a:cubicBezTo>
                    <a:pt x="15" y="15"/>
                    <a:pt x="13" y="18"/>
                    <a:pt x="10" y="18"/>
                  </a:cubicBezTo>
                  <a:close/>
                  <a:moveTo>
                    <a:pt x="10" y="21"/>
                  </a:moveTo>
                  <a:cubicBezTo>
                    <a:pt x="15" y="21"/>
                    <a:pt x="21" y="18"/>
                    <a:pt x="21" y="11"/>
                  </a:cubicBezTo>
                  <a:cubicBezTo>
                    <a:pt x="21" y="4"/>
                    <a:pt x="16" y="0"/>
                    <a:pt x="10" y="0"/>
                  </a:cubicBezTo>
                  <a:cubicBezTo>
                    <a:pt x="4" y="0"/>
                    <a:pt x="0" y="4"/>
                    <a:pt x="0" y="11"/>
                  </a:cubicBezTo>
                  <a:cubicBezTo>
                    <a:pt x="0" y="17"/>
                    <a:pt x="4" y="21"/>
                    <a:pt x="10" y="21"/>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70" name="Freeform 69"/>
            <p:cNvSpPr>
              <a:spLocks/>
            </p:cNvSpPr>
            <p:nvPr userDrawn="1"/>
          </p:nvSpPr>
          <p:spPr bwMode="auto">
            <a:xfrm>
              <a:off x="3025" y="2078"/>
              <a:ext cx="28" cy="59"/>
            </a:xfrm>
            <a:custGeom>
              <a:avLst/>
              <a:gdLst/>
              <a:ahLst/>
              <a:cxnLst>
                <a:cxn ang="0">
                  <a:pos x="8" y="0"/>
                </a:cxn>
                <a:cxn ang="0">
                  <a:pos x="8" y="5"/>
                </a:cxn>
                <a:cxn ang="0">
                  <a:pos x="12" y="5"/>
                </a:cxn>
                <a:cxn ang="0">
                  <a:pos x="12" y="9"/>
                </a:cxn>
                <a:cxn ang="0">
                  <a:pos x="8" y="9"/>
                </a:cxn>
                <a:cxn ang="0">
                  <a:pos x="8" y="17"/>
                </a:cxn>
                <a:cxn ang="0">
                  <a:pos x="10" y="21"/>
                </a:cxn>
                <a:cxn ang="0">
                  <a:pos x="12" y="21"/>
                </a:cxn>
                <a:cxn ang="0">
                  <a:pos x="12" y="25"/>
                </a:cxn>
                <a:cxn ang="0">
                  <a:pos x="9" y="25"/>
                </a:cxn>
                <a:cxn ang="0">
                  <a:pos x="4" y="24"/>
                </a:cxn>
                <a:cxn ang="0">
                  <a:pos x="3" y="18"/>
                </a:cxn>
                <a:cxn ang="0">
                  <a:pos x="3" y="9"/>
                </a:cxn>
                <a:cxn ang="0">
                  <a:pos x="0" y="9"/>
                </a:cxn>
                <a:cxn ang="0">
                  <a:pos x="0" y="5"/>
                </a:cxn>
                <a:cxn ang="0">
                  <a:pos x="3" y="5"/>
                </a:cxn>
                <a:cxn ang="0">
                  <a:pos x="3" y="1"/>
                </a:cxn>
                <a:cxn ang="0">
                  <a:pos x="8" y="0"/>
                </a:cxn>
              </a:cxnLst>
              <a:rect l="0" t="0" r="r" b="b"/>
              <a:pathLst>
                <a:path w="12" h="25">
                  <a:moveTo>
                    <a:pt x="8" y="0"/>
                  </a:moveTo>
                  <a:cubicBezTo>
                    <a:pt x="8" y="5"/>
                    <a:pt x="8" y="5"/>
                    <a:pt x="8" y="5"/>
                  </a:cubicBezTo>
                  <a:cubicBezTo>
                    <a:pt x="12" y="5"/>
                    <a:pt x="12" y="5"/>
                    <a:pt x="12" y="5"/>
                  </a:cubicBezTo>
                  <a:cubicBezTo>
                    <a:pt x="12" y="9"/>
                    <a:pt x="12" y="9"/>
                    <a:pt x="12" y="9"/>
                  </a:cubicBezTo>
                  <a:cubicBezTo>
                    <a:pt x="8" y="9"/>
                    <a:pt x="8" y="9"/>
                    <a:pt x="8" y="9"/>
                  </a:cubicBezTo>
                  <a:cubicBezTo>
                    <a:pt x="8" y="17"/>
                    <a:pt x="8" y="17"/>
                    <a:pt x="8" y="17"/>
                  </a:cubicBezTo>
                  <a:cubicBezTo>
                    <a:pt x="8" y="20"/>
                    <a:pt x="8" y="21"/>
                    <a:pt x="10" y="21"/>
                  </a:cubicBezTo>
                  <a:cubicBezTo>
                    <a:pt x="11" y="21"/>
                    <a:pt x="12" y="21"/>
                    <a:pt x="12" y="21"/>
                  </a:cubicBezTo>
                  <a:cubicBezTo>
                    <a:pt x="12" y="25"/>
                    <a:pt x="12" y="25"/>
                    <a:pt x="12" y="25"/>
                  </a:cubicBezTo>
                  <a:cubicBezTo>
                    <a:pt x="12" y="25"/>
                    <a:pt x="10" y="25"/>
                    <a:pt x="9" y="25"/>
                  </a:cubicBezTo>
                  <a:cubicBezTo>
                    <a:pt x="7" y="25"/>
                    <a:pt x="5" y="25"/>
                    <a:pt x="4" y="24"/>
                  </a:cubicBezTo>
                  <a:cubicBezTo>
                    <a:pt x="3" y="23"/>
                    <a:pt x="3" y="21"/>
                    <a:pt x="3" y="18"/>
                  </a:cubicBezTo>
                  <a:cubicBezTo>
                    <a:pt x="3" y="9"/>
                    <a:pt x="3" y="9"/>
                    <a:pt x="3" y="9"/>
                  </a:cubicBezTo>
                  <a:cubicBezTo>
                    <a:pt x="0" y="9"/>
                    <a:pt x="0" y="9"/>
                    <a:pt x="0" y="9"/>
                  </a:cubicBezTo>
                  <a:cubicBezTo>
                    <a:pt x="0" y="5"/>
                    <a:pt x="0" y="5"/>
                    <a:pt x="0" y="5"/>
                  </a:cubicBezTo>
                  <a:cubicBezTo>
                    <a:pt x="3" y="5"/>
                    <a:pt x="3" y="5"/>
                    <a:pt x="3" y="5"/>
                  </a:cubicBezTo>
                  <a:cubicBezTo>
                    <a:pt x="3" y="1"/>
                    <a:pt x="3" y="1"/>
                    <a:pt x="3" y="1"/>
                  </a:cubicBezTo>
                  <a:lnTo>
                    <a:pt x="8"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71" name="Freeform 70"/>
            <p:cNvSpPr>
              <a:spLocks/>
            </p:cNvSpPr>
            <p:nvPr userDrawn="1"/>
          </p:nvSpPr>
          <p:spPr bwMode="auto">
            <a:xfrm>
              <a:off x="3064" y="2065"/>
              <a:ext cx="44" cy="72"/>
            </a:xfrm>
            <a:custGeom>
              <a:avLst/>
              <a:gdLst/>
              <a:ahLst/>
              <a:cxnLst>
                <a:cxn ang="0">
                  <a:pos x="0" y="0"/>
                </a:cxn>
                <a:cxn ang="0">
                  <a:pos x="5" y="0"/>
                </a:cxn>
                <a:cxn ang="0">
                  <a:pos x="5" y="12"/>
                </a:cxn>
                <a:cxn ang="0">
                  <a:pos x="6" y="12"/>
                </a:cxn>
                <a:cxn ang="0">
                  <a:pos x="8" y="10"/>
                </a:cxn>
                <a:cxn ang="0">
                  <a:pos x="12" y="9"/>
                </a:cxn>
                <a:cxn ang="0">
                  <a:pos x="19" y="18"/>
                </a:cxn>
                <a:cxn ang="0">
                  <a:pos x="19" y="30"/>
                </a:cxn>
                <a:cxn ang="0">
                  <a:pos x="14" y="30"/>
                </a:cxn>
                <a:cxn ang="0">
                  <a:pos x="14" y="19"/>
                </a:cxn>
                <a:cxn ang="0">
                  <a:pos x="10" y="13"/>
                </a:cxn>
                <a:cxn ang="0">
                  <a:pos x="6" y="16"/>
                </a:cxn>
                <a:cxn ang="0">
                  <a:pos x="5" y="18"/>
                </a:cxn>
                <a:cxn ang="0">
                  <a:pos x="5" y="30"/>
                </a:cxn>
                <a:cxn ang="0">
                  <a:pos x="0" y="30"/>
                </a:cxn>
                <a:cxn ang="0">
                  <a:pos x="0" y="0"/>
                </a:cxn>
              </a:cxnLst>
              <a:rect l="0" t="0" r="r" b="b"/>
              <a:pathLst>
                <a:path w="19" h="30">
                  <a:moveTo>
                    <a:pt x="0" y="0"/>
                  </a:moveTo>
                  <a:cubicBezTo>
                    <a:pt x="5" y="0"/>
                    <a:pt x="5" y="0"/>
                    <a:pt x="5" y="0"/>
                  </a:cubicBezTo>
                  <a:cubicBezTo>
                    <a:pt x="5" y="12"/>
                    <a:pt x="5" y="12"/>
                    <a:pt x="5" y="12"/>
                  </a:cubicBezTo>
                  <a:cubicBezTo>
                    <a:pt x="6" y="12"/>
                    <a:pt x="6" y="12"/>
                    <a:pt x="6" y="12"/>
                  </a:cubicBezTo>
                  <a:cubicBezTo>
                    <a:pt x="6" y="12"/>
                    <a:pt x="7" y="11"/>
                    <a:pt x="8" y="10"/>
                  </a:cubicBezTo>
                  <a:cubicBezTo>
                    <a:pt x="9" y="10"/>
                    <a:pt x="10" y="9"/>
                    <a:pt x="12" y="9"/>
                  </a:cubicBezTo>
                  <a:cubicBezTo>
                    <a:pt x="15" y="9"/>
                    <a:pt x="19" y="12"/>
                    <a:pt x="19" y="18"/>
                  </a:cubicBezTo>
                  <a:cubicBezTo>
                    <a:pt x="19" y="30"/>
                    <a:pt x="19" y="30"/>
                    <a:pt x="19" y="30"/>
                  </a:cubicBezTo>
                  <a:cubicBezTo>
                    <a:pt x="14" y="30"/>
                    <a:pt x="14" y="30"/>
                    <a:pt x="14" y="30"/>
                  </a:cubicBezTo>
                  <a:cubicBezTo>
                    <a:pt x="14" y="19"/>
                    <a:pt x="14" y="19"/>
                    <a:pt x="14" y="19"/>
                  </a:cubicBezTo>
                  <a:cubicBezTo>
                    <a:pt x="14" y="16"/>
                    <a:pt x="12" y="13"/>
                    <a:pt x="10" y="13"/>
                  </a:cubicBezTo>
                  <a:cubicBezTo>
                    <a:pt x="8" y="13"/>
                    <a:pt x="6" y="15"/>
                    <a:pt x="6" y="16"/>
                  </a:cubicBezTo>
                  <a:cubicBezTo>
                    <a:pt x="6" y="17"/>
                    <a:pt x="5" y="17"/>
                    <a:pt x="5" y="18"/>
                  </a:cubicBezTo>
                  <a:cubicBezTo>
                    <a:pt x="5" y="30"/>
                    <a:pt x="5" y="30"/>
                    <a:pt x="5" y="30"/>
                  </a:cubicBezTo>
                  <a:cubicBezTo>
                    <a:pt x="0" y="30"/>
                    <a:pt x="0" y="30"/>
                    <a:pt x="0" y="30"/>
                  </a:cubicBezTo>
                  <a:lnTo>
                    <a:pt x="0"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72" name="Freeform 71"/>
            <p:cNvSpPr>
              <a:spLocks noEditPoints="1"/>
            </p:cNvSpPr>
            <p:nvPr userDrawn="1"/>
          </p:nvSpPr>
          <p:spPr bwMode="auto">
            <a:xfrm>
              <a:off x="3117" y="2087"/>
              <a:ext cx="42" cy="50"/>
            </a:xfrm>
            <a:custGeom>
              <a:avLst/>
              <a:gdLst/>
              <a:ahLst/>
              <a:cxnLst>
                <a:cxn ang="0">
                  <a:pos x="5" y="9"/>
                </a:cxn>
                <a:cxn ang="0">
                  <a:pos x="9" y="4"/>
                </a:cxn>
                <a:cxn ang="0">
                  <a:pos x="14" y="9"/>
                </a:cxn>
                <a:cxn ang="0">
                  <a:pos x="5" y="9"/>
                </a:cxn>
                <a:cxn ang="0">
                  <a:pos x="18" y="12"/>
                </a:cxn>
                <a:cxn ang="0">
                  <a:pos x="18" y="10"/>
                </a:cxn>
                <a:cxn ang="0">
                  <a:pos x="10" y="0"/>
                </a:cxn>
                <a:cxn ang="0">
                  <a:pos x="0" y="11"/>
                </a:cxn>
                <a:cxn ang="0">
                  <a:pos x="10" y="21"/>
                </a:cxn>
                <a:cxn ang="0">
                  <a:pos x="17" y="20"/>
                </a:cxn>
                <a:cxn ang="0">
                  <a:pos x="17" y="17"/>
                </a:cxn>
                <a:cxn ang="0">
                  <a:pos x="11" y="18"/>
                </a:cxn>
                <a:cxn ang="0">
                  <a:pos x="5" y="12"/>
                </a:cxn>
                <a:cxn ang="0">
                  <a:pos x="18" y="12"/>
                </a:cxn>
              </a:cxnLst>
              <a:rect l="0" t="0" r="r" b="b"/>
              <a:pathLst>
                <a:path w="18" h="21">
                  <a:moveTo>
                    <a:pt x="5" y="9"/>
                  </a:moveTo>
                  <a:cubicBezTo>
                    <a:pt x="5" y="7"/>
                    <a:pt x="6" y="4"/>
                    <a:pt x="9" y="4"/>
                  </a:cubicBezTo>
                  <a:cubicBezTo>
                    <a:pt x="13" y="4"/>
                    <a:pt x="14" y="7"/>
                    <a:pt x="14" y="9"/>
                  </a:cubicBezTo>
                  <a:lnTo>
                    <a:pt x="5" y="9"/>
                  </a:lnTo>
                  <a:close/>
                  <a:moveTo>
                    <a:pt x="18" y="12"/>
                  </a:moveTo>
                  <a:cubicBezTo>
                    <a:pt x="18" y="12"/>
                    <a:pt x="18" y="11"/>
                    <a:pt x="18" y="10"/>
                  </a:cubicBezTo>
                  <a:cubicBezTo>
                    <a:pt x="18" y="6"/>
                    <a:pt x="16" y="0"/>
                    <a:pt x="10" y="0"/>
                  </a:cubicBezTo>
                  <a:cubicBezTo>
                    <a:pt x="3" y="0"/>
                    <a:pt x="0" y="6"/>
                    <a:pt x="0" y="11"/>
                  </a:cubicBezTo>
                  <a:cubicBezTo>
                    <a:pt x="0" y="17"/>
                    <a:pt x="4" y="21"/>
                    <a:pt x="10" y="21"/>
                  </a:cubicBezTo>
                  <a:cubicBezTo>
                    <a:pt x="13" y="21"/>
                    <a:pt x="16" y="21"/>
                    <a:pt x="17" y="20"/>
                  </a:cubicBezTo>
                  <a:cubicBezTo>
                    <a:pt x="17" y="17"/>
                    <a:pt x="17" y="17"/>
                    <a:pt x="17" y="17"/>
                  </a:cubicBezTo>
                  <a:cubicBezTo>
                    <a:pt x="15" y="17"/>
                    <a:pt x="13" y="18"/>
                    <a:pt x="11" y="18"/>
                  </a:cubicBezTo>
                  <a:cubicBezTo>
                    <a:pt x="8" y="18"/>
                    <a:pt x="5" y="16"/>
                    <a:pt x="5" y="12"/>
                  </a:cubicBezTo>
                  <a:lnTo>
                    <a:pt x="18"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73" name="Freeform 72"/>
            <p:cNvSpPr>
              <a:spLocks/>
            </p:cNvSpPr>
            <p:nvPr userDrawn="1"/>
          </p:nvSpPr>
          <p:spPr bwMode="auto">
            <a:xfrm>
              <a:off x="3169" y="2087"/>
              <a:ext cx="28" cy="50"/>
            </a:xfrm>
            <a:custGeom>
              <a:avLst/>
              <a:gdLst/>
              <a:ahLst/>
              <a:cxnLst>
                <a:cxn ang="0">
                  <a:pos x="1" y="7"/>
                </a:cxn>
                <a:cxn ang="0">
                  <a:pos x="0" y="1"/>
                </a:cxn>
                <a:cxn ang="0">
                  <a:pos x="5" y="1"/>
                </a:cxn>
                <a:cxn ang="0">
                  <a:pos x="5" y="5"/>
                </a:cxn>
                <a:cxn ang="0">
                  <a:pos x="5" y="5"/>
                </a:cxn>
                <a:cxn ang="0">
                  <a:pos x="11" y="0"/>
                </a:cxn>
                <a:cxn ang="0">
                  <a:pos x="12" y="0"/>
                </a:cxn>
                <a:cxn ang="0">
                  <a:pos x="12" y="5"/>
                </a:cxn>
                <a:cxn ang="0">
                  <a:pos x="10" y="5"/>
                </a:cxn>
                <a:cxn ang="0">
                  <a:pos x="6" y="9"/>
                </a:cxn>
                <a:cxn ang="0">
                  <a:pos x="6" y="10"/>
                </a:cxn>
                <a:cxn ang="0">
                  <a:pos x="6" y="21"/>
                </a:cxn>
                <a:cxn ang="0">
                  <a:pos x="1" y="21"/>
                </a:cxn>
                <a:cxn ang="0">
                  <a:pos x="1" y="7"/>
                </a:cxn>
              </a:cxnLst>
              <a:rect l="0" t="0" r="r" b="b"/>
              <a:pathLst>
                <a:path w="12" h="21">
                  <a:moveTo>
                    <a:pt x="1" y="7"/>
                  </a:moveTo>
                  <a:cubicBezTo>
                    <a:pt x="1" y="4"/>
                    <a:pt x="0" y="3"/>
                    <a:pt x="0" y="1"/>
                  </a:cubicBezTo>
                  <a:cubicBezTo>
                    <a:pt x="5" y="1"/>
                    <a:pt x="5" y="1"/>
                    <a:pt x="5" y="1"/>
                  </a:cubicBezTo>
                  <a:cubicBezTo>
                    <a:pt x="5" y="5"/>
                    <a:pt x="5" y="5"/>
                    <a:pt x="5" y="5"/>
                  </a:cubicBezTo>
                  <a:cubicBezTo>
                    <a:pt x="5" y="5"/>
                    <a:pt x="5" y="5"/>
                    <a:pt x="5" y="5"/>
                  </a:cubicBezTo>
                  <a:cubicBezTo>
                    <a:pt x="6" y="2"/>
                    <a:pt x="9" y="0"/>
                    <a:pt x="11" y="0"/>
                  </a:cubicBezTo>
                  <a:cubicBezTo>
                    <a:pt x="11" y="0"/>
                    <a:pt x="11" y="0"/>
                    <a:pt x="12" y="0"/>
                  </a:cubicBezTo>
                  <a:cubicBezTo>
                    <a:pt x="12" y="5"/>
                    <a:pt x="12" y="5"/>
                    <a:pt x="12" y="5"/>
                  </a:cubicBezTo>
                  <a:cubicBezTo>
                    <a:pt x="11" y="5"/>
                    <a:pt x="11" y="5"/>
                    <a:pt x="10" y="5"/>
                  </a:cubicBezTo>
                  <a:cubicBezTo>
                    <a:pt x="8" y="5"/>
                    <a:pt x="6" y="7"/>
                    <a:pt x="6" y="9"/>
                  </a:cubicBezTo>
                  <a:cubicBezTo>
                    <a:pt x="6" y="9"/>
                    <a:pt x="6" y="10"/>
                    <a:pt x="6" y="10"/>
                  </a:cubicBezTo>
                  <a:cubicBezTo>
                    <a:pt x="6" y="21"/>
                    <a:pt x="6" y="21"/>
                    <a:pt x="6" y="21"/>
                  </a:cubicBezTo>
                  <a:cubicBezTo>
                    <a:pt x="1" y="21"/>
                    <a:pt x="1" y="21"/>
                    <a:pt x="1" y="21"/>
                  </a:cubicBezTo>
                  <a:lnTo>
                    <a:pt x="1"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74" name="Freeform 73"/>
            <p:cNvSpPr>
              <a:spLocks/>
            </p:cNvSpPr>
            <p:nvPr userDrawn="1"/>
          </p:nvSpPr>
          <p:spPr bwMode="auto">
            <a:xfrm>
              <a:off x="3220" y="2065"/>
              <a:ext cx="33" cy="72"/>
            </a:xfrm>
            <a:custGeom>
              <a:avLst/>
              <a:gdLst/>
              <a:ahLst/>
              <a:cxnLst>
                <a:cxn ang="0">
                  <a:pos x="3" y="30"/>
                </a:cxn>
                <a:cxn ang="0">
                  <a:pos x="3" y="14"/>
                </a:cxn>
                <a:cxn ang="0">
                  <a:pos x="0" y="14"/>
                </a:cxn>
                <a:cxn ang="0">
                  <a:pos x="0" y="10"/>
                </a:cxn>
                <a:cxn ang="0">
                  <a:pos x="3" y="10"/>
                </a:cxn>
                <a:cxn ang="0">
                  <a:pos x="3" y="9"/>
                </a:cxn>
                <a:cxn ang="0">
                  <a:pos x="5" y="2"/>
                </a:cxn>
                <a:cxn ang="0">
                  <a:pos x="10" y="0"/>
                </a:cxn>
                <a:cxn ang="0">
                  <a:pos x="14" y="0"/>
                </a:cxn>
                <a:cxn ang="0">
                  <a:pos x="13" y="4"/>
                </a:cxn>
                <a:cxn ang="0">
                  <a:pos x="11" y="4"/>
                </a:cxn>
                <a:cxn ang="0">
                  <a:pos x="8" y="9"/>
                </a:cxn>
                <a:cxn ang="0">
                  <a:pos x="8" y="10"/>
                </a:cxn>
                <a:cxn ang="0">
                  <a:pos x="12" y="10"/>
                </a:cxn>
                <a:cxn ang="0">
                  <a:pos x="12" y="14"/>
                </a:cxn>
                <a:cxn ang="0">
                  <a:pos x="8" y="14"/>
                </a:cxn>
                <a:cxn ang="0">
                  <a:pos x="8" y="30"/>
                </a:cxn>
                <a:cxn ang="0">
                  <a:pos x="3" y="30"/>
                </a:cxn>
              </a:cxnLst>
              <a:rect l="0" t="0" r="r" b="b"/>
              <a:pathLst>
                <a:path w="14" h="30">
                  <a:moveTo>
                    <a:pt x="3" y="30"/>
                  </a:moveTo>
                  <a:cubicBezTo>
                    <a:pt x="3" y="14"/>
                    <a:pt x="3" y="14"/>
                    <a:pt x="3" y="14"/>
                  </a:cubicBezTo>
                  <a:cubicBezTo>
                    <a:pt x="0" y="14"/>
                    <a:pt x="0" y="14"/>
                    <a:pt x="0" y="14"/>
                  </a:cubicBezTo>
                  <a:cubicBezTo>
                    <a:pt x="0" y="10"/>
                    <a:pt x="0" y="10"/>
                    <a:pt x="0" y="10"/>
                  </a:cubicBezTo>
                  <a:cubicBezTo>
                    <a:pt x="3" y="10"/>
                    <a:pt x="3" y="10"/>
                    <a:pt x="3" y="10"/>
                  </a:cubicBezTo>
                  <a:cubicBezTo>
                    <a:pt x="3" y="9"/>
                    <a:pt x="3" y="9"/>
                    <a:pt x="3" y="9"/>
                  </a:cubicBezTo>
                  <a:cubicBezTo>
                    <a:pt x="3" y="6"/>
                    <a:pt x="3" y="4"/>
                    <a:pt x="5" y="2"/>
                  </a:cubicBezTo>
                  <a:cubicBezTo>
                    <a:pt x="6" y="0"/>
                    <a:pt x="8" y="0"/>
                    <a:pt x="10" y="0"/>
                  </a:cubicBezTo>
                  <a:cubicBezTo>
                    <a:pt x="12" y="0"/>
                    <a:pt x="13" y="0"/>
                    <a:pt x="14" y="0"/>
                  </a:cubicBezTo>
                  <a:cubicBezTo>
                    <a:pt x="13" y="4"/>
                    <a:pt x="13" y="4"/>
                    <a:pt x="13" y="4"/>
                  </a:cubicBezTo>
                  <a:cubicBezTo>
                    <a:pt x="13" y="4"/>
                    <a:pt x="12" y="4"/>
                    <a:pt x="11" y="4"/>
                  </a:cubicBezTo>
                  <a:cubicBezTo>
                    <a:pt x="8" y="4"/>
                    <a:pt x="8" y="6"/>
                    <a:pt x="8" y="9"/>
                  </a:cubicBezTo>
                  <a:cubicBezTo>
                    <a:pt x="8" y="10"/>
                    <a:pt x="8" y="10"/>
                    <a:pt x="8" y="10"/>
                  </a:cubicBezTo>
                  <a:cubicBezTo>
                    <a:pt x="12" y="10"/>
                    <a:pt x="12" y="10"/>
                    <a:pt x="12" y="10"/>
                  </a:cubicBezTo>
                  <a:cubicBezTo>
                    <a:pt x="12" y="14"/>
                    <a:pt x="12" y="14"/>
                    <a:pt x="12" y="14"/>
                  </a:cubicBezTo>
                  <a:cubicBezTo>
                    <a:pt x="8" y="14"/>
                    <a:pt x="8" y="14"/>
                    <a:pt x="8" y="14"/>
                  </a:cubicBezTo>
                  <a:cubicBezTo>
                    <a:pt x="8" y="30"/>
                    <a:pt x="8" y="30"/>
                    <a:pt x="8" y="30"/>
                  </a:cubicBezTo>
                  <a:lnTo>
                    <a:pt x="3" y="3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75" name="Freeform 74"/>
            <p:cNvSpPr>
              <a:spLocks noEditPoints="1"/>
            </p:cNvSpPr>
            <p:nvPr userDrawn="1"/>
          </p:nvSpPr>
          <p:spPr bwMode="auto">
            <a:xfrm>
              <a:off x="3253" y="2087"/>
              <a:ext cx="42" cy="50"/>
            </a:xfrm>
            <a:custGeom>
              <a:avLst/>
              <a:gdLst/>
              <a:ahLst/>
              <a:cxnLst>
                <a:cxn ang="0">
                  <a:pos x="4" y="9"/>
                </a:cxn>
                <a:cxn ang="0">
                  <a:pos x="9" y="4"/>
                </a:cxn>
                <a:cxn ang="0">
                  <a:pos x="13" y="9"/>
                </a:cxn>
                <a:cxn ang="0">
                  <a:pos x="4" y="9"/>
                </a:cxn>
                <a:cxn ang="0">
                  <a:pos x="18" y="12"/>
                </a:cxn>
                <a:cxn ang="0">
                  <a:pos x="18" y="10"/>
                </a:cxn>
                <a:cxn ang="0">
                  <a:pos x="9" y="0"/>
                </a:cxn>
                <a:cxn ang="0">
                  <a:pos x="0" y="11"/>
                </a:cxn>
                <a:cxn ang="0">
                  <a:pos x="10" y="21"/>
                </a:cxn>
                <a:cxn ang="0">
                  <a:pos x="17" y="20"/>
                </a:cxn>
                <a:cxn ang="0">
                  <a:pos x="16" y="17"/>
                </a:cxn>
                <a:cxn ang="0">
                  <a:pos x="11" y="18"/>
                </a:cxn>
                <a:cxn ang="0">
                  <a:pos x="4" y="12"/>
                </a:cxn>
                <a:cxn ang="0">
                  <a:pos x="18" y="12"/>
                </a:cxn>
              </a:cxnLst>
              <a:rect l="0" t="0" r="r" b="b"/>
              <a:pathLst>
                <a:path w="18" h="21">
                  <a:moveTo>
                    <a:pt x="4" y="9"/>
                  </a:moveTo>
                  <a:cubicBezTo>
                    <a:pt x="5" y="7"/>
                    <a:pt x="6" y="4"/>
                    <a:pt x="9" y="4"/>
                  </a:cubicBezTo>
                  <a:cubicBezTo>
                    <a:pt x="13" y="4"/>
                    <a:pt x="13" y="7"/>
                    <a:pt x="13" y="9"/>
                  </a:cubicBezTo>
                  <a:lnTo>
                    <a:pt x="4" y="9"/>
                  </a:lnTo>
                  <a:close/>
                  <a:moveTo>
                    <a:pt x="18" y="12"/>
                  </a:moveTo>
                  <a:cubicBezTo>
                    <a:pt x="18" y="12"/>
                    <a:pt x="18" y="11"/>
                    <a:pt x="18" y="10"/>
                  </a:cubicBezTo>
                  <a:cubicBezTo>
                    <a:pt x="18" y="6"/>
                    <a:pt x="16" y="0"/>
                    <a:pt x="9" y="0"/>
                  </a:cubicBezTo>
                  <a:cubicBezTo>
                    <a:pt x="3" y="0"/>
                    <a:pt x="0" y="6"/>
                    <a:pt x="0" y="11"/>
                  </a:cubicBezTo>
                  <a:cubicBezTo>
                    <a:pt x="0" y="17"/>
                    <a:pt x="3" y="21"/>
                    <a:pt x="10" y="21"/>
                  </a:cubicBezTo>
                  <a:cubicBezTo>
                    <a:pt x="13" y="21"/>
                    <a:pt x="15" y="21"/>
                    <a:pt x="17" y="20"/>
                  </a:cubicBezTo>
                  <a:cubicBezTo>
                    <a:pt x="16" y="17"/>
                    <a:pt x="16" y="17"/>
                    <a:pt x="16" y="17"/>
                  </a:cubicBezTo>
                  <a:cubicBezTo>
                    <a:pt x="15" y="17"/>
                    <a:pt x="13" y="18"/>
                    <a:pt x="11" y="18"/>
                  </a:cubicBezTo>
                  <a:cubicBezTo>
                    <a:pt x="7" y="18"/>
                    <a:pt x="5" y="16"/>
                    <a:pt x="4" y="12"/>
                  </a:cubicBezTo>
                  <a:lnTo>
                    <a:pt x="18"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76" name="Freeform 75"/>
            <p:cNvSpPr>
              <a:spLocks noEditPoints="1"/>
            </p:cNvSpPr>
            <p:nvPr userDrawn="1"/>
          </p:nvSpPr>
          <p:spPr bwMode="auto">
            <a:xfrm>
              <a:off x="3303" y="2065"/>
              <a:ext cx="48" cy="72"/>
            </a:xfrm>
            <a:custGeom>
              <a:avLst/>
              <a:gdLst/>
              <a:ahLst/>
              <a:cxnLst>
                <a:cxn ang="0">
                  <a:pos x="15" y="21"/>
                </a:cxn>
                <a:cxn ang="0">
                  <a:pos x="15" y="23"/>
                </a:cxn>
                <a:cxn ang="0">
                  <a:pos x="10" y="26"/>
                </a:cxn>
                <a:cxn ang="0">
                  <a:pos x="5" y="20"/>
                </a:cxn>
                <a:cxn ang="0">
                  <a:pos x="10" y="13"/>
                </a:cxn>
                <a:cxn ang="0">
                  <a:pos x="15" y="17"/>
                </a:cxn>
                <a:cxn ang="0">
                  <a:pos x="15" y="18"/>
                </a:cxn>
                <a:cxn ang="0">
                  <a:pos x="15" y="21"/>
                </a:cxn>
                <a:cxn ang="0">
                  <a:pos x="15" y="0"/>
                </a:cxn>
                <a:cxn ang="0">
                  <a:pos x="15" y="12"/>
                </a:cxn>
                <a:cxn ang="0">
                  <a:pos x="15" y="12"/>
                </a:cxn>
                <a:cxn ang="0">
                  <a:pos x="9" y="9"/>
                </a:cxn>
                <a:cxn ang="0">
                  <a:pos x="0" y="20"/>
                </a:cxn>
                <a:cxn ang="0">
                  <a:pos x="9" y="30"/>
                </a:cxn>
                <a:cxn ang="0">
                  <a:pos x="15" y="27"/>
                </a:cxn>
                <a:cxn ang="0">
                  <a:pos x="15" y="27"/>
                </a:cxn>
                <a:cxn ang="0">
                  <a:pos x="16" y="30"/>
                </a:cxn>
                <a:cxn ang="0">
                  <a:pos x="20" y="30"/>
                </a:cxn>
                <a:cxn ang="0">
                  <a:pos x="20" y="24"/>
                </a:cxn>
                <a:cxn ang="0">
                  <a:pos x="20" y="0"/>
                </a:cxn>
                <a:cxn ang="0">
                  <a:pos x="15" y="0"/>
                </a:cxn>
              </a:cxnLst>
              <a:rect l="0" t="0" r="r" b="b"/>
              <a:pathLst>
                <a:path w="20" h="30">
                  <a:moveTo>
                    <a:pt x="15" y="21"/>
                  </a:moveTo>
                  <a:cubicBezTo>
                    <a:pt x="15" y="22"/>
                    <a:pt x="15" y="22"/>
                    <a:pt x="15" y="23"/>
                  </a:cubicBezTo>
                  <a:cubicBezTo>
                    <a:pt x="14" y="25"/>
                    <a:pt x="12" y="26"/>
                    <a:pt x="10" y="26"/>
                  </a:cubicBezTo>
                  <a:cubicBezTo>
                    <a:pt x="7" y="26"/>
                    <a:pt x="5" y="24"/>
                    <a:pt x="5" y="20"/>
                  </a:cubicBezTo>
                  <a:cubicBezTo>
                    <a:pt x="5" y="16"/>
                    <a:pt x="7" y="13"/>
                    <a:pt x="10" y="13"/>
                  </a:cubicBezTo>
                  <a:cubicBezTo>
                    <a:pt x="13" y="13"/>
                    <a:pt x="14" y="15"/>
                    <a:pt x="15" y="17"/>
                  </a:cubicBezTo>
                  <a:cubicBezTo>
                    <a:pt x="15" y="17"/>
                    <a:pt x="15" y="18"/>
                    <a:pt x="15" y="18"/>
                  </a:cubicBezTo>
                  <a:lnTo>
                    <a:pt x="15" y="21"/>
                  </a:lnTo>
                  <a:close/>
                  <a:moveTo>
                    <a:pt x="15" y="0"/>
                  </a:moveTo>
                  <a:cubicBezTo>
                    <a:pt x="15" y="12"/>
                    <a:pt x="15" y="12"/>
                    <a:pt x="15" y="12"/>
                  </a:cubicBezTo>
                  <a:cubicBezTo>
                    <a:pt x="15" y="12"/>
                    <a:pt x="15" y="12"/>
                    <a:pt x="15" y="12"/>
                  </a:cubicBezTo>
                  <a:cubicBezTo>
                    <a:pt x="14" y="10"/>
                    <a:pt x="12" y="9"/>
                    <a:pt x="9" y="9"/>
                  </a:cubicBezTo>
                  <a:cubicBezTo>
                    <a:pt x="4" y="9"/>
                    <a:pt x="0" y="13"/>
                    <a:pt x="0" y="20"/>
                  </a:cubicBezTo>
                  <a:cubicBezTo>
                    <a:pt x="0" y="26"/>
                    <a:pt x="4" y="30"/>
                    <a:pt x="9" y="30"/>
                  </a:cubicBezTo>
                  <a:cubicBezTo>
                    <a:pt x="12" y="30"/>
                    <a:pt x="14" y="29"/>
                    <a:pt x="15" y="27"/>
                  </a:cubicBezTo>
                  <a:cubicBezTo>
                    <a:pt x="15" y="27"/>
                    <a:pt x="15" y="27"/>
                    <a:pt x="15" y="27"/>
                  </a:cubicBezTo>
                  <a:cubicBezTo>
                    <a:pt x="16" y="30"/>
                    <a:pt x="16" y="30"/>
                    <a:pt x="16" y="30"/>
                  </a:cubicBezTo>
                  <a:cubicBezTo>
                    <a:pt x="20" y="30"/>
                    <a:pt x="20" y="30"/>
                    <a:pt x="20" y="30"/>
                  </a:cubicBezTo>
                  <a:cubicBezTo>
                    <a:pt x="20" y="29"/>
                    <a:pt x="20" y="26"/>
                    <a:pt x="20" y="24"/>
                  </a:cubicBezTo>
                  <a:cubicBezTo>
                    <a:pt x="20" y="0"/>
                    <a:pt x="20" y="0"/>
                    <a:pt x="20" y="0"/>
                  </a:cubicBezTo>
                  <a:lnTo>
                    <a:pt x="15"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77" name="Freeform 76"/>
            <p:cNvSpPr>
              <a:spLocks noEditPoints="1"/>
            </p:cNvSpPr>
            <p:nvPr userDrawn="1"/>
          </p:nvSpPr>
          <p:spPr bwMode="auto">
            <a:xfrm>
              <a:off x="3360" y="2087"/>
              <a:ext cx="44" cy="50"/>
            </a:xfrm>
            <a:custGeom>
              <a:avLst/>
              <a:gdLst/>
              <a:ahLst/>
              <a:cxnLst>
                <a:cxn ang="0">
                  <a:pos x="5" y="9"/>
                </a:cxn>
                <a:cxn ang="0">
                  <a:pos x="10" y="4"/>
                </a:cxn>
                <a:cxn ang="0">
                  <a:pos x="14" y="9"/>
                </a:cxn>
                <a:cxn ang="0">
                  <a:pos x="5" y="9"/>
                </a:cxn>
                <a:cxn ang="0">
                  <a:pos x="19" y="12"/>
                </a:cxn>
                <a:cxn ang="0">
                  <a:pos x="19" y="10"/>
                </a:cxn>
                <a:cxn ang="0">
                  <a:pos x="10" y="0"/>
                </a:cxn>
                <a:cxn ang="0">
                  <a:pos x="0" y="11"/>
                </a:cxn>
                <a:cxn ang="0">
                  <a:pos x="11" y="21"/>
                </a:cxn>
                <a:cxn ang="0">
                  <a:pos x="18" y="20"/>
                </a:cxn>
                <a:cxn ang="0">
                  <a:pos x="17" y="17"/>
                </a:cxn>
                <a:cxn ang="0">
                  <a:pos x="11" y="18"/>
                </a:cxn>
                <a:cxn ang="0">
                  <a:pos x="5" y="12"/>
                </a:cxn>
                <a:cxn ang="0">
                  <a:pos x="19" y="12"/>
                </a:cxn>
              </a:cxnLst>
              <a:rect l="0" t="0" r="r" b="b"/>
              <a:pathLst>
                <a:path w="19" h="21">
                  <a:moveTo>
                    <a:pt x="5" y="9"/>
                  </a:moveTo>
                  <a:cubicBezTo>
                    <a:pt x="5" y="7"/>
                    <a:pt x="7" y="4"/>
                    <a:pt x="10" y="4"/>
                  </a:cubicBezTo>
                  <a:cubicBezTo>
                    <a:pt x="13" y="4"/>
                    <a:pt x="14" y="7"/>
                    <a:pt x="14" y="9"/>
                  </a:cubicBezTo>
                  <a:lnTo>
                    <a:pt x="5" y="9"/>
                  </a:lnTo>
                  <a:close/>
                  <a:moveTo>
                    <a:pt x="19" y="12"/>
                  </a:moveTo>
                  <a:cubicBezTo>
                    <a:pt x="19" y="12"/>
                    <a:pt x="19" y="11"/>
                    <a:pt x="19" y="10"/>
                  </a:cubicBezTo>
                  <a:cubicBezTo>
                    <a:pt x="19" y="6"/>
                    <a:pt x="17" y="0"/>
                    <a:pt x="10" y="0"/>
                  </a:cubicBezTo>
                  <a:cubicBezTo>
                    <a:pt x="4" y="0"/>
                    <a:pt x="0" y="6"/>
                    <a:pt x="0" y="11"/>
                  </a:cubicBezTo>
                  <a:cubicBezTo>
                    <a:pt x="0" y="17"/>
                    <a:pt x="4" y="21"/>
                    <a:pt x="11" y="21"/>
                  </a:cubicBezTo>
                  <a:cubicBezTo>
                    <a:pt x="13" y="21"/>
                    <a:pt x="16" y="21"/>
                    <a:pt x="18" y="20"/>
                  </a:cubicBezTo>
                  <a:cubicBezTo>
                    <a:pt x="17" y="17"/>
                    <a:pt x="17" y="17"/>
                    <a:pt x="17" y="17"/>
                  </a:cubicBezTo>
                  <a:cubicBezTo>
                    <a:pt x="15" y="17"/>
                    <a:pt x="14" y="18"/>
                    <a:pt x="11" y="18"/>
                  </a:cubicBezTo>
                  <a:cubicBezTo>
                    <a:pt x="8" y="18"/>
                    <a:pt x="5" y="16"/>
                    <a:pt x="5" y="12"/>
                  </a:cubicBezTo>
                  <a:lnTo>
                    <a:pt x="19"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78" name="Freeform 77"/>
            <p:cNvSpPr>
              <a:spLocks/>
            </p:cNvSpPr>
            <p:nvPr userDrawn="1"/>
          </p:nvSpPr>
          <p:spPr bwMode="auto">
            <a:xfrm>
              <a:off x="3416" y="2087"/>
              <a:ext cx="26" cy="50"/>
            </a:xfrm>
            <a:custGeom>
              <a:avLst/>
              <a:gdLst/>
              <a:ahLst/>
              <a:cxnLst>
                <a:cxn ang="0">
                  <a:pos x="0" y="7"/>
                </a:cxn>
                <a:cxn ang="0">
                  <a:pos x="0" y="1"/>
                </a:cxn>
                <a:cxn ang="0">
                  <a:pos x="4" y="1"/>
                </a:cxn>
                <a:cxn ang="0">
                  <a:pos x="4" y="5"/>
                </a:cxn>
                <a:cxn ang="0">
                  <a:pos x="4" y="5"/>
                </a:cxn>
                <a:cxn ang="0">
                  <a:pos x="10" y="0"/>
                </a:cxn>
                <a:cxn ang="0">
                  <a:pos x="11" y="0"/>
                </a:cxn>
                <a:cxn ang="0">
                  <a:pos x="11" y="5"/>
                </a:cxn>
                <a:cxn ang="0">
                  <a:pos x="10" y="5"/>
                </a:cxn>
                <a:cxn ang="0">
                  <a:pos x="5" y="9"/>
                </a:cxn>
                <a:cxn ang="0">
                  <a:pos x="5" y="10"/>
                </a:cxn>
                <a:cxn ang="0">
                  <a:pos x="5" y="21"/>
                </a:cxn>
                <a:cxn ang="0">
                  <a:pos x="0" y="21"/>
                </a:cxn>
                <a:cxn ang="0">
                  <a:pos x="0" y="7"/>
                </a:cxn>
              </a:cxnLst>
              <a:rect l="0" t="0" r="r" b="b"/>
              <a:pathLst>
                <a:path w="11" h="21">
                  <a:moveTo>
                    <a:pt x="0" y="7"/>
                  </a:moveTo>
                  <a:cubicBezTo>
                    <a:pt x="0" y="4"/>
                    <a:pt x="0" y="3"/>
                    <a:pt x="0" y="1"/>
                  </a:cubicBezTo>
                  <a:cubicBezTo>
                    <a:pt x="4" y="1"/>
                    <a:pt x="4" y="1"/>
                    <a:pt x="4" y="1"/>
                  </a:cubicBezTo>
                  <a:cubicBezTo>
                    <a:pt x="4" y="5"/>
                    <a:pt x="4" y="5"/>
                    <a:pt x="4" y="5"/>
                  </a:cubicBezTo>
                  <a:cubicBezTo>
                    <a:pt x="4" y="5"/>
                    <a:pt x="4" y="5"/>
                    <a:pt x="4" y="5"/>
                  </a:cubicBezTo>
                  <a:cubicBezTo>
                    <a:pt x="5" y="2"/>
                    <a:pt x="8" y="0"/>
                    <a:pt x="10" y="0"/>
                  </a:cubicBezTo>
                  <a:cubicBezTo>
                    <a:pt x="11" y="0"/>
                    <a:pt x="11" y="0"/>
                    <a:pt x="11" y="0"/>
                  </a:cubicBezTo>
                  <a:cubicBezTo>
                    <a:pt x="11" y="5"/>
                    <a:pt x="11" y="5"/>
                    <a:pt x="11" y="5"/>
                  </a:cubicBezTo>
                  <a:cubicBezTo>
                    <a:pt x="11" y="5"/>
                    <a:pt x="10" y="5"/>
                    <a:pt x="10" y="5"/>
                  </a:cubicBezTo>
                  <a:cubicBezTo>
                    <a:pt x="7" y="5"/>
                    <a:pt x="6" y="7"/>
                    <a:pt x="5" y="9"/>
                  </a:cubicBezTo>
                  <a:cubicBezTo>
                    <a:pt x="5" y="9"/>
                    <a:pt x="5" y="10"/>
                    <a:pt x="5" y="10"/>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79" name="Freeform 78"/>
            <p:cNvSpPr>
              <a:spLocks noEditPoints="1"/>
            </p:cNvSpPr>
            <p:nvPr userDrawn="1"/>
          </p:nvSpPr>
          <p:spPr bwMode="auto">
            <a:xfrm>
              <a:off x="3445" y="2087"/>
              <a:ext cx="41" cy="50"/>
            </a:xfrm>
            <a:custGeom>
              <a:avLst/>
              <a:gdLst/>
              <a:ahLst/>
              <a:cxnLst>
                <a:cxn ang="0">
                  <a:pos x="17" y="16"/>
                </a:cxn>
                <a:cxn ang="0">
                  <a:pos x="17" y="21"/>
                </a:cxn>
                <a:cxn ang="0">
                  <a:pos x="13" y="21"/>
                </a:cxn>
                <a:cxn ang="0">
                  <a:pos x="12" y="19"/>
                </a:cxn>
                <a:cxn ang="0">
                  <a:pos x="12" y="19"/>
                </a:cxn>
                <a:cxn ang="0">
                  <a:pos x="6" y="21"/>
                </a:cxn>
                <a:cxn ang="0">
                  <a:pos x="0" y="15"/>
                </a:cxn>
                <a:cxn ang="0">
                  <a:pos x="12" y="8"/>
                </a:cxn>
                <a:cxn ang="0">
                  <a:pos x="12" y="7"/>
                </a:cxn>
                <a:cxn ang="0">
                  <a:pos x="8" y="4"/>
                </a:cxn>
                <a:cxn ang="0">
                  <a:pos x="2" y="5"/>
                </a:cxn>
                <a:cxn ang="0">
                  <a:pos x="1" y="2"/>
                </a:cxn>
                <a:cxn ang="0">
                  <a:pos x="9" y="0"/>
                </a:cxn>
                <a:cxn ang="0">
                  <a:pos x="17" y="9"/>
                </a:cxn>
                <a:cxn ang="0">
                  <a:pos x="17" y="16"/>
                </a:cxn>
                <a:cxn ang="0">
                  <a:pos x="12" y="11"/>
                </a:cxn>
                <a:cxn ang="0">
                  <a:pos x="5" y="15"/>
                </a:cxn>
                <a:cxn ang="0">
                  <a:pos x="8" y="18"/>
                </a:cxn>
                <a:cxn ang="0">
                  <a:pos x="12" y="15"/>
                </a:cxn>
                <a:cxn ang="0">
                  <a:pos x="12" y="14"/>
                </a:cxn>
                <a:cxn ang="0">
                  <a:pos x="12" y="11"/>
                </a:cxn>
              </a:cxnLst>
              <a:rect l="0" t="0" r="r" b="b"/>
              <a:pathLst>
                <a:path w="17" h="21">
                  <a:moveTo>
                    <a:pt x="17" y="16"/>
                  </a:moveTo>
                  <a:cubicBezTo>
                    <a:pt x="17" y="18"/>
                    <a:pt x="17" y="20"/>
                    <a:pt x="17" y="21"/>
                  </a:cubicBezTo>
                  <a:cubicBezTo>
                    <a:pt x="13" y="21"/>
                    <a:pt x="13" y="21"/>
                    <a:pt x="13" y="21"/>
                  </a:cubicBezTo>
                  <a:cubicBezTo>
                    <a:pt x="12" y="19"/>
                    <a:pt x="12" y="19"/>
                    <a:pt x="12" y="19"/>
                  </a:cubicBezTo>
                  <a:cubicBezTo>
                    <a:pt x="12" y="19"/>
                    <a:pt x="12" y="19"/>
                    <a:pt x="12" y="19"/>
                  </a:cubicBezTo>
                  <a:cubicBezTo>
                    <a:pt x="11" y="20"/>
                    <a:pt x="9" y="21"/>
                    <a:pt x="6" y="21"/>
                  </a:cubicBezTo>
                  <a:cubicBezTo>
                    <a:pt x="2" y="21"/>
                    <a:pt x="0" y="18"/>
                    <a:pt x="0" y="15"/>
                  </a:cubicBezTo>
                  <a:cubicBezTo>
                    <a:pt x="0" y="10"/>
                    <a:pt x="4" y="8"/>
                    <a:pt x="12" y="8"/>
                  </a:cubicBezTo>
                  <a:cubicBezTo>
                    <a:pt x="12" y="7"/>
                    <a:pt x="12" y="7"/>
                    <a:pt x="12" y="7"/>
                  </a:cubicBezTo>
                  <a:cubicBezTo>
                    <a:pt x="12" y="6"/>
                    <a:pt x="11" y="4"/>
                    <a:pt x="8" y="4"/>
                  </a:cubicBezTo>
                  <a:cubicBezTo>
                    <a:pt x="6" y="4"/>
                    <a:pt x="4" y="4"/>
                    <a:pt x="2" y="5"/>
                  </a:cubicBezTo>
                  <a:cubicBezTo>
                    <a:pt x="1" y="2"/>
                    <a:pt x="1" y="2"/>
                    <a:pt x="1" y="2"/>
                  </a:cubicBezTo>
                  <a:cubicBezTo>
                    <a:pt x="3" y="1"/>
                    <a:pt x="5" y="0"/>
                    <a:pt x="9" y="0"/>
                  </a:cubicBezTo>
                  <a:cubicBezTo>
                    <a:pt x="15" y="0"/>
                    <a:pt x="17" y="4"/>
                    <a:pt x="17" y="9"/>
                  </a:cubicBezTo>
                  <a:lnTo>
                    <a:pt x="17" y="16"/>
                  </a:lnTo>
                  <a:close/>
                  <a:moveTo>
                    <a:pt x="12" y="11"/>
                  </a:moveTo>
                  <a:cubicBezTo>
                    <a:pt x="8" y="11"/>
                    <a:pt x="5" y="12"/>
                    <a:pt x="5" y="15"/>
                  </a:cubicBezTo>
                  <a:cubicBezTo>
                    <a:pt x="5" y="17"/>
                    <a:pt x="6" y="18"/>
                    <a:pt x="8" y="18"/>
                  </a:cubicBezTo>
                  <a:cubicBezTo>
                    <a:pt x="10" y="18"/>
                    <a:pt x="11" y="16"/>
                    <a:pt x="12" y="15"/>
                  </a:cubicBezTo>
                  <a:cubicBezTo>
                    <a:pt x="12" y="15"/>
                    <a:pt x="12" y="14"/>
                    <a:pt x="12" y="14"/>
                  </a:cubicBezTo>
                  <a:lnTo>
                    <a:pt x="12" y="11"/>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80" name="Rectangle 79"/>
            <p:cNvSpPr>
              <a:spLocks noChangeArrowheads="1"/>
            </p:cNvSpPr>
            <p:nvPr userDrawn="1"/>
          </p:nvSpPr>
          <p:spPr bwMode="auto">
            <a:xfrm>
              <a:off x="3497" y="2065"/>
              <a:ext cx="15" cy="72"/>
            </a:xfrm>
            <a:prstGeom prst="rect">
              <a:avLst/>
            </a:prstGeom>
            <a:solidFill>
              <a:srgbClr val="000000"/>
            </a:solidFill>
            <a:ln w="9525">
              <a:noFill/>
              <a:miter lim="800000"/>
              <a:headEnd/>
              <a:tailEnd/>
            </a:ln>
          </p:spPr>
          <p:txBody>
            <a:bodyPr/>
            <a:lstStyle/>
            <a:p>
              <a:pPr>
                <a:lnSpc>
                  <a:spcPct val="95000"/>
                </a:lnSpc>
                <a:defRPr/>
              </a:pPr>
              <a:endParaRPr lang="en-US" b="0" dirty="0">
                <a:solidFill>
                  <a:srgbClr val="FFFFFF"/>
                </a:solidFill>
                <a:latin typeface="Verdana"/>
              </a:endParaRPr>
            </a:p>
          </p:txBody>
        </p:sp>
        <p:sp>
          <p:nvSpPr>
            <p:cNvPr id="81" name="Freeform 80"/>
            <p:cNvSpPr>
              <a:spLocks noEditPoints="1"/>
            </p:cNvSpPr>
            <p:nvPr userDrawn="1"/>
          </p:nvSpPr>
          <p:spPr bwMode="auto">
            <a:xfrm>
              <a:off x="3541" y="2087"/>
              <a:ext cx="46" cy="70"/>
            </a:xfrm>
            <a:custGeom>
              <a:avLst/>
              <a:gdLst/>
              <a:ahLst/>
              <a:cxnLst>
                <a:cxn ang="0">
                  <a:pos x="15" y="12"/>
                </a:cxn>
                <a:cxn ang="0">
                  <a:pos x="15" y="14"/>
                </a:cxn>
                <a:cxn ang="0">
                  <a:pos x="11" y="17"/>
                </a:cxn>
                <a:cxn ang="0">
                  <a:pos x="6" y="11"/>
                </a:cxn>
                <a:cxn ang="0">
                  <a:pos x="11" y="4"/>
                </a:cxn>
                <a:cxn ang="0">
                  <a:pos x="15" y="7"/>
                </a:cxn>
                <a:cxn ang="0">
                  <a:pos x="15" y="9"/>
                </a:cxn>
                <a:cxn ang="0">
                  <a:pos x="15" y="12"/>
                </a:cxn>
                <a:cxn ang="0">
                  <a:pos x="20" y="7"/>
                </a:cxn>
                <a:cxn ang="0">
                  <a:pos x="20" y="1"/>
                </a:cxn>
                <a:cxn ang="0">
                  <a:pos x="16" y="1"/>
                </a:cxn>
                <a:cxn ang="0">
                  <a:pos x="16" y="3"/>
                </a:cxn>
                <a:cxn ang="0">
                  <a:pos x="15" y="3"/>
                </a:cxn>
                <a:cxn ang="0">
                  <a:pos x="10" y="0"/>
                </a:cxn>
                <a:cxn ang="0">
                  <a:pos x="0" y="11"/>
                </a:cxn>
                <a:cxn ang="0">
                  <a:pos x="9" y="21"/>
                </a:cxn>
                <a:cxn ang="0">
                  <a:pos x="15" y="18"/>
                </a:cxn>
                <a:cxn ang="0">
                  <a:pos x="15" y="18"/>
                </a:cxn>
                <a:cxn ang="0">
                  <a:pos x="15" y="20"/>
                </a:cxn>
                <a:cxn ang="0">
                  <a:pos x="9" y="26"/>
                </a:cxn>
                <a:cxn ang="0">
                  <a:pos x="3" y="24"/>
                </a:cxn>
                <a:cxn ang="0">
                  <a:pos x="2" y="28"/>
                </a:cxn>
                <a:cxn ang="0">
                  <a:pos x="9" y="30"/>
                </a:cxn>
                <a:cxn ang="0">
                  <a:pos x="17" y="27"/>
                </a:cxn>
                <a:cxn ang="0">
                  <a:pos x="20" y="18"/>
                </a:cxn>
                <a:cxn ang="0">
                  <a:pos x="20" y="7"/>
                </a:cxn>
              </a:cxnLst>
              <a:rect l="0" t="0" r="r" b="b"/>
              <a:pathLst>
                <a:path w="20" h="30">
                  <a:moveTo>
                    <a:pt x="15" y="12"/>
                  </a:moveTo>
                  <a:cubicBezTo>
                    <a:pt x="15" y="13"/>
                    <a:pt x="15" y="13"/>
                    <a:pt x="15" y="14"/>
                  </a:cubicBezTo>
                  <a:cubicBezTo>
                    <a:pt x="14" y="16"/>
                    <a:pt x="12" y="17"/>
                    <a:pt x="11" y="17"/>
                  </a:cubicBezTo>
                  <a:cubicBezTo>
                    <a:pt x="7" y="17"/>
                    <a:pt x="6" y="14"/>
                    <a:pt x="6" y="11"/>
                  </a:cubicBezTo>
                  <a:cubicBezTo>
                    <a:pt x="6" y="7"/>
                    <a:pt x="8" y="4"/>
                    <a:pt x="11" y="4"/>
                  </a:cubicBezTo>
                  <a:cubicBezTo>
                    <a:pt x="13" y="4"/>
                    <a:pt x="14" y="6"/>
                    <a:pt x="15" y="7"/>
                  </a:cubicBezTo>
                  <a:cubicBezTo>
                    <a:pt x="15" y="8"/>
                    <a:pt x="15" y="8"/>
                    <a:pt x="15" y="9"/>
                  </a:cubicBezTo>
                  <a:lnTo>
                    <a:pt x="15" y="12"/>
                  </a:lnTo>
                  <a:close/>
                  <a:moveTo>
                    <a:pt x="20" y="7"/>
                  </a:moveTo>
                  <a:cubicBezTo>
                    <a:pt x="20" y="4"/>
                    <a:pt x="20" y="2"/>
                    <a:pt x="20" y="1"/>
                  </a:cubicBezTo>
                  <a:cubicBezTo>
                    <a:pt x="16" y="1"/>
                    <a:pt x="16" y="1"/>
                    <a:pt x="16" y="1"/>
                  </a:cubicBezTo>
                  <a:cubicBezTo>
                    <a:pt x="16" y="3"/>
                    <a:pt x="16" y="3"/>
                    <a:pt x="16" y="3"/>
                  </a:cubicBezTo>
                  <a:cubicBezTo>
                    <a:pt x="15" y="3"/>
                    <a:pt x="15" y="3"/>
                    <a:pt x="15" y="3"/>
                  </a:cubicBezTo>
                  <a:cubicBezTo>
                    <a:pt x="14" y="2"/>
                    <a:pt x="13" y="0"/>
                    <a:pt x="10" y="0"/>
                  </a:cubicBezTo>
                  <a:cubicBezTo>
                    <a:pt x="5" y="0"/>
                    <a:pt x="0" y="4"/>
                    <a:pt x="0" y="11"/>
                  </a:cubicBezTo>
                  <a:cubicBezTo>
                    <a:pt x="0" y="17"/>
                    <a:pt x="4" y="21"/>
                    <a:pt x="9" y="21"/>
                  </a:cubicBezTo>
                  <a:cubicBezTo>
                    <a:pt x="12" y="21"/>
                    <a:pt x="14" y="20"/>
                    <a:pt x="15" y="18"/>
                  </a:cubicBezTo>
                  <a:cubicBezTo>
                    <a:pt x="15" y="18"/>
                    <a:pt x="15" y="18"/>
                    <a:pt x="15" y="18"/>
                  </a:cubicBezTo>
                  <a:cubicBezTo>
                    <a:pt x="15" y="20"/>
                    <a:pt x="15" y="20"/>
                    <a:pt x="15" y="20"/>
                  </a:cubicBezTo>
                  <a:cubicBezTo>
                    <a:pt x="15" y="24"/>
                    <a:pt x="12" y="26"/>
                    <a:pt x="9" y="26"/>
                  </a:cubicBezTo>
                  <a:cubicBezTo>
                    <a:pt x="7" y="26"/>
                    <a:pt x="5" y="25"/>
                    <a:pt x="3" y="24"/>
                  </a:cubicBezTo>
                  <a:cubicBezTo>
                    <a:pt x="2" y="28"/>
                    <a:pt x="2" y="28"/>
                    <a:pt x="2" y="28"/>
                  </a:cubicBezTo>
                  <a:cubicBezTo>
                    <a:pt x="4" y="29"/>
                    <a:pt x="7" y="30"/>
                    <a:pt x="9" y="30"/>
                  </a:cubicBezTo>
                  <a:cubicBezTo>
                    <a:pt x="12" y="30"/>
                    <a:pt x="15" y="29"/>
                    <a:pt x="17" y="27"/>
                  </a:cubicBezTo>
                  <a:cubicBezTo>
                    <a:pt x="19" y="25"/>
                    <a:pt x="20" y="22"/>
                    <a:pt x="20" y="18"/>
                  </a:cubicBezTo>
                  <a:lnTo>
                    <a:pt x="2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82" name="Freeform 81"/>
            <p:cNvSpPr>
              <a:spLocks noEditPoints="1"/>
            </p:cNvSpPr>
            <p:nvPr userDrawn="1"/>
          </p:nvSpPr>
          <p:spPr bwMode="auto">
            <a:xfrm>
              <a:off x="3596" y="2087"/>
              <a:ext cx="50" cy="50"/>
            </a:xfrm>
            <a:custGeom>
              <a:avLst/>
              <a:gdLst/>
              <a:ahLst/>
              <a:cxnLst>
                <a:cxn ang="0">
                  <a:pos x="10" y="18"/>
                </a:cxn>
                <a:cxn ang="0">
                  <a:pos x="5" y="11"/>
                </a:cxn>
                <a:cxn ang="0">
                  <a:pos x="10" y="4"/>
                </a:cxn>
                <a:cxn ang="0">
                  <a:pos x="15" y="11"/>
                </a:cxn>
                <a:cxn ang="0">
                  <a:pos x="10" y="18"/>
                </a:cxn>
                <a:cxn ang="0">
                  <a:pos x="10" y="21"/>
                </a:cxn>
                <a:cxn ang="0">
                  <a:pos x="21" y="11"/>
                </a:cxn>
                <a:cxn ang="0">
                  <a:pos x="11" y="0"/>
                </a:cxn>
                <a:cxn ang="0">
                  <a:pos x="0" y="11"/>
                </a:cxn>
                <a:cxn ang="0">
                  <a:pos x="10" y="21"/>
                </a:cxn>
              </a:cxnLst>
              <a:rect l="0" t="0" r="r" b="b"/>
              <a:pathLst>
                <a:path w="21" h="21">
                  <a:moveTo>
                    <a:pt x="10" y="18"/>
                  </a:moveTo>
                  <a:cubicBezTo>
                    <a:pt x="7" y="18"/>
                    <a:pt x="5" y="15"/>
                    <a:pt x="5" y="11"/>
                  </a:cubicBezTo>
                  <a:cubicBezTo>
                    <a:pt x="5" y="7"/>
                    <a:pt x="7" y="4"/>
                    <a:pt x="10" y="4"/>
                  </a:cubicBezTo>
                  <a:cubicBezTo>
                    <a:pt x="14" y="4"/>
                    <a:pt x="15" y="8"/>
                    <a:pt x="15" y="11"/>
                  </a:cubicBezTo>
                  <a:cubicBezTo>
                    <a:pt x="15" y="15"/>
                    <a:pt x="13" y="18"/>
                    <a:pt x="10" y="18"/>
                  </a:cubicBezTo>
                  <a:close/>
                  <a:moveTo>
                    <a:pt x="10" y="21"/>
                  </a:moveTo>
                  <a:cubicBezTo>
                    <a:pt x="16" y="21"/>
                    <a:pt x="21" y="18"/>
                    <a:pt x="21" y="11"/>
                  </a:cubicBezTo>
                  <a:cubicBezTo>
                    <a:pt x="21" y="4"/>
                    <a:pt x="17" y="0"/>
                    <a:pt x="11" y="0"/>
                  </a:cubicBezTo>
                  <a:cubicBezTo>
                    <a:pt x="5" y="0"/>
                    <a:pt x="0" y="4"/>
                    <a:pt x="0" y="11"/>
                  </a:cubicBezTo>
                  <a:cubicBezTo>
                    <a:pt x="0" y="17"/>
                    <a:pt x="5" y="21"/>
                    <a:pt x="10" y="21"/>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83" name="Freeform 82"/>
            <p:cNvSpPr>
              <a:spLocks/>
            </p:cNvSpPr>
            <p:nvPr userDrawn="1"/>
          </p:nvSpPr>
          <p:spPr bwMode="auto">
            <a:xfrm>
              <a:off x="3648" y="2089"/>
              <a:ext cx="48" cy="48"/>
            </a:xfrm>
            <a:custGeom>
              <a:avLst/>
              <a:gdLst/>
              <a:ahLst/>
              <a:cxnLst>
                <a:cxn ang="0">
                  <a:pos x="6" y="0"/>
                </a:cxn>
                <a:cxn ang="0">
                  <a:pos x="9" y="10"/>
                </a:cxn>
                <a:cxn ang="0">
                  <a:pos x="10" y="15"/>
                </a:cxn>
                <a:cxn ang="0">
                  <a:pos x="11" y="15"/>
                </a:cxn>
                <a:cxn ang="0">
                  <a:pos x="12" y="10"/>
                </a:cxn>
                <a:cxn ang="0">
                  <a:pos x="15" y="0"/>
                </a:cxn>
                <a:cxn ang="0">
                  <a:pos x="20" y="0"/>
                </a:cxn>
                <a:cxn ang="0">
                  <a:pos x="13" y="20"/>
                </a:cxn>
                <a:cxn ang="0">
                  <a:pos x="8" y="20"/>
                </a:cxn>
                <a:cxn ang="0">
                  <a:pos x="0" y="0"/>
                </a:cxn>
                <a:cxn ang="0">
                  <a:pos x="6" y="0"/>
                </a:cxn>
              </a:cxnLst>
              <a:rect l="0" t="0" r="r" b="b"/>
              <a:pathLst>
                <a:path w="20" h="20">
                  <a:moveTo>
                    <a:pt x="6" y="0"/>
                  </a:moveTo>
                  <a:cubicBezTo>
                    <a:pt x="9" y="10"/>
                    <a:pt x="9" y="10"/>
                    <a:pt x="9" y="10"/>
                  </a:cubicBezTo>
                  <a:cubicBezTo>
                    <a:pt x="10" y="12"/>
                    <a:pt x="10" y="13"/>
                    <a:pt x="10" y="15"/>
                  </a:cubicBezTo>
                  <a:cubicBezTo>
                    <a:pt x="11" y="15"/>
                    <a:pt x="11" y="15"/>
                    <a:pt x="11" y="15"/>
                  </a:cubicBezTo>
                  <a:cubicBezTo>
                    <a:pt x="11" y="13"/>
                    <a:pt x="11" y="12"/>
                    <a:pt x="12" y="10"/>
                  </a:cubicBezTo>
                  <a:cubicBezTo>
                    <a:pt x="15" y="0"/>
                    <a:pt x="15" y="0"/>
                    <a:pt x="15" y="0"/>
                  </a:cubicBezTo>
                  <a:cubicBezTo>
                    <a:pt x="20" y="0"/>
                    <a:pt x="20" y="0"/>
                    <a:pt x="20" y="0"/>
                  </a:cubicBezTo>
                  <a:cubicBezTo>
                    <a:pt x="13" y="20"/>
                    <a:pt x="13" y="20"/>
                    <a:pt x="13" y="20"/>
                  </a:cubicBezTo>
                  <a:cubicBezTo>
                    <a:pt x="8" y="20"/>
                    <a:pt x="8" y="20"/>
                    <a:pt x="8" y="20"/>
                  </a:cubicBezTo>
                  <a:cubicBezTo>
                    <a:pt x="0" y="0"/>
                    <a:pt x="0" y="0"/>
                    <a:pt x="0" y="0"/>
                  </a:cubicBezTo>
                  <a:lnTo>
                    <a:pt x="6"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84" name="Freeform 83"/>
            <p:cNvSpPr>
              <a:spLocks noEditPoints="1"/>
            </p:cNvSpPr>
            <p:nvPr userDrawn="1"/>
          </p:nvSpPr>
          <p:spPr bwMode="auto">
            <a:xfrm>
              <a:off x="3699" y="2087"/>
              <a:ext cx="44" cy="50"/>
            </a:xfrm>
            <a:custGeom>
              <a:avLst/>
              <a:gdLst/>
              <a:ahLst/>
              <a:cxnLst>
                <a:cxn ang="0">
                  <a:pos x="5" y="9"/>
                </a:cxn>
                <a:cxn ang="0">
                  <a:pos x="9" y="4"/>
                </a:cxn>
                <a:cxn ang="0">
                  <a:pos x="14" y="9"/>
                </a:cxn>
                <a:cxn ang="0">
                  <a:pos x="5" y="9"/>
                </a:cxn>
                <a:cxn ang="0">
                  <a:pos x="18" y="12"/>
                </a:cxn>
                <a:cxn ang="0">
                  <a:pos x="18" y="10"/>
                </a:cxn>
                <a:cxn ang="0">
                  <a:pos x="10" y="0"/>
                </a:cxn>
                <a:cxn ang="0">
                  <a:pos x="0" y="11"/>
                </a:cxn>
                <a:cxn ang="0">
                  <a:pos x="10" y="21"/>
                </a:cxn>
                <a:cxn ang="0">
                  <a:pos x="17" y="20"/>
                </a:cxn>
                <a:cxn ang="0">
                  <a:pos x="16" y="17"/>
                </a:cxn>
                <a:cxn ang="0">
                  <a:pos x="11" y="18"/>
                </a:cxn>
                <a:cxn ang="0">
                  <a:pos x="5" y="12"/>
                </a:cxn>
                <a:cxn ang="0">
                  <a:pos x="18" y="12"/>
                </a:cxn>
              </a:cxnLst>
              <a:rect l="0" t="0" r="r" b="b"/>
              <a:pathLst>
                <a:path w="18" h="21">
                  <a:moveTo>
                    <a:pt x="5" y="9"/>
                  </a:moveTo>
                  <a:cubicBezTo>
                    <a:pt x="5" y="7"/>
                    <a:pt x="6" y="4"/>
                    <a:pt x="9" y="4"/>
                  </a:cubicBezTo>
                  <a:cubicBezTo>
                    <a:pt x="13" y="4"/>
                    <a:pt x="14" y="7"/>
                    <a:pt x="14" y="9"/>
                  </a:cubicBezTo>
                  <a:lnTo>
                    <a:pt x="5" y="9"/>
                  </a:lnTo>
                  <a:close/>
                  <a:moveTo>
                    <a:pt x="18" y="12"/>
                  </a:moveTo>
                  <a:cubicBezTo>
                    <a:pt x="18" y="12"/>
                    <a:pt x="18" y="11"/>
                    <a:pt x="18" y="10"/>
                  </a:cubicBezTo>
                  <a:cubicBezTo>
                    <a:pt x="18" y="6"/>
                    <a:pt x="16" y="0"/>
                    <a:pt x="10" y="0"/>
                  </a:cubicBezTo>
                  <a:cubicBezTo>
                    <a:pt x="3" y="0"/>
                    <a:pt x="0" y="6"/>
                    <a:pt x="0" y="11"/>
                  </a:cubicBezTo>
                  <a:cubicBezTo>
                    <a:pt x="0" y="17"/>
                    <a:pt x="4" y="21"/>
                    <a:pt x="10" y="21"/>
                  </a:cubicBezTo>
                  <a:cubicBezTo>
                    <a:pt x="13" y="21"/>
                    <a:pt x="15" y="21"/>
                    <a:pt x="17" y="20"/>
                  </a:cubicBezTo>
                  <a:cubicBezTo>
                    <a:pt x="16" y="17"/>
                    <a:pt x="16" y="17"/>
                    <a:pt x="16" y="17"/>
                  </a:cubicBezTo>
                  <a:cubicBezTo>
                    <a:pt x="15" y="17"/>
                    <a:pt x="13" y="18"/>
                    <a:pt x="11" y="18"/>
                  </a:cubicBezTo>
                  <a:cubicBezTo>
                    <a:pt x="8" y="18"/>
                    <a:pt x="5" y="16"/>
                    <a:pt x="5" y="12"/>
                  </a:cubicBezTo>
                  <a:lnTo>
                    <a:pt x="18"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85" name="Freeform 84"/>
            <p:cNvSpPr>
              <a:spLocks/>
            </p:cNvSpPr>
            <p:nvPr userDrawn="1"/>
          </p:nvSpPr>
          <p:spPr bwMode="auto">
            <a:xfrm>
              <a:off x="3753" y="2087"/>
              <a:ext cx="28" cy="50"/>
            </a:xfrm>
            <a:custGeom>
              <a:avLst/>
              <a:gdLst/>
              <a:ahLst/>
              <a:cxnLst>
                <a:cxn ang="0">
                  <a:pos x="0" y="7"/>
                </a:cxn>
                <a:cxn ang="0">
                  <a:pos x="0" y="1"/>
                </a:cxn>
                <a:cxn ang="0">
                  <a:pos x="5" y="1"/>
                </a:cxn>
                <a:cxn ang="0">
                  <a:pos x="5" y="5"/>
                </a:cxn>
                <a:cxn ang="0">
                  <a:pos x="5" y="5"/>
                </a:cxn>
                <a:cxn ang="0">
                  <a:pos x="11" y="0"/>
                </a:cxn>
                <a:cxn ang="0">
                  <a:pos x="12" y="0"/>
                </a:cxn>
                <a:cxn ang="0">
                  <a:pos x="12" y="5"/>
                </a:cxn>
                <a:cxn ang="0">
                  <a:pos x="10" y="5"/>
                </a:cxn>
                <a:cxn ang="0">
                  <a:pos x="6" y="9"/>
                </a:cxn>
                <a:cxn ang="0">
                  <a:pos x="6" y="10"/>
                </a:cxn>
                <a:cxn ang="0">
                  <a:pos x="6" y="21"/>
                </a:cxn>
                <a:cxn ang="0">
                  <a:pos x="0" y="21"/>
                </a:cxn>
                <a:cxn ang="0">
                  <a:pos x="0" y="7"/>
                </a:cxn>
              </a:cxnLst>
              <a:rect l="0" t="0" r="r" b="b"/>
              <a:pathLst>
                <a:path w="12" h="21">
                  <a:moveTo>
                    <a:pt x="0" y="7"/>
                  </a:moveTo>
                  <a:cubicBezTo>
                    <a:pt x="0" y="4"/>
                    <a:pt x="0" y="3"/>
                    <a:pt x="0" y="1"/>
                  </a:cubicBezTo>
                  <a:cubicBezTo>
                    <a:pt x="5" y="1"/>
                    <a:pt x="5" y="1"/>
                    <a:pt x="5" y="1"/>
                  </a:cubicBezTo>
                  <a:cubicBezTo>
                    <a:pt x="5" y="5"/>
                    <a:pt x="5" y="5"/>
                    <a:pt x="5" y="5"/>
                  </a:cubicBezTo>
                  <a:cubicBezTo>
                    <a:pt x="5" y="5"/>
                    <a:pt x="5" y="5"/>
                    <a:pt x="5" y="5"/>
                  </a:cubicBezTo>
                  <a:cubicBezTo>
                    <a:pt x="6" y="2"/>
                    <a:pt x="8" y="0"/>
                    <a:pt x="11" y="0"/>
                  </a:cubicBezTo>
                  <a:cubicBezTo>
                    <a:pt x="11" y="0"/>
                    <a:pt x="11" y="0"/>
                    <a:pt x="12" y="0"/>
                  </a:cubicBezTo>
                  <a:cubicBezTo>
                    <a:pt x="12" y="5"/>
                    <a:pt x="12" y="5"/>
                    <a:pt x="12" y="5"/>
                  </a:cubicBezTo>
                  <a:cubicBezTo>
                    <a:pt x="11" y="5"/>
                    <a:pt x="11" y="5"/>
                    <a:pt x="10" y="5"/>
                  </a:cubicBezTo>
                  <a:cubicBezTo>
                    <a:pt x="8" y="5"/>
                    <a:pt x="6" y="7"/>
                    <a:pt x="6" y="9"/>
                  </a:cubicBezTo>
                  <a:cubicBezTo>
                    <a:pt x="6" y="9"/>
                    <a:pt x="6" y="10"/>
                    <a:pt x="6" y="10"/>
                  </a:cubicBezTo>
                  <a:cubicBezTo>
                    <a:pt x="6" y="21"/>
                    <a:pt x="6" y="21"/>
                    <a:pt x="6"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86" name="Freeform 85"/>
            <p:cNvSpPr>
              <a:spLocks/>
            </p:cNvSpPr>
            <p:nvPr userDrawn="1"/>
          </p:nvSpPr>
          <p:spPr bwMode="auto">
            <a:xfrm>
              <a:off x="3788" y="2087"/>
              <a:ext cx="46" cy="50"/>
            </a:xfrm>
            <a:custGeom>
              <a:avLst/>
              <a:gdLst/>
              <a:ahLst/>
              <a:cxnLst>
                <a:cxn ang="0">
                  <a:pos x="0" y="7"/>
                </a:cxn>
                <a:cxn ang="0">
                  <a:pos x="0" y="1"/>
                </a:cxn>
                <a:cxn ang="0">
                  <a:pos x="5" y="1"/>
                </a:cxn>
                <a:cxn ang="0">
                  <a:pos x="5" y="4"/>
                </a:cxn>
                <a:cxn ang="0">
                  <a:pos x="5" y="4"/>
                </a:cxn>
                <a:cxn ang="0">
                  <a:pos x="11" y="0"/>
                </a:cxn>
                <a:cxn ang="0">
                  <a:pos x="19" y="9"/>
                </a:cxn>
                <a:cxn ang="0">
                  <a:pos x="19" y="21"/>
                </a:cxn>
                <a:cxn ang="0">
                  <a:pos x="14" y="21"/>
                </a:cxn>
                <a:cxn ang="0">
                  <a:pos x="14" y="10"/>
                </a:cxn>
                <a:cxn ang="0">
                  <a:pos x="10" y="4"/>
                </a:cxn>
                <a:cxn ang="0">
                  <a:pos x="6" y="7"/>
                </a:cxn>
                <a:cxn ang="0">
                  <a:pos x="5" y="9"/>
                </a:cxn>
                <a:cxn ang="0">
                  <a:pos x="5" y="21"/>
                </a:cxn>
                <a:cxn ang="0">
                  <a:pos x="0" y="21"/>
                </a:cxn>
                <a:cxn ang="0">
                  <a:pos x="0" y="7"/>
                </a:cxn>
              </a:cxnLst>
              <a:rect l="0" t="0" r="r" b="b"/>
              <a:pathLst>
                <a:path w="19" h="21">
                  <a:moveTo>
                    <a:pt x="0" y="7"/>
                  </a:moveTo>
                  <a:cubicBezTo>
                    <a:pt x="0" y="4"/>
                    <a:pt x="0" y="2"/>
                    <a:pt x="0" y="1"/>
                  </a:cubicBezTo>
                  <a:cubicBezTo>
                    <a:pt x="5" y="1"/>
                    <a:pt x="5" y="1"/>
                    <a:pt x="5" y="1"/>
                  </a:cubicBezTo>
                  <a:cubicBezTo>
                    <a:pt x="5" y="4"/>
                    <a:pt x="5" y="4"/>
                    <a:pt x="5" y="4"/>
                  </a:cubicBezTo>
                  <a:cubicBezTo>
                    <a:pt x="5" y="4"/>
                    <a:pt x="5" y="4"/>
                    <a:pt x="5" y="4"/>
                  </a:cubicBezTo>
                  <a:cubicBezTo>
                    <a:pt x="6" y="2"/>
                    <a:pt x="8" y="0"/>
                    <a:pt x="11" y="0"/>
                  </a:cubicBezTo>
                  <a:cubicBezTo>
                    <a:pt x="15" y="0"/>
                    <a:pt x="19" y="3"/>
                    <a:pt x="19" y="9"/>
                  </a:cubicBezTo>
                  <a:cubicBezTo>
                    <a:pt x="19" y="21"/>
                    <a:pt x="19" y="21"/>
                    <a:pt x="19" y="21"/>
                  </a:cubicBezTo>
                  <a:cubicBezTo>
                    <a:pt x="14" y="21"/>
                    <a:pt x="14" y="21"/>
                    <a:pt x="14" y="21"/>
                  </a:cubicBezTo>
                  <a:cubicBezTo>
                    <a:pt x="14" y="10"/>
                    <a:pt x="14" y="10"/>
                    <a:pt x="14" y="10"/>
                  </a:cubicBezTo>
                  <a:cubicBezTo>
                    <a:pt x="14" y="7"/>
                    <a:pt x="12" y="4"/>
                    <a:pt x="10" y="4"/>
                  </a:cubicBezTo>
                  <a:cubicBezTo>
                    <a:pt x="8" y="4"/>
                    <a:pt x="6" y="6"/>
                    <a:pt x="6" y="7"/>
                  </a:cubicBezTo>
                  <a:cubicBezTo>
                    <a:pt x="6" y="8"/>
                    <a:pt x="5" y="8"/>
                    <a:pt x="5" y="9"/>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87" name="Freeform 86"/>
            <p:cNvSpPr>
              <a:spLocks/>
            </p:cNvSpPr>
            <p:nvPr userDrawn="1"/>
          </p:nvSpPr>
          <p:spPr bwMode="auto">
            <a:xfrm>
              <a:off x="3845" y="2087"/>
              <a:ext cx="70" cy="50"/>
            </a:xfrm>
            <a:custGeom>
              <a:avLst/>
              <a:gdLst/>
              <a:ahLst/>
              <a:cxnLst>
                <a:cxn ang="0">
                  <a:pos x="0" y="7"/>
                </a:cxn>
                <a:cxn ang="0">
                  <a:pos x="0" y="1"/>
                </a:cxn>
                <a:cxn ang="0">
                  <a:pos x="4" y="1"/>
                </a:cxn>
                <a:cxn ang="0">
                  <a:pos x="5" y="4"/>
                </a:cxn>
                <a:cxn ang="0">
                  <a:pos x="5" y="4"/>
                </a:cxn>
                <a:cxn ang="0">
                  <a:pos x="11" y="0"/>
                </a:cxn>
                <a:cxn ang="0">
                  <a:pos x="16" y="4"/>
                </a:cxn>
                <a:cxn ang="0">
                  <a:pos x="17" y="4"/>
                </a:cxn>
                <a:cxn ang="0">
                  <a:pos x="19" y="1"/>
                </a:cxn>
                <a:cxn ang="0">
                  <a:pos x="23" y="0"/>
                </a:cxn>
                <a:cxn ang="0">
                  <a:pos x="30" y="9"/>
                </a:cxn>
                <a:cxn ang="0">
                  <a:pos x="30" y="21"/>
                </a:cxn>
                <a:cxn ang="0">
                  <a:pos x="25" y="21"/>
                </a:cxn>
                <a:cxn ang="0">
                  <a:pos x="25" y="10"/>
                </a:cxn>
                <a:cxn ang="0">
                  <a:pos x="21" y="4"/>
                </a:cxn>
                <a:cxn ang="0">
                  <a:pos x="18" y="7"/>
                </a:cxn>
                <a:cxn ang="0">
                  <a:pos x="17" y="9"/>
                </a:cxn>
                <a:cxn ang="0">
                  <a:pos x="17" y="21"/>
                </a:cxn>
                <a:cxn ang="0">
                  <a:pos x="13" y="21"/>
                </a:cxn>
                <a:cxn ang="0">
                  <a:pos x="13" y="9"/>
                </a:cxn>
                <a:cxn ang="0">
                  <a:pos x="9" y="4"/>
                </a:cxn>
                <a:cxn ang="0">
                  <a:pos x="5" y="7"/>
                </a:cxn>
                <a:cxn ang="0">
                  <a:pos x="5" y="9"/>
                </a:cxn>
                <a:cxn ang="0">
                  <a:pos x="5" y="21"/>
                </a:cxn>
                <a:cxn ang="0">
                  <a:pos x="0" y="21"/>
                </a:cxn>
                <a:cxn ang="0">
                  <a:pos x="0" y="7"/>
                </a:cxn>
              </a:cxnLst>
              <a:rect l="0" t="0" r="r" b="b"/>
              <a:pathLst>
                <a:path w="30" h="21">
                  <a:moveTo>
                    <a:pt x="0" y="7"/>
                  </a:moveTo>
                  <a:cubicBezTo>
                    <a:pt x="0" y="4"/>
                    <a:pt x="0" y="2"/>
                    <a:pt x="0" y="1"/>
                  </a:cubicBezTo>
                  <a:cubicBezTo>
                    <a:pt x="4" y="1"/>
                    <a:pt x="4" y="1"/>
                    <a:pt x="4" y="1"/>
                  </a:cubicBezTo>
                  <a:cubicBezTo>
                    <a:pt x="5" y="4"/>
                    <a:pt x="5" y="4"/>
                    <a:pt x="5" y="4"/>
                  </a:cubicBezTo>
                  <a:cubicBezTo>
                    <a:pt x="5" y="4"/>
                    <a:pt x="5" y="4"/>
                    <a:pt x="5" y="4"/>
                  </a:cubicBezTo>
                  <a:cubicBezTo>
                    <a:pt x="6" y="2"/>
                    <a:pt x="7" y="0"/>
                    <a:pt x="11" y="0"/>
                  </a:cubicBezTo>
                  <a:cubicBezTo>
                    <a:pt x="14" y="0"/>
                    <a:pt x="16" y="2"/>
                    <a:pt x="16" y="4"/>
                  </a:cubicBezTo>
                  <a:cubicBezTo>
                    <a:pt x="17" y="4"/>
                    <a:pt x="17" y="4"/>
                    <a:pt x="17" y="4"/>
                  </a:cubicBezTo>
                  <a:cubicBezTo>
                    <a:pt x="17" y="3"/>
                    <a:pt x="18" y="2"/>
                    <a:pt x="19" y="1"/>
                  </a:cubicBezTo>
                  <a:cubicBezTo>
                    <a:pt x="20" y="1"/>
                    <a:pt x="21" y="0"/>
                    <a:pt x="23" y="0"/>
                  </a:cubicBezTo>
                  <a:cubicBezTo>
                    <a:pt x="27" y="0"/>
                    <a:pt x="30" y="3"/>
                    <a:pt x="30" y="9"/>
                  </a:cubicBezTo>
                  <a:cubicBezTo>
                    <a:pt x="30" y="21"/>
                    <a:pt x="30" y="21"/>
                    <a:pt x="30" y="21"/>
                  </a:cubicBezTo>
                  <a:cubicBezTo>
                    <a:pt x="25" y="21"/>
                    <a:pt x="25" y="21"/>
                    <a:pt x="25" y="21"/>
                  </a:cubicBezTo>
                  <a:cubicBezTo>
                    <a:pt x="25" y="10"/>
                    <a:pt x="25" y="10"/>
                    <a:pt x="25" y="10"/>
                  </a:cubicBezTo>
                  <a:cubicBezTo>
                    <a:pt x="25" y="6"/>
                    <a:pt x="24" y="4"/>
                    <a:pt x="21" y="4"/>
                  </a:cubicBezTo>
                  <a:cubicBezTo>
                    <a:pt x="20" y="4"/>
                    <a:pt x="18" y="6"/>
                    <a:pt x="18" y="7"/>
                  </a:cubicBezTo>
                  <a:cubicBezTo>
                    <a:pt x="18" y="8"/>
                    <a:pt x="17" y="8"/>
                    <a:pt x="17" y="9"/>
                  </a:cubicBezTo>
                  <a:cubicBezTo>
                    <a:pt x="17" y="21"/>
                    <a:pt x="17" y="21"/>
                    <a:pt x="17" y="21"/>
                  </a:cubicBezTo>
                  <a:cubicBezTo>
                    <a:pt x="13" y="21"/>
                    <a:pt x="13" y="21"/>
                    <a:pt x="13" y="21"/>
                  </a:cubicBezTo>
                  <a:cubicBezTo>
                    <a:pt x="13" y="9"/>
                    <a:pt x="13" y="9"/>
                    <a:pt x="13" y="9"/>
                  </a:cubicBezTo>
                  <a:cubicBezTo>
                    <a:pt x="13" y="6"/>
                    <a:pt x="11" y="4"/>
                    <a:pt x="9" y="4"/>
                  </a:cubicBezTo>
                  <a:cubicBezTo>
                    <a:pt x="7" y="4"/>
                    <a:pt x="6" y="6"/>
                    <a:pt x="5" y="7"/>
                  </a:cubicBezTo>
                  <a:cubicBezTo>
                    <a:pt x="5" y="8"/>
                    <a:pt x="5" y="8"/>
                    <a:pt x="5" y="9"/>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88" name="Freeform 87"/>
            <p:cNvSpPr>
              <a:spLocks noEditPoints="1"/>
            </p:cNvSpPr>
            <p:nvPr userDrawn="1"/>
          </p:nvSpPr>
          <p:spPr bwMode="auto">
            <a:xfrm>
              <a:off x="3926" y="2087"/>
              <a:ext cx="44" cy="50"/>
            </a:xfrm>
            <a:custGeom>
              <a:avLst/>
              <a:gdLst/>
              <a:ahLst/>
              <a:cxnLst>
                <a:cxn ang="0">
                  <a:pos x="5" y="9"/>
                </a:cxn>
                <a:cxn ang="0">
                  <a:pos x="10" y="4"/>
                </a:cxn>
                <a:cxn ang="0">
                  <a:pos x="14" y="9"/>
                </a:cxn>
                <a:cxn ang="0">
                  <a:pos x="5" y="9"/>
                </a:cxn>
                <a:cxn ang="0">
                  <a:pos x="18" y="12"/>
                </a:cxn>
                <a:cxn ang="0">
                  <a:pos x="19" y="10"/>
                </a:cxn>
                <a:cxn ang="0">
                  <a:pos x="10" y="0"/>
                </a:cxn>
                <a:cxn ang="0">
                  <a:pos x="0" y="11"/>
                </a:cxn>
                <a:cxn ang="0">
                  <a:pos x="10" y="21"/>
                </a:cxn>
                <a:cxn ang="0">
                  <a:pos x="18" y="20"/>
                </a:cxn>
                <a:cxn ang="0">
                  <a:pos x="17" y="17"/>
                </a:cxn>
                <a:cxn ang="0">
                  <a:pos x="11" y="18"/>
                </a:cxn>
                <a:cxn ang="0">
                  <a:pos x="5" y="12"/>
                </a:cxn>
                <a:cxn ang="0">
                  <a:pos x="18" y="12"/>
                </a:cxn>
              </a:cxnLst>
              <a:rect l="0" t="0" r="r" b="b"/>
              <a:pathLst>
                <a:path w="19" h="21">
                  <a:moveTo>
                    <a:pt x="5" y="9"/>
                  </a:moveTo>
                  <a:cubicBezTo>
                    <a:pt x="5" y="7"/>
                    <a:pt x="6" y="4"/>
                    <a:pt x="10" y="4"/>
                  </a:cubicBezTo>
                  <a:cubicBezTo>
                    <a:pt x="13" y="4"/>
                    <a:pt x="14" y="7"/>
                    <a:pt x="14" y="9"/>
                  </a:cubicBezTo>
                  <a:lnTo>
                    <a:pt x="5" y="9"/>
                  </a:lnTo>
                  <a:close/>
                  <a:moveTo>
                    <a:pt x="18" y="12"/>
                  </a:moveTo>
                  <a:cubicBezTo>
                    <a:pt x="19" y="12"/>
                    <a:pt x="19" y="11"/>
                    <a:pt x="19" y="10"/>
                  </a:cubicBezTo>
                  <a:cubicBezTo>
                    <a:pt x="19" y="6"/>
                    <a:pt x="17" y="0"/>
                    <a:pt x="10" y="0"/>
                  </a:cubicBezTo>
                  <a:cubicBezTo>
                    <a:pt x="3" y="0"/>
                    <a:pt x="0" y="6"/>
                    <a:pt x="0" y="11"/>
                  </a:cubicBezTo>
                  <a:cubicBezTo>
                    <a:pt x="0" y="17"/>
                    <a:pt x="4" y="21"/>
                    <a:pt x="10" y="21"/>
                  </a:cubicBezTo>
                  <a:cubicBezTo>
                    <a:pt x="13" y="21"/>
                    <a:pt x="16" y="21"/>
                    <a:pt x="18" y="20"/>
                  </a:cubicBezTo>
                  <a:cubicBezTo>
                    <a:pt x="17" y="17"/>
                    <a:pt x="17" y="17"/>
                    <a:pt x="17" y="17"/>
                  </a:cubicBezTo>
                  <a:cubicBezTo>
                    <a:pt x="15" y="17"/>
                    <a:pt x="14" y="18"/>
                    <a:pt x="11" y="18"/>
                  </a:cubicBezTo>
                  <a:cubicBezTo>
                    <a:pt x="8" y="18"/>
                    <a:pt x="5" y="16"/>
                    <a:pt x="5" y="12"/>
                  </a:cubicBezTo>
                  <a:lnTo>
                    <a:pt x="18"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89" name="Freeform 88"/>
            <p:cNvSpPr>
              <a:spLocks/>
            </p:cNvSpPr>
            <p:nvPr userDrawn="1"/>
          </p:nvSpPr>
          <p:spPr bwMode="auto">
            <a:xfrm>
              <a:off x="3979" y="2087"/>
              <a:ext cx="42" cy="50"/>
            </a:xfrm>
            <a:custGeom>
              <a:avLst/>
              <a:gdLst/>
              <a:ahLst/>
              <a:cxnLst>
                <a:cxn ang="0">
                  <a:pos x="0" y="7"/>
                </a:cxn>
                <a:cxn ang="0">
                  <a:pos x="0" y="1"/>
                </a:cxn>
                <a:cxn ang="0">
                  <a:pos x="4" y="1"/>
                </a:cxn>
                <a:cxn ang="0">
                  <a:pos x="4" y="4"/>
                </a:cxn>
                <a:cxn ang="0">
                  <a:pos x="4" y="4"/>
                </a:cxn>
                <a:cxn ang="0">
                  <a:pos x="11" y="0"/>
                </a:cxn>
                <a:cxn ang="0">
                  <a:pos x="18" y="9"/>
                </a:cxn>
                <a:cxn ang="0">
                  <a:pos x="18" y="21"/>
                </a:cxn>
                <a:cxn ang="0">
                  <a:pos x="13" y="21"/>
                </a:cxn>
                <a:cxn ang="0">
                  <a:pos x="13" y="10"/>
                </a:cxn>
                <a:cxn ang="0">
                  <a:pos x="9" y="4"/>
                </a:cxn>
                <a:cxn ang="0">
                  <a:pos x="5" y="7"/>
                </a:cxn>
                <a:cxn ang="0">
                  <a:pos x="5" y="9"/>
                </a:cxn>
                <a:cxn ang="0">
                  <a:pos x="5" y="21"/>
                </a:cxn>
                <a:cxn ang="0">
                  <a:pos x="0" y="21"/>
                </a:cxn>
                <a:cxn ang="0">
                  <a:pos x="0" y="7"/>
                </a:cxn>
              </a:cxnLst>
              <a:rect l="0" t="0" r="r" b="b"/>
              <a:pathLst>
                <a:path w="18" h="21">
                  <a:moveTo>
                    <a:pt x="0" y="7"/>
                  </a:moveTo>
                  <a:cubicBezTo>
                    <a:pt x="0" y="4"/>
                    <a:pt x="0" y="2"/>
                    <a:pt x="0" y="1"/>
                  </a:cubicBezTo>
                  <a:cubicBezTo>
                    <a:pt x="4" y="1"/>
                    <a:pt x="4" y="1"/>
                    <a:pt x="4" y="1"/>
                  </a:cubicBezTo>
                  <a:cubicBezTo>
                    <a:pt x="4" y="4"/>
                    <a:pt x="4" y="4"/>
                    <a:pt x="4" y="4"/>
                  </a:cubicBezTo>
                  <a:cubicBezTo>
                    <a:pt x="4" y="4"/>
                    <a:pt x="4" y="4"/>
                    <a:pt x="4" y="4"/>
                  </a:cubicBezTo>
                  <a:cubicBezTo>
                    <a:pt x="5" y="2"/>
                    <a:pt x="8" y="0"/>
                    <a:pt x="11" y="0"/>
                  </a:cubicBezTo>
                  <a:cubicBezTo>
                    <a:pt x="14" y="0"/>
                    <a:pt x="18" y="3"/>
                    <a:pt x="18" y="9"/>
                  </a:cubicBezTo>
                  <a:cubicBezTo>
                    <a:pt x="18" y="21"/>
                    <a:pt x="18" y="21"/>
                    <a:pt x="18" y="21"/>
                  </a:cubicBezTo>
                  <a:cubicBezTo>
                    <a:pt x="13" y="21"/>
                    <a:pt x="13" y="21"/>
                    <a:pt x="13" y="21"/>
                  </a:cubicBezTo>
                  <a:cubicBezTo>
                    <a:pt x="13" y="10"/>
                    <a:pt x="13" y="10"/>
                    <a:pt x="13" y="10"/>
                  </a:cubicBezTo>
                  <a:cubicBezTo>
                    <a:pt x="13" y="7"/>
                    <a:pt x="12" y="4"/>
                    <a:pt x="9" y="4"/>
                  </a:cubicBezTo>
                  <a:cubicBezTo>
                    <a:pt x="7" y="4"/>
                    <a:pt x="6" y="6"/>
                    <a:pt x="5" y="7"/>
                  </a:cubicBezTo>
                  <a:cubicBezTo>
                    <a:pt x="5" y="8"/>
                    <a:pt x="5" y="8"/>
                    <a:pt x="5" y="9"/>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90" name="Freeform 89"/>
            <p:cNvSpPr>
              <a:spLocks/>
            </p:cNvSpPr>
            <p:nvPr userDrawn="1"/>
          </p:nvSpPr>
          <p:spPr bwMode="auto">
            <a:xfrm>
              <a:off x="4029" y="2078"/>
              <a:ext cx="31" cy="59"/>
            </a:xfrm>
            <a:custGeom>
              <a:avLst/>
              <a:gdLst/>
              <a:ahLst/>
              <a:cxnLst>
                <a:cxn ang="0">
                  <a:pos x="8" y="0"/>
                </a:cxn>
                <a:cxn ang="0">
                  <a:pos x="8" y="5"/>
                </a:cxn>
                <a:cxn ang="0">
                  <a:pos x="13" y="5"/>
                </a:cxn>
                <a:cxn ang="0">
                  <a:pos x="13" y="9"/>
                </a:cxn>
                <a:cxn ang="0">
                  <a:pos x="8" y="9"/>
                </a:cxn>
                <a:cxn ang="0">
                  <a:pos x="8" y="17"/>
                </a:cxn>
                <a:cxn ang="0">
                  <a:pos x="11" y="21"/>
                </a:cxn>
                <a:cxn ang="0">
                  <a:pos x="13" y="21"/>
                </a:cxn>
                <a:cxn ang="0">
                  <a:pos x="13" y="25"/>
                </a:cxn>
                <a:cxn ang="0">
                  <a:pos x="9" y="25"/>
                </a:cxn>
                <a:cxn ang="0">
                  <a:pos x="5" y="24"/>
                </a:cxn>
                <a:cxn ang="0">
                  <a:pos x="3" y="18"/>
                </a:cxn>
                <a:cxn ang="0">
                  <a:pos x="3" y="9"/>
                </a:cxn>
                <a:cxn ang="0">
                  <a:pos x="0" y="9"/>
                </a:cxn>
                <a:cxn ang="0">
                  <a:pos x="0" y="5"/>
                </a:cxn>
                <a:cxn ang="0">
                  <a:pos x="3" y="5"/>
                </a:cxn>
                <a:cxn ang="0">
                  <a:pos x="3" y="1"/>
                </a:cxn>
                <a:cxn ang="0">
                  <a:pos x="8" y="0"/>
                </a:cxn>
              </a:cxnLst>
              <a:rect l="0" t="0" r="r" b="b"/>
              <a:pathLst>
                <a:path w="13" h="25">
                  <a:moveTo>
                    <a:pt x="8" y="0"/>
                  </a:moveTo>
                  <a:cubicBezTo>
                    <a:pt x="8" y="5"/>
                    <a:pt x="8" y="5"/>
                    <a:pt x="8" y="5"/>
                  </a:cubicBezTo>
                  <a:cubicBezTo>
                    <a:pt x="13" y="5"/>
                    <a:pt x="13" y="5"/>
                    <a:pt x="13" y="5"/>
                  </a:cubicBezTo>
                  <a:cubicBezTo>
                    <a:pt x="13" y="9"/>
                    <a:pt x="13" y="9"/>
                    <a:pt x="13" y="9"/>
                  </a:cubicBezTo>
                  <a:cubicBezTo>
                    <a:pt x="8" y="9"/>
                    <a:pt x="8" y="9"/>
                    <a:pt x="8" y="9"/>
                  </a:cubicBezTo>
                  <a:cubicBezTo>
                    <a:pt x="8" y="17"/>
                    <a:pt x="8" y="17"/>
                    <a:pt x="8" y="17"/>
                  </a:cubicBezTo>
                  <a:cubicBezTo>
                    <a:pt x="8" y="20"/>
                    <a:pt x="9" y="21"/>
                    <a:pt x="11" y="21"/>
                  </a:cubicBezTo>
                  <a:cubicBezTo>
                    <a:pt x="12" y="21"/>
                    <a:pt x="12" y="21"/>
                    <a:pt x="13" y="21"/>
                  </a:cubicBezTo>
                  <a:cubicBezTo>
                    <a:pt x="13" y="25"/>
                    <a:pt x="13" y="25"/>
                    <a:pt x="13" y="25"/>
                  </a:cubicBezTo>
                  <a:cubicBezTo>
                    <a:pt x="12" y="25"/>
                    <a:pt x="11" y="25"/>
                    <a:pt x="9" y="25"/>
                  </a:cubicBezTo>
                  <a:cubicBezTo>
                    <a:pt x="7" y="25"/>
                    <a:pt x="6" y="25"/>
                    <a:pt x="5" y="24"/>
                  </a:cubicBezTo>
                  <a:cubicBezTo>
                    <a:pt x="4" y="23"/>
                    <a:pt x="3" y="21"/>
                    <a:pt x="3" y="18"/>
                  </a:cubicBezTo>
                  <a:cubicBezTo>
                    <a:pt x="3" y="9"/>
                    <a:pt x="3" y="9"/>
                    <a:pt x="3" y="9"/>
                  </a:cubicBezTo>
                  <a:cubicBezTo>
                    <a:pt x="0" y="9"/>
                    <a:pt x="0" y="9"/>
                    <a:pt x="0" y="9"/>
                  </a:cubicBezTo>
                  <a:cubicBezTo>
                    <a:pt x="0" y="5"/>
                    <a:pt x="0" y="5"/>
                    <a:pt x="0" y="5"/>
                  </a:cubicBezTo>
                  <a:cubicBezTo>
                    <a:pt x="3" y="5"/>
                    <a:pt x="3" y="5"/>
                    <a:pt x="3" y="5"/>
                  </a:cubicBezTo>
                  <a:cubicBezTo>
                    <a:pt x="3" y="1"/>
                    <a:pt x="3" y="1"/>
                    <a:pt x="3" y="1"/>
                  </a:cubicBezTo>
                  <a:lnTo>
                    <a:pt x="8"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91" name="Freeform 90"/>
            <p:cNvSpPr>
              <a:spLocks noEditPoints="1"/>
            </p:cNvSpPr>
            <p:nvPr userDrawn="1"/>
          </p:nvSpPr>
          <p:spPr bwMode="auto">
            <a:xfrm>
              <a:off x="4086" y="2087"/>
              <a:ext cx="42" cy="50"/>
            </a:xfrm>
            <a:custGeom>
              <a:avLst/>
              <a:gdLst/>
              <a:ahLst/>
              <a:cxnLst>
                <a:cxn ang="0">
                  <a:pos x="12" y="14"/>
                </a:cxn>
                <a:cxn ang="0">
                  <a:pos x="12" y="15"/>
                </a:cxn>
                <a:cxn ang="0">
                  <a:pos x="8" y="18"/>
                </a:cxn>
                <a:cxn ang="0">
                  <a:pos x="5" y="15"/>
                </a:cxn>
                <a:cxn ang="0">
                  <a:pos x="12" y="11"/>
                </a:cxn>
                <a:cxn ang="0">
                  <a:pos x="12" y="14"/>
                </a:cxn>
                <a:cxn ang="0">
                  <a:pos x="17" y="9"/>
                </a:cxn>
                <a:cxn ang="0">
                  <a:pos x="9" y="0"/>
                </a:cxn>
                <a:cxn ang="0">
                  <a:pos x="2" y="2"/>
                </a:cxn>
                <a:cxn ang="0">
                  <a:pos x="3" y="5"/>
                </a:cxn>
                <a:cxn ang="0">
                  <a:pos x="8" y="4"/>
                </a:cxn>
                <a:cxn ang="0">
                  <a:pos x="12" y="7"/>
                </a:cxn>
                <a:cxn ang="0">
                  <a:pos x="12" y="8"/>
                </a:cxn>
                <a:cxn ang="0">
                  <a:pos x="0" y="15"/>
                </a:cxn>
                <a:cxn ang="0">
                  <a:pos x="7" y="21"/>
                </a:cxn>
                <a:cxn ang="0">
                  <a:pos x="12" y="19"/>
                </a:cxn>
                <a:cxn ang="0">
                  <a:pos x="13" y="19"/>
                </a:cxn>
                <a:cxn ang="0">
                  <a:pos x="13" y="21"/>
                </a:cxn>
                <a:cxn ang="0">
                  <a:pos x="18" y="21"/>
                </a:cxn>
                <a:cxn ang="0">
                  <a:pos x="17" y="16"/>
                </a:cxn>
                <a:cxn ang="0">
                  <a:pos x="17" y="9"/>
                </a:cxn>
              </a:cxnLst>
              <a:rect l="0" t="0" r="r" b="b"/>
              <a:pathLst>
                <a:path w="18" h="21">
                  <a:moveTo>
                    <a:pt x="12" y="14"/>
                  </a:moveTo>
                  <a:cubicBezTo>
                    <a:pt x="12" y="14"/>
                    <a:pt x="12" y="15"/>
                    <a:pt x="12" y="15"/>
                  </a:cubicBezTo>
                  <a:cubicBezTo>
                    <a:pt x="12" y="16"/>
                    <a:pt x="10" y="18"/>
                    <a:pt x="8" y="18"/>
                  </a:cubicBezTo>
                  <a:cubicBezTo>
                    <a:pt x="7" y="18"/>
                    <a:pt x="5" y="17"/>
                    <a:pt x="5" y="15"/>
                  </a:cubicBezTo>
                  <a:cubicBezTo>
                    <a:pt x="5" y="12"/>
                    <a:pt x="9" y="11"/>
                    <a:pt x="12" y="11"/>
                  </a:cubicBezTo>
                  <a:lnTo>
                    <a:pt x="12" y="14"/>
                  </a:lnTo>
                  <a:close/>
                  <a:moveTo>
                    <a:pt x="17" y="9"/>
                  </a:moveTo>
                  <a:cubicBezTo>
                    <a:pt x="17" y="4"/>
                    <a:pt x="15" y="0"/>
                    <a:pt x="9" y="0"/>
                  </a:cubicBezTo>
                  <a:cubicBezTo>
                    <a:pt x="6" y="0"/>
                    <a:pt x="3" y="1"/>
                    <a:pt x="2" y="2"/>
                  </a:cubicBezTo>
                  <a:cubicBezTo>
                    <a:pt x="3" y="5"/>
                    <a:pt x="3" y="5"/>
                    <a:pt x="3" y="5"/>
                  </a:cubicBezTo>
                  <a:cubicBezTo>
                    <a:pt x="4" y="4"/>
                    <a:pt x="6" y="4"/>
                    <a:pt x="8" y="4"/>
                  </a:cubicBezTo>
                  <a:cubicBezTo>
                    <a:pt x="12" y="4"/>
                    <a:pt x="12" y="6"/>
                    <a:pt x="12" y="7"/>
                  </a:cubicBezTo>
                  <a:cubicBezTo>
                    <a:pt x="12" y="8"/>
                    <a:pt x="12" y="8"/>
                    <a:pt x="12" y="8"/>
                  </a:cubicBezTo>
                  <a:cubicBezTo>
                    <a:pt x="5" y="8"/>
                    <a:pt x="0" y="10"/>
                    <a:pt x="0" y="15"/>
                  </a:cubicBezTo>
                  <a:cubicBezTo>
                    <a:pt x="0" y="18"/>
                    <a:pt x="2" y="21"/>
                    <a:pt x="7" y="21"/>
                  </a:cubicBezTo>
                  <a:cubicBezTo>
                    <a:pt x="9" y="21"/>
                    <a:pt x="11" y="20"/>
                    <a:pt x="12" y="19"/>
                  </a:cubicBezTo>
                  <a:cubicBezTo>
                    <a:pt x="13" y="19"/>
                    <a:pt x="13" y="19"/>
                    <a:pt x="13" y="19"/>
                  </a:cubicBezTo>
                  <a:cubicBezTo>
                    <a:pt x="13" y="21"/>
                    <a:pt x="13" y="21"/>
                    <a:pt x="13" y="21"/>
                  </a:cubicBezTo>
                  <a:cubicBezTo>
                    <a:pt x="18" y="21"/>
                    <a:pt x="18" y="21"/>
                    <a:pt x="18" y="21"/>
                  </a:cubicBezTo>
                  <a:cubicBezTo>
                    <a:pt x="17" y="20"/>
                    <a:pt x="17" y="18"/>
                    <a:pt x="17" y="16"/>
                  </a:cubicBezTo>
                  <a:lnTo>
                    <a:pt x="17" y="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92" name="Freeform 91"/>
            <p:cNvSpPr>
              <a:spLocks noEditPoints="1"/>
            </p:cNvSpPr>
            <p:nvPr userDrawn="1"/>
          </p:nvSpPr>
          <p:spPr bwMode="auto">
            <a:xfrm>
              <a:off x="4136" y="2087"/>
              <a:ext cx="46" cy="70"/>
            </a:xfrm>
            <a:custGeom>
              <a:avLst/>
              <a:gdLst/>
              <a:ahLst/>
              <a:cxnLst>
                <a:cxn ang="0">
                  <a:pos x="15" y="12"/>
                </a:cxn>
                <a:cxn ang="0">
                  <a:pos x="15" y="14"/>
                </a:cxn>
                <a:cxn ang="0">
                  <a:pos x="11" y="17"/>
                </a:cxn>
                <a:cxn ang="0">
                  <a:pos x="6" y="11"/>
                </a:cxn>
                <a:cxn ang="0">
                  <a:pos x="11" y="4"/>
                </a:cxn>
                <a:cxn ang="0">
                  <a:pos x="15" y="7"/>
                </a:cxn>
                <a:cxn ang="0">
                  <a:pos x="15" y="9"/>
                </a:cxn>
                <a:cxn ang="0">
                  <a:pos x="15" y="12"/>
                </a:cxn>
                <a:cxn ang="0">
                  <a:pos x="20" y="7"/>
                </a:cxn>
                <a:cxn ang="0">
                  <a:pos x="20" y="1"/>
                </a:cxn>
                <a:cxn ang="0">
                  <a:pos x="16" y="1"/>
                </a:cxn>
                <a:cxn ang="0">
                  <a:pos x="16" y="3"/>
                </a:cxn>
                <a:cxn ang="0">
                  <a:pos x="15" y="3"/>
                </a:cxn>
                <a:cxn ang="0">
                  <a:pos x="10" y="0"/>
                </a:cxn>
                <a:cxn ang="0">
                  <a:pos x="0" y="11"/>
                </a:cxn>
                <a:cxn ang="0">
                  <a:pos x="9" y="21"/>
                </a:cxn>
                <a:cxn ang="0">
                  <a:pos x="15" y="18"/>
                </a:cxn>
                <a:cxn ang="0">
                  <a:pos x="15" y="18"/>
                </a:cxn>
                <a:cxn ang="0">
                  <a:pos x="15" y="20"/>
                </a:cxn>
                <a:cxn ang="0">
                  <a:pos x="9" y="26"/>
                </a:cxn>
                <a:cxn ang="0">
                  <a:pos x="3" y="24"/>
                </a:cxn>
                <a:cxn ang="0">
                  <a:pos x="2" y="28"/>
                </a:cxn>
                <a:cxn ang="0">
                  <a:pos x="9" y="30"/>
                </a:cxn>
                <a:cxn ang="0">
                  <a:pos x="17" y="27"/>
                </a:cxn>
                <a:cxn ang="0">
                  <a:pos x="20" y="18"/>
                </a:cxn>
                <a:cxn ang="0">
                  <a:pos x="20" y="7"/>
                </a:cxn>
              </a:cxnLst>
              <a:rect l="0" t="0" r="r" b="b"/>
              <a:pathLst>
                <a:path w="20" h="30">
                  <a:moveTo>
                    <a:pt x="15" y="12"/>
                  </a:moveTo>
                  <a:cubicBezTo>
                    <a:pt x="15" y="13"/>
                    <a:pt x="15" y="13"/>
                    <a:pt x="15" y="14"/>
                  </a:cubicBezTo>
                  <a:cubicBezTo>
                    <a:pt x="14" y="16"/>
                    <a:pt x="12" y="17"/>
                    <a:pt x="11" y="17"/>
                  </a:cubicBezTo>
                  <a:cubicBezTo>
                    <a:pt x="7" y="17"/>
                    <a:pt x="6" y="14"/>
                    <a:pt x="6" y="11"/>
                  </a:cubicBezTo>
                  <a:cubicBezTo>
                    <a:pt x="6" y="7"/>
                    <a:pt x="8" y="4"/>
                    <a:pt x="11" y="4"/>
                  </a:cubicBezTo>
                  <a:cubicBezTo>
                    <a:pt x="13" y="4"/>
                    <a:pt x="14" y="6"/>
                    <a:pt x="15" y="7"/>
                  </a:cubicBezTo>
                  <a:cubicBezTo>
                    <a:pt x="15" y="8"/>
                    <a:pt x="15" y="8"/>
                    <a:pt x="15" y="9"/>
                  </a:cubicBezTo>
                  <a:lnTo>
                    <a:pt x="15" y="12"/>
                  </a:lnTo>
                  <a:close/>
                  <a:moveTo>
                    <a:pt x="20" y="7"/>
                  </a:moveTo>
                  <a:cubicBezTo>
                    <a:pt x="20" y="4"/>
                    <a:pt x="20" y="2"/>
                    <a:pt x="20" y="1"/>
                  </a:cubicBezTo>
                  <a:cubicBezTo>
                    <a:pt x="16" y="1"/>
                    <a:pt x="16" y="1"/>
                    <a:pt x="16" y="1"/>
                  </a:cubicBezTo>
                  <a:cubicBezTo>
                    <a:pt x="16" y="3"/>
                    <a:pt x="16" y="3"/>
                    <a:pt x="16" y="3"/>
                  </a:cubicBezTo>
                  <a:cubicBezTo>
                    <a:pt x="15" y="3"/>
                    <a:pt x="15" y="3"/>
                    <a:pt x="15" y="3"/>
                  </a:cubicBezTo>
                  <a:cubicBezTo>
                    <a:pt x="14" y="2"/>
                    <a:pt x="13" y="0"/>
                    <a:pt x="10" y="0"/>
                  </a:cubicBezTo>
                  <a:cubicBezTo>
                    <a:pt x="5" y="0"/>
                    <a:pt x="0" y="4"/>
                    <a:pt x="0" y="11"/>
                  </a:cubicBezTo>
                  <a:cubicBezTo>
                    <a:pt x="0" y="17"/>
                    <a:pt x="4" y="21"/>
                    <a:pt x="9" y="21"/>
                  </a:cubicBezTo>
                  <a:cubicBezTo>
                    <a:pt x="12" y="21"/>
                    <a:pt x="14" y="20"/>
                    <a:pt x="15" y="18"/>
                  </a:cubicBezTo>
                  <a:cubicBezTo>
                    <a:pt x="15" y="18"/>
                    <a:pt x="15" y="18"/>
                    <a:pt x="15" y="18"/>
                  </a:cubicBezTo>
                  <a:cubicBezTo>
                    <a:pt x="15" y="20"/>
                    <a:pt x="15" y="20"/>
                    <a:pt x="15" y="20"/>
                  </a:cubicBezTo>
                  <a:cubicBezTo>
                    <a:pt x="15" y="24"/>
                    <a:pt x="12" y="26"/>
                    <a:pt x="9" y="26"/>
                  </a:cubicBezTo>
                  <a:cubicBezTo>
                    <a:pt x="7" y="26"/>
                    <a:pt x="5" y="25"/>
                    <a:pt x="3" y="24"/>
                  </a:cubicBezTo>
                  <a:cubicBezTo>
                    <a:pt x="2" y="28"/>
                    <a:pt x="2" y="28"/>
                    <a:pt x="2" y="28"/>
                  </a:cubicBezTo>
                  <a:cubicBezTo>
                    <a:pt x="4" y="29"/>
                    <a:pt x="7" y="30"/>
                    <a:pt x="9" y="30"/>
                  </a:cubicBezTo>
                  <a:cubicBezTo>
                    <a:pt x="12" y="30"/>
                    <a:pt x="15" y="29"/>
                    <a:pt x="17" y="27"/>
                  </a:cubicBezTo>
                  <a:cubicBezTo>
                    <a:pt x="19" y="25"/>
                    <a:pt x="20" y="22"/>
                    <a:pt x="20" y="18"/>
                  </a:cubicBezTo>
                  <a:lnTo>
                    <a:pt x="2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93" name="Freeform 92"/>
            <p:cNvSpPr>
              <a:spLocks noEditPoints="1"/>
            </p:cNvSpPr>
            <p:nvPr userDrawn="1"/>
          </p:nvSpPr>
          <p:spPr bwMode="auto">
            <a:xfrm>
              <a:off x="4193" y="2087"/>
              <a:ext cx="44" cy="50"/>
            </a:xfrm>
            <a:custGeom>
              <a:avLst/>
              <a:gdLst/>
              <a:ahLst/>
              <a:cxnLst>
                <a:cxn ang="0">
                  <a:pos x="5" y="9"/>
                </a:cxn>
                <a:cxn ang="0">
                  <a:pos x="10" y="4"/>
                </a:cxn>
                <a:cxn ang="0">
                  <a:pos x="14" y="9"/>
                </a:cxn>
                <a:cxn ang="0">
                  <a:pos x="5" y="9"/>
                </a:cxn>
                <a:cxn ang="0">
                  <a:pos x="19" y="12"/>
                </a:cxn>
                <a:cxn ang="0">
                  <a:pos x="19" y="10"/>
                </a:cxn>
                <a:cxn ang="0">
                  <a:pos x="10" y="0"/>
                </a:cxn>
                <a:cxn ang="0">
                  <a:pos x="0" y="11"/>
                </a:cxn>
                <a:cxn ang="0">
                  <a:pos x="11" y="21"/>
                </a:cxn>
                <a:cxn ang="0">
                  <a:pos x="18" y="20"/>
                </a:cxn>
                <a:cxn ang="0">
                  <a:pos x="17" y="17"/>
                </a:cxn>
                <a:cxn ang="0">
                  <a:pos x="11" y="18"/>
                </a:cxn>
                <a:cxn ang="0">
                  <a:pos x="5" y="12"/>
                </a:cxn>
                <a:cxn ang="0">
                  <a:pos x="19" y="12"/>
                </a:cxn>
              </a:cxnLst>
              <a:rect l="0" t="0" r="r" b="b"/>
              <a:pathLst>
                <a:path w="19" h="21">
                  <a:moveTo>
                    <a:pt x="5" y="9"/>
                  </a:moveTo>
                  <a:cubicBezTo>
                    <a:pt x="5" y="7"/>
                    <a:pt x="7" y="4"/>
                    <a:pt x="10" y="4"/>
                  </a:cubicBezTo>
                  <a:cubicBezTo>
                    <a:pt x="13" y="4"/>
                    <a:pt x="14" y="7"/>
                    <a:pt x="14" y="9"/>
                  </a:cubicBezTo>
                  <a:lnTo>
                    <a:pt x="5" y="9"/>
                  </a:lnTo>
                  <a:close/>
                  <a:moveTo>
                    <a:pt x="19" y="12"/>
                  </a:moveTo>
                  <a:cubicBezTo>
                    <a:pt x="19" y="12"/>
                    <a:pt x="19" y="11"/>
                    <a:pt x="19" y="10"/>
                  </a:cubicBezTo>
                  <a:cubicBezTo>
                    <a:pt x="19" y="6"/>
                    <a:pt x="17" y="0"/>
                    <a:pt x="10" y="0"/>
                  </a:cubicBezTo>
                  <a:cubicBezTo>
                    <a:pt x="4" y="0"/>
                    <a:pt x="0" y="6"/>
                    <a:pt x="0" y="11"/>
                  </a:cubicBezTo>
                  <a:cubicBezTo>
                    <a:pt x="0" y="17"/>
                    <a:pt x="4" y="21"/>
                    <a:pt x="11" y="21"/>
                  </a:cubicBezTo>
                  <a:cubicBezTo>
                    <a:pt x="14" y="21"/>
                    <a:pt x="16" y="21"/>
                    <a:pt x="18" y="20"/>
                  </a:cubicBezTo>
                  <a:cubicBezTo>
                    <a:pt x="17" y="17"/>
                    <a:pt x="17" y="17"/>
                    <a:pt x="17" y="17"/>
                  </a:cubicBezTo>
                  <a:cubicBezTo>
                    <a:pt x="15" y="17"/>
                    <a:pt x="14" y="18"/>
                    <a:pt x="11" y="18"/>
                  </a:cubicBezTo>
                  <a:cubicBezTo>
                    <a:pt x="8" y="18"/>
                    <a:pt x="5" y="16"/>
                    <a:pt x="5" y="12"/>
                  </a:cubicBezTo>
                  <a:lnTo>
                    <a:pt x="19"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94" name="Freeform 93"/>
            <p:cNvSpPr>
              <a:spLocks/>
            </p:cNvSpPr>
            <p:nvPr userDrawn="1"/>
          </p:nvSpPr>
          <p:spPr bwMode="auto">
            <a:xfrm>
              <a:off x="4246" y="2087"/>
              <a:ext cx="42" cy="50"/>
            </a:xfrm>
            <a:custGeom>
              <a:avLst/>
              <a:gdLst/>
              <a:ahLst/>
              <a:cxnLst>
                <a:cxn ang="0">
                  <a:pos x="0" y="7"/>
                </a:cxn>
                <a:cxn ang="0">
                  <a:pos x="0" y="1"/>
                </a:cxn>
                <a:cxn ang="0">
                  <a:pos x="4" y="1"/>
                </a:cxn>
                <a:cxn ang="0">
                  <a:pos x="5" y="4"/>
                </a:cxn>
                <a:cxn ang="0">
                  <a:pos x="5" y="4"/>
                </a:cxn>
                <a:cxn ang="0">
                  <a:pos x="11" y="0"/>
                </a:cxn>
                <a:cxn ang="0">
                  <a:pos x="18" y="9"/>
                </a:cxn>
                <a:cxn ang="0">
                  <a:pos x="18" y="21"/>
                </a:cxn>
                <a:cxn ang="0">
                  <a:pos x="13" y="21"/>
                </a:cxn>
                <a:cxn ang="0">
                  <a:pos x="13" y="10"/>
                </a:cxn>
                <a:cxn ang="0">
                  <a:pos x="9" y="4"/>
                </a:cxn>
                <a:cxn ang="0">
                  <a:pos x="5" y="7"/>
                </a:cxn>
                <a:cxn ang="0">
                  <a:pos x="5" y="9"/>
                </a:cxn>
                <a:cxn ang="0">
                  <a:pos x="5" y="21"/>
                </a:cxn>
                <a:cxn ang="0">
                  <a:pos x="0" y="21"/>
                </a:cxn>
                <a:cxn ang="0">
                  <a:pos x="0" y="7"/>
                </a:cxn>
              </a:cxnLst>
              <a:rect l="0" t="0" r="r" b="b"/>
              <a:pathLst>
                <a:path w="18" h="21">
                  <a:moveTo>
                    <a:pt x="0" y="7"/>
                  </a:moveTo>
                  <a:cubicBezTo>
                    <a:pt x="0" y="4"/>
                    <a:pt x="0" y="2"/>
                    <a:pt x="0" y="1"/>
                  </a:cubicBezTo>
                  <a:cubicBezTo>
                    <a:pt x="4" y="1"/>
                    <a:pt x="4" y="1"/>
                    <a:pt x="4" y="1"/>
                  </a:cubicBezTo>
                  <a:cubicBezTo>
                    <a:pt x="5" y="4"/>
                    <a:pt x="5" y="4"/>
                    <a:pt x="5" y="4"/>
                  </a:cubicBezTo>
                  <a:cubicBezTo>
                    <a:pt x="5" y="4"/>
                    <a:pt x="5" y="4"/>
                    <a:pt x="5" y="4"/>
                  </a:cubicBezTo>
                  <a:cubicBezTo>
                    <a:pt x="6" y="2"/>
                    <a:pt x="8" y="0"/>
                    <a:pt x="11" y="0"/>
                  </a:cubicBezTo>
                  <a:cubicBezTo>
                    <a:pt x="15" y="0"/>
                    <a:pt x="18" y="3"/>
                    <a:pt x="18" y="9"/>
                  </a:cubicBezTo>
                  <a:cubicBezTo>
                    <a:pt x="18" y="21"/>
                    <a:pt x="18" y="21"/>
                    <a:pt x="18" y="21"/>
                  </a:cubicBezTo>
                  <a:cubicBezTo>
                    <a:pt x="13" y="21"/>
                    <a:pt x="13" y="21"/>
                    <a:pt x="13" y="21"/>
                  </a:cubicBezTo>
                  <a:cubicBezTo>
                    <a:pt x="13" y="10"/>
                    <a:pt x="13" y="10"/>
                    <a:pt x="13" y="10"/>
                  </a:cubicBezTo>
                  <a:cubicBezTo>
                    <a:pt x="13" y="7"/>
                    <a:pt x="12" y="4"/>
                    <a:pt x="9" y="4"/>
                  </a:cubicBezTo>
                  <a:cubicBezTo>
                    <a:pt x="7" y="4"/>
                    <a:pt x="6" y="6"/>
                    <a:pt x="5" y="7"/>
                  </a:cubicBezTo>
                  <a:cubicBezTo>
                    <a:pt x="5" y="8"/>
                    <a:pt x="5" y="8"/>
                    <a:pt x="5" y="9"/>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95" name="Freeform 94"/>
            <p:cNvSpPr>
              <a:spLocks/>
            </p:cNvSpPr>
            <p:nvPr userDrawn="1"/>
          </p:nvSpPr>
          <p:spPr bwMode="auto">
            <a:xfrm>
              <a:off x="4298" y="2087"/>
              <a:ext cx="41" cy="50"/>
            </a:xfrm>
            <a:custGeom>
              <a:avLst/>
              <a:gdLst/>
              <a:ahLst/>
              <a:cxnLst>
                <a:cxn ang="0">
                  <a:pos x="17" y="20"/>
                </a:cxn>
                <a:cxn ang="0">
                  <a:pos x="11" y="21"/>
                </a:cxn>
                <a:cxn ang="0">
                  <a:pos x="0" y="11"/>
                </a:cxn>
                <a:cxn ang="0">
                  <a:pos x="12" y="0"/>
                </a:cxn>
                <a:cxn ang="0">
                  <a:pos x="17" y="1"/>
                </a:cxn>
                <a:cxn ang="0">
                  <a:pos x="16" y="5"/>
                </a:cxn>
                <a:cxn ang="0">
                  <a:pos x="12" y="4"/>
                </a:cxn>
                <a:cxn ang="0">
                  <a:pos x="6" y="11"/>
                </a:cxn>
                <a:cxn ang="0">
                  <a:pos x="12" y="17"/>
                </a:cxn>
                <a:cxn ang="0">
                  <a:pos x="16" y="17"/>
                </a:cxn>
                <a:cxn ang="0">
                  <a:pos x="17" y="20"/>
                </a:cxn>
              </a:cxnLst>
              <a:rect l="0" t="0" r="r" b="b"/>
              <a:pathLst>
                <a:path w="17" h="21">
                  <a:moveTo>
                    <a:pt x="17" y="20"/>
                  </a:moveTo>
                  <a:cubicBezTo>
                    <a:pt x="16" y="21"/>
                    <a:pt x="13" y="21"/>
                    <a:pt x="11" y="21"/>
                  </a:cubicBezTo>
                  <a:cubicBezTo>
                    <a:pt x="5" y="21"/>
                    <a:pt x="0" y="17"/>
                    <a:pt x="0" y="11"/>
                  </a:cubicBezTo>
                  <a:cubicBezTo>
                    <a:pt x="0" y="5"/>
                    <a:pt x="5" y="0"/>
                    <a:pt x="12" y="0"/>
                  </a:cubicBezTo>
                  <a:cubicBezTo>
                    <a:pt x="14" y="0"/>
                    <a:pt x="15" y="1"/>
                    <a:pt x="17" y="1"/>
                  </a:cubicBezTo>
                  <a:cubicBezTo>
                    <a:pt x="16" y="5"/>
                    <a:pt x="16" y="5"/>
                    <a:pt x="16" y="5"/>
                  </a:cubicBezTo>
                  <a:cubicBezTo>
                    <a:pt x="15" y="5"/>
                    <a:pt x="14" y="4"/>
                    <a:pt x="12" y="4"/>
                  </a:cubicBezTo>
                  <a:cubicBezTo>
                    <a:pt x="8" y="4"/>
                    <a:pt x="6" y="7"/>
                    <a:pt x="6" y="11"/>
                  </a:cubicBezTo>
                  <a:cubicBezTo>
                    <a:pt x="6" y="15"/>
                    <a:pt x="8" y="17"/>
                    <a:pt x="12" y="17"/>
                  </a:cubicBezTo>
                  <a:cubicBezTo>
                    <a:pt x="14" y="17"/>
                    <a:pt x="15" y="17"/>
                    <a:pt x="16" y="17"/>
                  </a:cubicBezTo>
                  <a:lnTo>
                    <a:pt x="17" y="2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96" name="Freeform 95"/>
            <p:cNvSpPr>
              <a:spLocks/>
            </p:cNvSpPr>
            <p:nvPr userDrawn="1"/>
          </p:nvSpPr>
          <p:spPr bwMode="auto">
            <a:xfrm>
              <a:off x="4344" y="2089"/>
              <a:ext cx="46" cy="68"/>
            </a:xfrm>
            <a:custGeom>
              <a:avLst/>
              <a:gdLst/>
              <a:ahLst/>
              <a:cxnLst>
                <a:cxn ang="0">
                  <a:pos x="5" y="0"/>
                </a:cxn>
                <a:cxn ang="0">
                  <a:pos x="9" y="11"/>
                </a:cxn>
                <a:cxn ang="0">
                  <a:pos x="10" y="14"/>
                </a:cxn>
                <a:cxn ang="0">
                  <a:pos x="10" y="14"/>
                </a:cxn>
                <a:cxn ang="0">
                  <a:pos x="11" y="11"/>
                </a:cxn>
                <a:cxn ang="0">
                  <a:pos x="14" y="0"/>
                </a:cxn>
                <a:cxn ang="0">
                  <a:pos x="20" y="0"/>
                </a:cxn>
                <a:cxn ang="0">
                  <a:pos x="15" y="14"/>
                </a:cxn>
                <a:cxn ang="0">
                  <a:pos x="8" y="27"/>
                </a:cxn>
                <a:cxn ang="0">
                  <a:pos x="2" y="29"/>
                </a:cxn>
                <a:cxn ang="0">
                  <a:pos x="1" y="25"/>
                </a:cxn>
                <a:cxn ang="0">
                  <a:pos x="4" y="23"/>
                </a:cxn>
                <a:cxn ang="0">
                  <a:pos x="7" y="20"/>
                </a:cxn>
                <a:cxn ang="0">
                  <a:pos x="7" y="19"/>
                </a:cxn>
                <a:cxn ang="0">
                  <a:pos x="7" y="18"/>
                </a:cxn>
                <a:cxn ang="0">
                  <a:pos x="0" y="0"/>
                </a:cxn>
                <a:cxn ang="0">
                  <a:pos x="5" y="0"/>
                </a:cxn>
              </a:cxnLst>
              <a:rect l="0" t="0" r="r" b="b"/>
              <a:pathLst>
                <a:path w="20" h="29">
                  <a:moveTo>
                    <a:pt x="5" y="0"/>
                  </a:moveTo>
                  <a:cubicBezTo>
                    <a:pt x="9" y="11"/>
                    <a:pt x="9" y="11"/>
                    <a:pt x="9" y="11"/>
                  </a:cubicBezTo>
                  <a:cubicBezTo>
                    <a:pt x="9" y="12"/>
                    <a:pt x="10" y="13"/>
                    <a:pt x="10" y="14"/>
                  </a:cubicBezTo>
                  <a:cubicBezTo>
                    <a:pt x="10" y="14"/>
                    <a:pt x="10" y="14"/>
                    <a:pt x="10" y="14"/>
                  </a:cubicBezTo>
                  <a:cubicBezTo>
                    <a:pt x="10" y="13"/>
                    <a:pt x="11" y="12"/>
                    <a:pt x="11" y="11"/>
                  </a:cubicBezTo>
                  <a:cubicBezTo>
                    <a:pt x="14" y="0"/>
                    <a:pt x="14" y="0"/>
                    <a:pt x="14" y="0"/>
                  </a:cubicBezTo>
                  <a:cubicBezTo>
                    <a:pt x="20" y="0"/>
                    <a:pt x="20" y="0"/>
                    <a:pt x="20" y="0"/>
                  </a:cubicBezTo>
                  <a:cubicBezTo>
                    <a:pt x="15" y="14"/>
                    <a:pt x="15" y="14"/>
                    <a:pt x="15" y="14"/>
                  </a:cubicBezTo>
                  <a:cubicBezTo>
                    <a:pt x="12" y="21"/>
                    <a:pt x="10" y="24"/>
                    <a:pt x="8" y="27"/>
                  </a:cubicBezTo>
                  <a:cubicBezTo>
                    <a:pt x="6" y="28"/>
                    <a:pt x="4" y="29"/>
                    <a:pt x="2" y="29"/>
                  </a:cubicBezTo>
                  <a:cubicBezTo>
                    <a:pt x="1" y="25"/>
                    <a:pt x="1" y="25"/>
                    <a:pt x="1" y="25"/>
                  </a:cubicBezTo>
                  <a:cubicBezTo>
                    <a:pt x="2" y="25"/>
                    <a:pt x="3" y="24"/>
                    <a:pt x="4" y="23"/>
                  </a:cubicBezTo>
                  <a:cubicBezTo>
                    <a:pt x="5" y="23"/>
                    <a:pt x="6" y="22"/>
                    <a:pt x="7" y="20"/>
                  </a:cubicBezTo>
                  <a:cubicBezTo>
                    <a:pt x="7" y="20"/>
                    <a:pt x="7" y="20"/>
                    <a:pt x="7" y="19"/>
                  </a:cubicBezTo>
                  <a:cubicBezTo>
                    <a:pt x="7" y="19"/>
                    <a:pt x="7" y="19"/>
                    <a:pt x="7" y="18"/>
                  </a:cubicBezTo>
                  <a:cubicBezTo>
                    <a:pt x="0" y="0"/>
                    <a:pt x="0" y="0"/>
                    <a:pt x="0" y="0"/>
                  </a:cubicBezTo>
                  <a:lnTo>
                    <a:pt x="5"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97" name="Freeform 96"/>
            <p:cNvSpPr>
              <a:spLocks/>
            </p:cNvSpPr>
            <p:nvPr userDrawn="1"/>
          </p:nvSpPr>
          <p:spPr bwMode="auto">
            <a:xfrm>
              <a:off x="1378" y="2203"/>
              <a:ext cx="50" cy="53"/>
            </a:xfrm>
            <a:custGeom>
              <a:avLst/>
              <a:gdLst/>
              <a:ahLst/>
              <a:cxnLst>
                <a:cxn ang="0">
                  <a:pos x="0" y="54"/>
                </a:cxn>
                <a:cxn ang="0">
                  <a:pos x="0" y="0"/>
                </a:cxn>
                <a:cxn ang="0">
                  <a:pos x="50" y="28"/>
                </a:cxn>
                <a:cxn ang="0">
                  <a:pos x="0" y="54"/>
                </a:cxn>
              </a:cxnLst>
              <a:rect l="0" t="0" r="r" b="b"/>
              <a:pathLst>
                <a:path w="50" h="54">
                  <a:moveTo>
                    <a:pt x="0" y="54"/>
                  </a:moveTo>
                  <a:lnTo>
                    <a:pt x="0" y="0"/>
                  </a:lnTo>
                  <a:lnTo>
                    <a:pt x="50" y="28"/>
                  </a:lnTo>
                  <a:lnTo>
                    <a:pt x="0" y="54"/>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98" name="Freeform 97"/>
            <p:cNvSpPr>
              <a:spLocks noEditPoints="1"/>
            </p:cNvSpPr>
            <p:nvPr userDrawn="1"/>
          </p:nvSpPr>
          <p:spPr bwMode="auto">
            <a:xfrm>
              <a:off x="1463" y="2194"/>
              <a:ext cx="59" cy="66"/>
            </a:xfrm>
            <a:custGeom>
              <a:avLst/>
              <a:gdLst/>
              <a:ahLst/>
              <a:cxnLst>
                <a:cxn ang="0">
                  <a:pos x="9" y="16"/>
                </a:cxn>
                <a:cxn ang="0">
                  <a:pos x="11" y="9"/>
                </a:cxn>
                <a:cxn ang="0">
                  <a:pos x="12" y="4"/>
                </a:cxn>
                <a:cxn ang="0">
                  <a:pos x="12" y="4"/>
                </a:cxn>
                <a:cxn ang="0">
                  <a:pos x="14" y="9"/>
                </a:cxn>
                <a:cxn ang="0">
                  <a:pos x="16" y="16"/>
                </a:cxn>
                <a:cxn ang="0">
                  <a:pos x="9" y="16"/>
                </a:cxn>
                <a:cxn ang="0">
                  <a:pos x="17" y="20"/>
                </a:cxn>
                <a:cxn ang="0">
                  <a:pos x="19" y="28"/>
                </a:cxn>
                <a:cxn ang="0">
                  <a:pos x="25" y="28"/>
                </a:cxn>
                <a:cxn ang="0">
                  <a:pos x="16" y="0"/>
                </a:cxn>
                <a:cxn ang="0">
                  <a:pos x="9" y="0"/>
                </a:cxn>
                <a:cxn ang="0">
                  <a:pos x="0" y="28"/>
                </a:cxn>
                <a:cxn ang="0">
                  <a:pos x="5" y="28"/>
                </a:cxn>
                <a:cxn ang="0">
                  <a:pos x="8" y="20"/>
                </a:cxn>
                <a:cxn ang="0">
                  <a:pos x="17" y="20"/>
                </a:cxn>
              </a:cxnLst>
              <a:rect l="0" t="0" r="r" b="b"/>
              <a:pathLst>
                <a:path w="25" h="28">
                  <a:moveTo>
                    <a:pt x="9" y="16"/>
                  </a:moveTo>
                  <a:cubicBezTo>
                    <a:pt x="11" y="9"/>
                    <a:pt x="11" y="9"/>
                    <a:pt x="11" y="9"/>
                  </a:cubicBezTo>
                  <a:cubicBezTo>
                    <a:pt x="11" y="8"/>
                    <a:pt x="12" y="6"/>
                    <a:pt x="12" y="4"/>
                  </a:cubicBezTo>
                  <a:cubicBezTo>
                    <a:pt x="12" y="4"/>
                    <a:pt x="12" y="4"/>
                    <a:pt x="12" y="4"/>
                  </a:cubicBezTo>
                  <a:cubicBezTo>
                    <a:pt x="13" y="6"/>
                    <a:pt x="13" y="8"/>
                    <a:pt x="14" y="9"/>
                  </a:cubicBezTo>
                  <a:cubicBezTo>
                    <a:pt x="16" y="16"/>
                    <a:pt x="16" y="16"/>
                    <a:pt x="16" y="16"/>
                  </a:cubicBezTo>
                  <a:lnTo>
                    <a:pt x="9" y="16"/>
                  </a:lnTo>
                  <a:close/>
                  <a:moveTo>
                    <a:pt x="17" y="20"/>
                  </a:moveTo>
                  <a:cubicBezTo>
                    <a:pt x="19" y="28"/>
                    <a:pt x="19" y="28"/>
                    <a:pt x="19" y="28"/>
                  </a:cubicBezTo>
                  <a:cubicBezTo>
                    <a:pt x="25" y="28"/>
                    <a:pt x="25" y="28"/>
                    <a:pt x="25" y="28"/>
                  </a:cubicBezTo>
                  <a:cubicBezTo>
                    <a:pt x="16" y="0"/>
                    <a:pt x="16" y="0"/>
                    <a:pt x="16" y="0"/>
                  </a:cubicBezTo>
                  <a:cubicBezTo>
                    <a:pt x="9" y="0"/>
                    <a:pt x="9" y="0"/>
                    <a:pt x="9" y="0"/>
                  </a:cubicBezTo>
                  <a:cubicBezTo>
                    <a:pt x="0" y="28"/>
                    <a:pt x="0" y="28"/>
                    <a:pt x="0" y="28"/>
                  </a:cubicBezTo>
                  <a:cubicBezTo>
                    <a:pt x="5" y="28"/>
                    <a:pt x="5" y="28"/>
                    <a:pt x="5" y="28"/>
                  </a:cubicBezTo>
                  <a:cubicBezTo>
                    <a:pt x="8" y="20"/>
                    <a:pt x="8" y="20"/>
                    <a:pt x="8" y="20"/>
                  </a:cubicBezTo>
                  <a:lnTo>
                    <a:pt x="17" y="2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99" name="Freeform 98"/>
            <p:cNvSpPr>
              <a:spLocks/>
            </p:cNvSpPr>
            <p:nvPr userDrawn="1"/>
          </p:nvSpPr>
          <p:spPr bwMode="auto">
            <a:xfrm>
              <a:off x="1529" y="2208"/>
              <a:ext cx="29" cy="52"/>
            </a:xfrm>
            <a:custGeom>
              <a:avLst/>
              <a:gdLst/>
              <a:ahLst/>
              <a:cxnLst>
                <a:cxn ang="0">
                  <a:pos x="0" y="7"/>
                </a:cxn>
                <a:cxn ang="0">
                  <a:pos x="0" y="1"/>
                </a:cxn>
                <a:cxn ang="0">
                  <a:pos x="5" y="1"/>
                </a:cxn>
                <a:cxn ang="0">
                  <a:pos x="5" y="5"/>
                </a:cxn>
                <a:cxn ang="0">
                  <a:pos x="5" y="5"/>
                </a:cxn>
                <a:cxn ang="0">
                  <a:pos x="10" y="0"/>
                </a:cxn>
                <a:cxn ang="0">
                  <a:pos x="12" y="0"/>
                </a:cxn>
                <a:cxn ang="0">
                  <a:pos x="12" y="5"/>
                </a:cxn>
                <a:cxn ang="0">
                  <a:pos x="10" y="5"/>
                </a:cxn>
                <a:cxn ang="0">
                  <a:pos x="6" y="9"/>
                </a:cxn>
                <a:cxn ang="0">
                  <a:pos x="5" y="10"/>
                </a:cxn>
                <a:cxn ang="0">
                  <a:pos x="5" y="21"/>
                </a:cxn>
                <a:cxn ang="0">
                  <a:pos x="0" y="21"/>
                </a:cxn>
                <a:cxn ang="0">
                  <a:pos x="0" y="7"/>
                </a:cxn>
              </a:cxnLst>
              <a:rect l="0" t="0" r="r" b="b"/>
              <a:pathLst>
                <a:path w="12" h="21">
                  <a:moveTo>
                    <a:pt x="0" y="7"/>
                  </a:moveTo>
                  <a:cubicBezTo>
                    <a:pt x="0" y="4"/>
                    <a:pt x="0" y="3"/>
                    <a:pt x="0" y="1"/>
                  </a:cubicBezTo>
                  <a:cubicBezTo>
                    <a:pt x="5" y="1"/>
                    <a:pt x="5" y="1"/>
                    <a:pt x="5" y="1"/>
                  </a:cubicBezTo>
                  <a:cubicBezTo>
                    <a:pt x="5" y="5"/>
                    <a:pt x="5" y="5"/>
                    <a:pt x="5" y="5"/>
                  </a:cubicBezTo>
                  <a:cubicBezTo>
                    <a:pt x="5" y="5"/>
                    <a:pt x="5" y="5"/>
                    <a:pt x="5" y="5"/>
                  </a:cubicBezTo>
                  <a:cubicBezTo>
                    <a:pt x="6" y="2"/>
                    <a:pt x="8" y="0"/>
                    <a:pt x="10" y="0"/>
                  </a:cubicBezTo>
                  <a:cubicBezTo>
                    <a:pt x="11" y="0"/>
                    <a:pt x="11" y="0"/>
                    <a:pt x="12" y="0"/>
                  </a:cubicBezTo>
                  <a:cubicBezTo>
                    <a:pt x="12" y="5"/>
                    <a:pt x="12" y="5"/>
                    <a:pt x="12" y="5"/>
                  </a:cubicBezTo>
                  <a:cubicBezTo>
                    <a:pt x="11" y="5"/>
                    <a:pt x="11" y="5"/>
                    <a:pt x="10" y="5"/>
                  </a:cubicBezTo>
                  <a:cubicBezTo>
                    <a:pt x="8" y="5"/>
                    <a:pt x="6" y="7"/>
                    <a:pt x="6" y="9"/>
                  </a:cubicBezTo>
                  <a:cubicBezTo>
                    <a:pt x="5" y="9"/>
                    <a:pt x="5" y="10"/>
                    <a:pt x="5" y="10"/>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00" name="Freeform 99"/>
            <p:cNvSpPr>
              <a:spLocks noEditPoints="1"/>
            </p:cNvSpPr>
            <p:nvPr userDrawn="1"/>
          </p:nvSpPr>
          <p:spPr bwMode="auto">
            <a:xfrm>
              <a:off x="1562" y="2208"/>
              <a:ext cx="42" cy="52"/>
            </a:xfrm>
            <a:custGeom>
              <a:avLst/>
              <a:gdLst/>
              <a:ahLst/>
              <a:cxnLst>
                <a:cxn ang="0">
                  <a:pos x="4" y="9"/>
                </a:cxn>
                <a:cxn ang="0">
                  <a:pos x="9" y="4"/>
                </a:cxn>
                <a:cxn ang="0">
                  <a:pos x="13" y="9"/>
                </a:cxn>
                <a:cxn ang="0">
                  <a:pos x="4" y="9"/>
                </a:cxn>
                <a:cxn ang="0">
                  <a:pos x="18" y="12"/>
                </a:cxn>
                <a:cxn ang="0">
                  <a:pos x="18" y="10"/>
                </a:cxn>
                <a:cxn ang="0">
                  <a:pos x="9" y="0"/>
                </a:cxn>
                <a:cxn ang="0">
                  <a:pos x="0" y="11"/>
                </a:cxn>
                <a:cxn ang="0">
                  <a:pos x="10" y="21"/>
                </a:cxn>
                <a:cxn ang="0">
                  <a:pos x="17" y="20"/>
                </a:cxn>
                <a:cxn ang="0">
                  <a:pos x="16" y="17"/>
                </a:cxn>
                <a:cxn ang="0">
                  <a:pos x="11" y="18"/>
                </a:cxn>
                <a:cxn ang="0">
                  <a:pos x="4" y="12"/>
                </a:cxn>
                <a:cxn ang="0">
                  <a:pos x="18" y="12"/>
                </a:cxn>
              </a:cxnLst>
              <a:rect l="0" t="0" r="r" b="b"/>
              <a:pathLst>
                <a:path w="18" h="21">
                  <a:moveTo>
                    <a:pt x="4" y="9"/>
                  </a:moveTo>
                  <a:cubicBezTo>
                    <a:pt x="5" y="7"/>
                    <a:pt x="6" y="4"/>
                    <a:pt x="9" y="4"/>
                  </a:cubicBezTo>
                  <a:cubicBezTo>
                    <a:pt x="13" y="4"/>
                    <a:pt x="13" y="7"/>
                    <a:pt x="13" y="9"/>
                  </a:cubicBezTo>
                  <a:lnTo>
                    <a:pt x="4" y="9"/>
                  </a:lnTo>
                  <a:close/>
                  <a:moveTo>
                    <a:pt x="18" y="12"/>
                  </a:moveTo>
                  <a:cubicBezTo>
                    <a:pt x="18" y="12"/>
                    <a:pt x="18" y="11"/>
                    <a:pt x="18" y="10"/>
                  </a:cubicBezTo>
                  <a:cubicBezTo>
                    <a:pt x="18" y="6"/>
                    <a:pt x="16" y="0"/>
                    <a:pt x="9" y="0"/>
                  </a:cubicBezTo>
                  <a:cubicBezTo>
                    <a:pt x="3" y="0"/>
                    <a:pt x="0" y="6"/>
                    <a:pt x="0" y="11"/>
                  </a:cubicBezTo>
                  <a:cubicBezTo>
                    <a:pt x="0" y="17"/>
                    <a:pt x="3" y="21"/>
                    <a:pt x="10" y="21"/>
                  </a:cubicBezTo>
                  <a:cubicBezTo>
                    <a:pt x="13" y="21"/>
                    <a:pt x="15" y="21"/>
                    <a:pt x="17" y="20"/>
                  </a:cubicBezTo>
                  <a:cubicBezTo>
                    <a:pt x="16" y="17"/>
                    <a:pt x="16" y="17"/>
                    <a:pt x="16" y="17"/>
                  </a:cubicBezTo>
                  <a:cubicBezTo>
                    <a:pt x="15" y="17"/>
                    <a:pt x="13" y="18"/>
                    <a:pt x="11" y="18"/>
                  </a:cubicBezTo>
                  <a:cubicBezTo>
                    <a:pt x="7" y="18"/>
                    <a:pt x="5" y="16"/>
                    <a:pt x="4" y="12"/>
                  </a:cubicBezTo>
                  <a:lnTo>
                    <a:pt x="18"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01" name="Freeform 100"/>
            <p:cNvSpPr>
              <a:spLocks/>
            </p:cNvSpPr>
            <p:nvPr userDrawn="1"/>
          </p:nvSpPr>
          <p:spPr bwMode="auto">
            <a:xfrm>
              <a:off x="1636" y="2194"/>
              <a:ext cx="52" cy="66"/>
            </a:xfrm>
            <a:custGeom>
              <a:avLst/>
              <a:gdLst/>
              <a:ahLst/>
              <a:cxnLst>
                <a:cxn ang="0">
                  <a:pos x="0" y="28"/>
                </a:cxn>
                <a:cxn ang="0">
                  <a:pos x="0" y="0"/>
                </a:cxn>
                <a:cxn ang="0">
                  <a:pos x="6" y="0"/>
                </a:cxn>
                <a:cxn ang="0">
                  <a:pos x="13" y="12"/>
                </a:cxn>
                <a:cxn ang="0">
                  <a:pos x="18" y="21"/>
                </a:cxn>
                <a:cxn ang="0">
                  <a:pos x="18" y="21"/>
                </a:cxn>
                <a:cxn ang="0">
                  <a:pos x="18" y="10"/>
                </a:cxn>
                <a:cxn ang="0">
                  <a:pos x="18" y="0"/>
                </a:cxn>
                <a:cxn ang="0">
                  <a:pos x="22" y="0"/>
                </a:cxn>
                <a:cxn ang="0">
                  <a:pos x="22" y="28"/>
                </a:cxn>
                <a:cxn ang="0">
                  <a:pos x="17" y="28"/>
                </a:cxn>
                <a:cxn ang="0">
                  <a:pos x="10" y="16"/>
                </a:cxn>
                <a:cxn ang="0">
                  <a:pos x="5" y="6"/>
                </a:cxn>
                <a:cxn ang="0">
                  <a:pos x="4" y="6"/>
                </a:cxn>
                <a:cxn ang="0">
                  <a:pos x="5" y="18"/>
                </a:cxn>
                <a:cxn ang="0">
                  <a:pos x="5" y="28"/>
                </a:cxn>
                <a:cxn ang="0">
                  <a:pos x="0" y="28"/>
                </a:cxn>
              </a:cxnLst>
              <a:rect l="0" t="0" r="r" b="b"/>
              <a:pathLst>
                <a:path w="22" h="28">
                  <a:moveTo>
                    <a:pt x="0" y="28"/>
                  </a:moveTo>
                  <a:cubicBezTo>
                    <a:pt x="0" y="0"/>
                    <a:pt x="0" y="0"/>
                    <a:pt x="0" y="0"/>
                  </a:cubicBezTo>
                  <a:cubicBezTo>
                    <a:pt x="6" y="0"/>
                    <a:pt x="6" y="0"/>
                    <a:pt x="6" y="0"/>
                  </a:cubicBezTo>
                  <a:cubicBezTo>
                    <a:pt x="13" y="12"/>
                    <a:pt x="13" y="12"/>
                    <a:pt x="13" y="12"/>
                  </a:cubicBezTo>
                  <a:cubicBezTo>
                    <a:pt x="15" y="15"/>
                    <a:pt x="17" y="18"/>
                    <a:pt x="18" y="21"/>
                  </a:cubicBezTo>
                  <a:cubicBezTo>
                    <a:pt x="18" y="21"/>
                    <a:pt x="18" y="21"/>
                    <a:pt x="18" y="21"/>
                  </a:cubicBezTo>
                  <a:cubicBezTo>
                    <a:pt x="18" y="18"/>
                    <a:pt x="18" y="14"/>
                    <a:pt x="18" y="10"/>
                  </a:cubicBezTo>
                  <a:cubicBezTo>
                    <a:pt x="18" y="0"/>
                    <a:pt x="18" y="0"/>
                    <a:pt x="18" y="0"/>
                  </a:cubicBezTo>
                  <a:cubicBezTo>
                    <a:pt x="22" y="0"/>
                    <a:pt x="22" y="0"/>
                    <a:pt x="22" y="0"/>
                  </a:cubicBezTo>
                  <a:cubicBezTo>
                    <a:pt x="22" y="28"/>
                    <a:pt x="22" y="28"/>
                    <a:pt x="22" y="28"/>
                  </a:cubicBezTo>
                  <a:cubicBezTo>
                    <a:pt x="17" y="28"/>
                    <a:pt x="17" y="28"/>
                    <a:pt x="17" y="28"/>
                  </a:cubicBezTo>
                  <a:cubicBezTo>
                    <a:pt x="10" y="16"/>
                    <a:pt x="10" y="16"/>
                    <a:pt x="10" y="16"/>
                  </a:cubicBezTo>
                  <a:cubicBezTo>
                    <a:pt x="8" y="13"/>
                    <a:pt x="6" y="9"/>
                    <a:pt x="5" y="6"/>
                  </a:cubicBezTo>
                  <a:cubicBezTo>
                    <a:pt x="4" y="6"/>
                    <a:pt x="4" y="6"/>
                    <a:pt x="4" y="6"/>
                  </a:cubicBezTo>
                  <a:cubicBezTo>
                    <a:pt x="5" y="10"/>
                    <a:pt x="5" y="13"/>
                    <a:pt x="5" y="18"/>
                  </a:cubicBezTo>
                  <a:cubicBezTo>
                    <a:pt x="5" y="28"/>
                    <a:pt x="5" y="28"/>
                    <a:pt x="5" y="28"/>
                  </a:cubicBezTo>
                  <a:lnTo>
                    <a:pt x="0" y="28"/>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02" name="Freeform 101"/>
            <p:cNvSpPr>
              <a:spLocks noEditPoints="1"/>
            </p:cNvSpPr>
            <p:nvPr userDrawn="1"/>
          </p:nvSpPr>
          <p:spPr bwMode="auto">
            <a:xfrm>
              <a:off x="1699" y="2190"/>
              <a:ext cx="63" cy="70"/>
            </a:xfrm>
            <a:custGeom>
              <a:avLst/>
              <a:gdLst/>
              <a:ahLst/>
              <a:cxnLst>
                <a:cxn ang="0">
                  <a:pos x="13" y="25"/>
                </a:cxn>
                <a:cxn ang="0">
                  <a:pos x="5" y="15"/>
                </a:cxn>
                <a:cxn ang="0">
                  <a:pos x="13" y="5"/>
                </a:cxn>
                <a:cxn ang="0">
                  <a:pos x="21" y="15"/>
                </a:cxn>
                <a:cxn ang="0">
                  <a:pos x="13" y="25"/>
                </a:cxn>
                <a:cxn ang="0">
                  <a:pos x="13" y="29"/>
                </a:cxn>
                <a:cxn ang="0">
                  <a:pos x="26" y="15"/>
                </a:cxn>
                <a:cxn ang="0">
                  <a:pos x="13" y="0"/>
                </a:cxn>
                <a:cxn ang="0">
                  <a:pos x="0" y="15"/>
                </a:cxn>
                <a:cxn ang="0">
                  <a:pos x="13" y="29"/>
                </a:cxn>
              </a:cxnLst>
              <a:rect l="0" t="0" r="r" b="b"/>
              <a:pathLst>
                <a:path w="26" h="29">
                  <a:moveTo>
                    <a:pt x="13" y="25"/>
                  </a:moveTo>
                  <a:cubicBezTo>
                    <a:pt x="8" y="25"/>
                    <a:pt x="5" y="21"/>
                    <a:pt x="5" y="15"/>
                  </a:cubicBezTo>
                  <a:cubicBezTo>
                    <a:pt x="5" y="9"/>
                    <a:pt x="8" y="5"/>
                    <a:pt x="13" y="5"/>
                  </a:cubicBezTo>
                  <a:cubicBezTo>
                    <a:pt x="18" y="5"/>
                    <a:pt x="21" y="10"/>
                    <a:pt x="21" y="15"/>
                  </a:cubicBezTo>
                  <a:cubicBezTo>
                    <a:pt x="21" y="21"/>
                    <a:pt x="18" y="25"/>
                    <a:pt x="13" y="25"/>
                  </a:cubicBezTo>
                  <a:close/>
                  <a:moveTo>
                    <a:pt x="13" y="29"/>
                  </a:moveTo>
                  <a:cubicBezTo>
                    <a:pt x="20" y="29"/>
                    <a:pt x="26" y="24"/>
                    <a:pt x="26" y="15"/>
                  </a:cubicBezTo>
                  <a:cubicBezTo>
                    <a:pt x="26" y="7"/>
                    <a:pt x="21" y="0"/>
                    <a:pt x="13" y="0"/>
                  </a:cubicBezTo>
                  <a:cubicBezTo>
                    <a:pt x="5" y="0"/>
                    <a:pt x="0" y="7"/>
                    <a:pt x="0" y="15"/>
                  </a:cubicBezTo>
                  <a:cubicBezTo>
                    <a:pt x="0" y="23"/>
                    <a:pt x="5" y="29"/>
                    <a:pt x="13" y="29"/>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03" name="Freeform 102"/>
            <p:cNvSpPr>
              <a:spLocks/>
            </p:cNvSpPr>
            <p:nvPr userDrawn="1"/>
          </p:nvSpPr>
          <p:spPr bwMode="auto">
            <a:xfrm>
              <a:off x="1763" y="2194"/>
              <a:ext cx="50" cy="66"/>
            </a:xfrm>
            <a:custGeom>
              <a:avLst/>
              <a:gdLst/>
              <a:ahLst/>
              <a:cxnLst>
                <a:cxn ang="0">
                  <a:pos x="19" y="9"/>
                </a:cxn>
                <a:cxn ang="0">
                  <a:pos x="0" y="9"/>
                </a:cxn>
                <a:cxn ang="0">
                  <a:pos x="0" y="0"/>
                </a:cxn>
                <a:cxn ang="0">
                  <a:pos x="50" y="0"/>
                </a:cxn>
                <a:cxn ang="0">
                  <a:pos x="50" y="9"/>
                </a:cxn>
                <a:cxn ang="0">
                  <a:pos x="31" y="9"/>
                </a:cxn>
                <a:cxn ang="0">
                  <a:pos x="31" y="66"/>
                </a:cxn>
                <a:cxn ang="0">
                  <a:pos x="19" y="66"/>
                </a:cxn>
                <a:cxn ang="0">
                  <a:pos x="19" y="9"/>
                </a:cxn>
              </a:cxnLst>
              <a:rect l="0" t="0" r="r" b="b"/>
              <a:pathLst>
                <a:path w="50" h="66">
                  <a:moveTo>
                    <a:pt x="19" y="9"/>
                  </a:moveTo>
                  <a:lnTo>
                    <a:pt x="0" y="9"/>
                  </a:lnTo>
                  <a:lnTo>
                    <a:pt x="0" y="0"/>
                  </a:lnTo>
                  <a:lnTo>
                    <a:pt x="50" y="0"/>
                  </a:lnTo>
                  <a:lnTo>
                    <a:pt x="50" y="9"/>
                  </a:lnTo>
                  <a:lnTo>
                    <a:pt x="31" y="9"/>
                  </a:lnTo>
                  <a:lnTo>
                    <a:pt x="31" y="66"/>
                  </a:lnTo>
                  <a:lnTo>
                    <a:pt x="19" y="66"/>
                  </a:lnTo>
                  <a:lnTo>
                    <a:pt x="19" y="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04" name="Freeform 103"/>
            <p:cNvSpPr>
              <a:spLocks noEditPoints="1"/>
            </p:cNvSpPr>
            <p:nvPr userDrawn="1"/>
          </p:nvSpPr>
          <p:spPr bwMode="auto">
            <a:xfrm>
              <a:off x="1837" y="2188"/>
              <a:ext cx="48" cy="72"/>
            </a:xfrm>
            <a:custGeom>
              <a:avLst/>
              <a:gdLst/>
              <a:ahLst/>
              <a:cxnLst>
                <a:cxn ang="0">
                  <a:pos x="15" y="21"/>
                </a:cxn>
                <a:cxn ang="0">
                  <a:pos x="15" y="23"/>
                </a:cxn>
                <a:cxn ang="0">
                  <a:pos x="10" y="26"/>
                </a:cxn>
                <a:cxn ang="0">
                  <a:pos x="5" y="20"/>
                </a:cxn>
                <a:cxn ang="0">
                  <a:pos x="10" y="13"/>
                </a:cxn>
                <a:cxn ang="0">
                  <a:pos x="15" y="17"/>
                </a:cxn>
                <a:cxn ang="0">
                  <a:pos x="15" y="18"/>
                </a:cxn>
                <a:cxn ang="0">
                  <a:pos x="15" y="21"/>
                </a:cxn>
                <a:cxn ang="0">
                  <a:pos x="15" y="0"/>
                </a:cxn>
                <a:cxn ang="0">
                  <a:pos x="15" y="12"/>
                </a:cxn>
                <a:cxn ang="0">
                  <a:pos x="15" y="12"/>
                </a:cxn>
                <a:cxn ang="0">
                  <a:pos x="9" y="9"/>
                </a:cxn>
                <a:cxn ang="0">
                  <a:pos x="0" y="20"/>
                </a:cxn>
                <a:cxn ang="0">
                  <a:pos x="9" y="30"/>
                </a:cxn>
                <a:cxn ang="0">
                  <a:pos x="15" y="27"/>
                </a:cxn>
                <a:cxn ang="0">
                  <a:pos x="15" y="27"/>
                </a:cxn>
                <a:cxn ang="0">
                  <a:pos x="16" y="30"/>
                </a:cxn>
                <a:cxn ang="0">
                  <a:pos x="20" y="30"/>
                </a:cxn>
                <a:cxn ang="0">
                  <a:pos x="20" y="24"/>
                </a:cxn>
                <a:cxn ang="0">
                  <a:pos x="20" y="0"/>
                </a:cxn>
                <a:cxn ang="0">
                  <a:pos x="15" y="0"/>
                </a:cxn>
              </a:cxnLst>
              <a:rect l="0" t="0" r="r" b="b"/>
              <a:pathLst>
                <a:path w="20" h="30">
                  <a:moveTo>
                    <a:pt x="15" y="21"/>
                  </a:moveTo>
                  <a:cubicBezTo>
                    <a:pt x="15" y="22"/>
                    <a:pt x="15" y="22"/>
                    <a:pt x="15" y="23"/>
                  </a:cubicBezTo>
                  <a:cubicBezTo>
                    <a:pt x="14" y="25"/>
                    <a:pt x="12" y="26"/>
                    <a:pt x="10" y="26"/>
                  </a:cubicBezTo>
                  <a:cubicBezTo>
                    <a:pt x="7" y="26"/>
                    <a:pt x="5" y="24"/>
                    <a:pt x="5" y="20"/>
                  </a:cubicBezTo>
                  <a:cubicBezTo>
                    <a:pt x="5" y="16"/>
                    <a:pt x="7" y="13"/>
                    <a:pt x="10" y="13"/>
                  </a:cubicBezTo>
                  <a:cubicBezTo>
                    <a:pt x="13" y="13"/>
                    <a:pt x="14" y="15"/>
                    <a:pt x="15" y="17"/>
                  </a:cubicBezTo>
                  <a:cubicBezTo>
                    <a:pt x="15" y="17"/>
                    <a:pt x="15" y="18"/>
                    <a:pt x="15" y="18"/>
                  </a:cubicBezTo>
                  <a:lnTo>
                    <a:pt x="15" y="21"/>
                  </a:lnTo>
                  <a:close/>
                  <a:moveTo>
                    <a:pt x="15" y="0"/>
                  </a:moveTo>
                  <a:cubicBezTo>
                    <a:pt x="15" y="12"/>
                    <a:pt x="15" y="12"/>
                    <a:pt x="15" y="12"/>
                  </a:cubicBezTo>
                  <a:cubicBezTo>
                    <a:pt x="15" y="12"/>
                    <a:pt x="15" y="12"/>
                    <a:pt x="15" y="12"/>
                  </a:cubicBezTo>
                  <a:cubicBezTo>
                    <a:pt x="14" y="10"/>
                    <a:pt x="12" y="9"/>
                    <a:pt x="9" y="9"/>
                  </a:cubicBezTo>
                  <a:cubicBezTo>
                    <a:pt x="4" y="9"/>
                    <a:pt x="0" y="13"/>
                    <a:pt x="0" y="20"/>
                  </a:cubicBezTo>
                  <a:cubicBezTo>
                    <a:pt x="0" y="26"/>
                    <a:pt x="4" y="30"/>
                    <a:pt x="9" y="30"/>
                  </a:cubicBezTo>
                  <a:cubicBezTo>
                    <a:pt x="12" y="30"/>
                    <a:pt x="14" y="29"/>
                    <a:pt x="15" y="27"/>
                  </a:cubicBezTo>
                  <a:cubicBezTo>
                    <a:pt x="15" y="27"/>
                    <a:pt x="15" y="27"/>
                    <a:pt x="15" y="27"/>
                  </a:cubicBezTo>
                  <a:cubicBezTo>
                    <a:pt x="16" y="30"/>
                    <a:pt x="16" y="30"/>
                    <a:pt x="16" y="30"/>
                  </a:cubicBezTo>
                  <a:cubicBezTo>
                    <a:pt x="20" y="30"/>
                    <a:pt x="20" y="30"/>
                    <a:pt x="20" y="30"/>
                  </a:cubicBezTo>
                  <a:cubicBezTo>
                    <a:pt x="20" y="29"/>
                    <a:pt x="20" y="26"/>
                    <a:pt x="20" y="24"/>
                  </a:cubicBezTo>
                  <a:cubicBezTo>
                    <a:pt x="20" y="0"/>
                    <a:pt x="20" y="0"/>
                    <a:pt x="20" y="0"/>
                  </a:cubicBezTo>
                  <a:lnTo>
                    <a:pt x="15"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05" name="Freeform 104"/>
            <p:cNvSpPr>
              <a:spLocks noEditPoints="1"/>
            </p:cNvSpPr>
            <p:nvPr userDrawn="1"/>
          </p:nvSpPr>
          <p:spPr bwMode="auto">
            <a:xfrm>
              <a:off x="1892" y="2208"/>
              <a:ext cx="46" cy="52"/>
            </a:xfrm>
            <a:custGeom>
              <a:avLst/>
              <a:gdLst/>
              <a:ahLst/>
              <a:cxnLst>
                <a:cxn ang="0">
                  <a:pos x="5" y="9"/>
                </a:cxn>
                <a:cxn ang="0">
                  <a:pos x="10" y="4"/>
                </a:cxn>
                <a:cxn ang="0">
                  <a:pos x="14" y="9"/>
                </a:cxn>
                <a:cxn ang="0">
                  <a:pos x="5" y="9"/>
                </a:cxn>
                <a:cxn ang="0">
                  <a:pos x="19" y="12"/>
                </a:cxn>
                <a:cxn ang="0">
                  <a:pos x="19" y="10"/>
                </a:cxn>
                <a:cxn ang="0">
                  <a:pos x="10" y="0"/>
                </a:cxn>
                <a:cxn ang="0">
                  <a:pos x="0" y="11"/>
                </a:cxn>
                <a:cxn ang="0">
                  <a:pos x="11" y="21"/>
                </a:cxn>
                <a:cxn ang="0">
                  <a:pos x="18" y="20"/>
                </a:cxn>
                <a:cxn ang="0">
                  <a:pos x="17" y="17"/>
                </a:cxn>
                <a:cxn ang="0">
                  <a:pos x="11" y="18"/>
                </a:cxn>
                <a:cxn ang="0">
                  <a:pos x="5" y="12"/>
                </a:cxn>
                <a:cxn ang="0">
                  <a:pos x="19" y="12"/>
                </a:cxn>
              </a:cxnLst>
              <a:rect l="0" t="0" r="r" b="b"/>
              <a:pathLst>
                <a:path w="19" h="21">
                  <a:moveTo>
                    <a:pt x="5" y="9"/>
                  </a:moveTo>
                  <a:cubicBezTo>
                    <a:pt x="5" y="7"/>
                    <a:pt x="7" y="4"/>
                    <a:pt x="10" y="4"/>
                  </a:cubicBezTo>
                  <a:cubicBezTo>
                    <a:pt x="13" y="4"/>
                    <a:pt x="14" y="7"/>
                    <a:pt x="14" y="9"/>
                  </a:cubicBezTo>
                  <a:lnTo>
                    <a:pt x="5" y="9"/>
                  </a:lnTo>
                  <a:close/>
                  <a:moveTo>
                    <a:pt x="19" y="12"/>
                  </a:moveTo>
                  <a:cubicBezTo>
                    <a:pt x="19" y="12"/>
                    <a:pt x="19" y="11"/>
                    <a:pt x="19" y="10"/>
                  </a:cubicBezTo>
                  <a:cubicBezTo>
                    <a:pt x="19" y="6"/>
                    <a:pt x="17" y="0"/>
                    <a:pt x="10" y="0"/>
                  </a:cubicBezTo>
                  <a:cubicBezTo>
                    <a:pt x="4" y="0"/>
                    <a:pt x="0" y="6"/>
                    <a:pt x="0" y="11"/>
                  </a:cubicBezTo>
                  <a:cubicBezTo>
                    <a:pt x="0" y="17"/>
                    <a:pt x="4" y="21"/>
                    <a:pt x="11" y="21"/>
                  </a:cubicBezTo>
                  <a:cubicBezTo>
                    <a:pt x="14" y="21"/>
                    <a:pt x="16" y="21"/>
                    <a:pt x="18" y="20"/>
                  </a:cubicBezTo>
                  <a:cubicBezTo>
                    <a:pt x="17" y="17"/>
                    <a:pt x="17" y="17"/>
                    <a:pt x="17" y="17"/>
                  </a:cubicBezTo>
                  <a:cubicBezTo>
                    <a:pt x="15" y="17"/>
                    <a:pt x="14" y="18"/>
                    <a:pt x="11" y="18"/>
                  </a:cubicBezTo>
                  <a:cubicBezTo>
                    <a:pt x="8" y="18"/>
                    <a:pt x="5" y="16"/>
                    <a:pt x="5" y="12"/>
                  </a:cubicBezTo>
                  <a:lnTo>
                    <a:pt x="19"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06" name="Freeform 105"/>
            <p:cNvSpPr>
              <a:spLocks noEditPoints="1"/>
            </p:cNvSpPr>
            <p:nvPr userDrawn="1"/>
          </p:nvSpPr>
          <p:spPr bwMode="auto">
            <a:xfrm>
              <a:off x="1947" y="2208"/>
              <a:ext cx="48" cy="70"/>
            </a:xfrm>
            <a:custGeom>
              <a:avLst/>
              <a:gdLst/>
              <a:ahLst/>
              <a:cxnLst>
                <a:cxn ang="0">
                  <a:pos x="5" y="9"/>
                </a:cxn>
                <a:cxn ang="0">
                  <a:pos x="5" y="8"/>
                </a:cxn>
                <a:cxn ang="0">
                  <a:pos x="10" y="4"/>
                </a:cxn>
                <a:cxn ang="0">
                  <a:pos x="15" y="11"/>
                </a:cxn>
                <a:cxn ang="0">
                  <a:pos x="10" y="17"/>
                </a:cxn>
                <a:cxn ang="0">
                  <a:pos x="5" y="14"/>
                </a:cxn>
                <a:cxn ang="0">
                  <a:pos x="5" y="12"/>
                </a:cxn>
                <a:cxn ang="0">
                  <a:pos x="5" y="9"/>
                </a:cxn>
                <a:cxn ang="0">
                  <a:pos x="0" y="29"/>
                </a:cxn>
                <a:cxn ang="0">
                  <a:pos x="5" y="29"/>
                </a:cxn>
                <a:cxn ang="0">
                  <a:pos x="5" y="19"/>
                </a:cxn>
                <a:cxn ang="0">
                  <a:pos x="5" y="19"/>
                </a:cxn>
                <a:cxn ang="0">
                  <a:pos x="11" y="21"/>
                </a:cxn>
                <a:cxn ang="0">
                  <a:pos x="20" y="11"/>
                </a:cxn>
                <a:cxn ang="0">
                  <a:pos x="12" y="0"/>
                </a:cxn>
                <a:cxn ang="0">
                  <a:pos x="5" y="4"/>
                </a:cxn>
                <a:cxn ang="0">
                  <a:pos x="5" y="4"/>
                </a:cxn>
                <a:cxn ang="0">
                  <a:pos x="4" y="1"/>
                </a:cxn>
                <a:cxn ang="0">
                  <a:pos x="0" y="1"/>
                </a:cxn>
                <a:cxn ang="0">
                  <a:pos x="0" y="7"/>
                </a:cxn>
                <a:cxn ang="0">
                  <a:pos x="0" y="29"/>
                </a:cxn>
              </a:cxnLst>
              <a:rect l="0" t="0" r="r" b="b"/>
              <a:pathLst>
                <a:path w="20" h="29">
                  <a:moveTo>
                    <a:pt x="5" y="9"/>
                  </a:moveTo>
                  <a:cubicBezTo>
                    <a:pt x="5" y="9"/>
                    <a:pt x="5" y="8"/>
                    <a:pt x="5" y="8"/>
                  </a:cubicBezTo>
                  <a:cubicBezTo>
                    <a:pt x="6" y="6"/>
                    <a:pt x="8" y="4"/>
                    <a:pt x="10" y="4"/>
                  </a:cubicBezTo>
                  <a:cubicBezTo>
                    <a:pt x="13" y="4"/>
                    <a:pt x="15" y="7"/>
                    <a:pt x="15" y="11"/>
                  </a:cubicBezTo>
                  <a:cubicBezTo>
                    <a:pt x="15" y="15"/>
                    <a:pt x="13" y="17"/>
                    <a:pt x="10" y="17"/>
                  </a:cubicBezTo>
                  <a:cubicBezTo>
                    <a:pt x="8" y="17"/>
                    <a:pt x="6" y="16"/>
                    <a:pt x="5" y="14"/>
                  </a:cubicBezTo>
                  <a:cubicBezTo>
                    <a:pt x="5" y="13"/>
                    <a:pt x="5" y="13"/>
                    <a:pt x="5" y="12"/>
                  </a:cubicBezTo>
                  <a:lnTo>
                    <a:pt x="5" y="9"/>
                  </a:lnTo>
                  <a:close/>
                  <a:moveTo>
                    <a:pt x="0" y="29"/>
                  </a:moveTo>
                  <a:cubicBezTo>
                    <a:pt x="5" y="29"/>
                    <a:pt x="5" y="29"/>
                    <a:pt x="5" y="29"/>
                  </a:cubicBezTo>
                  <a:cubicBezTo>
                    <a:pt x="5" y="19"/>
                    <a:pt x="5" y="19"/>
                    <a:pt x="5" y="19"/>
                  </a:cubicBezTo>
                  <a:cubicBezTo>
                    <a:pt x="5" y="19"/>
                    <a:pt x="5" y="19"/>
                    <a:pt x="5" y="19"/>
                  </a:cubicBezTo>
                  <a:cubicBezTo>
                    <a:pt x="6" y="20"/>
                    <a:pt x="8" y="21"/>
                    <a:pt x="11" y="21"/>
                  </a:cubicBezTo>
                  <a:cubicBezTo>
                    <a:pt x="16" y="21"/>
                    <a:pt x="20" y="18"/>
                    <a:pt x="20" y="11"/>
                  </a:cubicBezTo>
                  <a:cubicBezTo>
                    <a:pt x="20" y="4"/>
                    <a:pt x="16" y="0"/>
                    <a:pt x="12" y="0"/>
                  </a:cubicBezTo>
                  <a:cubicBezTo>
                    <a:pt x="9" y="0"/>
                    <a:pt x="6" y="2"/>
                    <a:pt x="5" y="4"/>
                  </a:cubicBezTo>
                  <a:cubicBezTo>
                    <a:pt x="5" y="4"/>
                    <a:pt x="5" y="4"/>
                    <a:pt x="5" y="4"/>
                  </a:cubicBezTo>
                  <a:cubicBezTo>
                    <a:pt x="4" y="1"/>
                    <a:pt x="4" y="1"/>
                    <a:pt x="4" y="1"/>
                  </a:cubicBezTo>
                  <a:cubicBezTo>
                    <a:pt x="0" y="1"/>
                    <a:pt x="0" y="1"/>
                    <a:pt x="0" y="1"/>
                  </a:cubicBezTo>
                  <a:cubicBezTo>
                    <a:pt x="0" y="3"/>
                    <a:pt x="0" y="5"/>
                    <a:pt x="0" y="7"/>
                  </a:cubicBezTo>
                  <a:lnTo>
                    <a:pt x="0" y="2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07" name="Freeform 106"/>
            <p:cNvSpPr>
              <a:spLocks noEditPoints="1"/>
            </p:cNvSpPr>
            <p:nvPr userDrawn="1"/>
          </p:nvSpPr>
          <p:spPr bwMode="auto">
            <a:xfrm>
              <a:off x="2003" y="2208"/>
              <a:ext cx="48" cy="52"/>
            </a:xfrm>
            <a:custGeom>
              <a:avLst/>
              <a:gdLst/>
              <a:ahLst/>
              <a:cxnLst>
                <a:cxn ang="0">
                  <a:pos x="10" y="18"/>
                </a:cxn>
                <a:cxn ang="0">
                  <a:pos x="5" y="11"/>
                </a:cxn>
                <a:cxn ang="0">
                  <a:pos x="10" y="4"/>
                </a:cxn>
                <a:cxn ang="0">
                  <a:pos x="15" y="11"/>
                </a:cxn>
                <a:cxn ang="0">
                  <a:pos x="10" y="18"/>
                </a:cxn>
                <a:cxn ang="0">
                  <a:pos x="10" y="21"/>
                </a:cxn>
                <a:cxn ang="0">
                  <a:pos x="21" y="11"/>
                </a:cxn>
                <a:cxn ang="0">
                  <a:pos x="11" y="0"/>
                </a:cxn>
                <a:cxn ang="0">
                  <a:pos x="0" y="11"/>
                </a:cxn>
                <a:cxn ang="0">
                  <a:pos x="10" y="21"/>
                </a:cxn>
              </a:cxnLst>
              <a:rect l="0" t="0" r="r" b="b"/>
              <a:pathLst>
                <a:path w="21" h="21">
                  <a:moveTo>
                    <a:pt x="10" y="18"/>
                  </a:moveTo>
                  <a:cubicBezTo>
                    <a:pt x="7" y="18"/>
                    <a:pt x="5" y="15"/>
                    <a:pt x="5" y="11"/>
                  </a:cubicBezTo>
                  <a:cubicBezTo>
                    <a:pt x="5" y="7"/>
                    <a:pt x="7" y="4"/>
                    <a:pt x="10" y="4"/>
                  </a:cubicBezTo>
                  <a:cubicBezTo>
                    <a:pt x="14" y="4"/>
                    <a:pt x="15" y="8"/>
                    <a:pt x="15" y="11"/>
                  </a:cubicBezTo>
                  <a:cubicBezTo>
                    <a:pt x="15" y="15"/>
                    <a:pt x="13" y="18"/>
                    <a:pt x="10" y="18"/>
                  </a:cubicBezTo>
                  <a:close/>
                  <a:moveTo>
                    <a:pt x="10" y="21"/>
                  </a:moveTo>
                  <a:cubicBezTo>
                    <a:pt x="15" y="21"/>
                    <a:pt x="21" y="18"/>
                    <a:pt x="21" y="11"/>
                  </a:cubicBezTo>
                  <a:cubicBezTo>
                    <a:pt x="21" y="4"/>
                    <a:pt x="17" y="0"/>
                    <a:pt x="11" y="0"/>
                  </a:cubicBezTo>
                  <a:cubicBezTo>
                    <a:pt x="4" y="0"/>
                    <a:pt x="0" y="4"/>
                    <a:pt x="0" y="11"/>
                  </a:cubicBezTo>
                  <a:cubicBezTo>
                    <a:pt x="0" y="17"/>
                    <a:pt x="5" y="21"/>
                    <a:pt x="10" y="21"/>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08" name="Freeform 107"/>
            <p:cNvSpPr>
              <a:spLocks/>
            </p:cNvSpPr>
            <p:nvPr userDrawn="1"/>
          </p:nvSpPr>
          <p:spPr bwMode="auto">
            <a:xfrm>
              <a:off x="2058" y="2208"/>
              <a:ext cx="33" cy="52"/>
            </a:xfrm>
            <a:custGeom>
              <a:avLst/>
              <a:gdLst/>
              <a:ahLst/>
              <a:cxnLst>
                <a:cxn ang="0">
                  <a:pos x="1" y="16"/>
                </a:cxn>
                <a:cxn ang="0">
                  <a:pos x="6" y="18"/>
                </a:cxn>
                <a:cxn ang="0">
                  <a:pos x="9" y="15"/>
                </a:cxn>
                <a:cxn ang="0">
                  <a:pos x="6" y="12"/>
                </a:cxn>
                <a:cxn ang="0">
                  <a:pos x="0" y="7"/>
                </a:cxn>
                <a:cxn ang="0">
                  <a:pos x="8" y="0"/>
                </a:cxn>
                <a:cxn ang="0">
                  <a:pos x="13" y="1"/>
                </a:cxn>
                <a:cxn ang="0">
                  <a:pos x="12" y="5"/>
                </a:cxn>
                <a:cxn ang="0">
                  <a:pos x="8" y="4"/>
                </a:cxn>
                <a:cxn ang="0">
                  <a:pos x="5" y="6"/>
                </a:cxn>
                <a:cxn ang="0">
                  <a:pos x="9" y="9"/>
                </a:cxn>
                <a:cxn ang="0">
                  <a:pos x="14" y="15"/>
                </a:cxn>
                <a:cxn ang="0">
                  <a:pos x="6" y="21"/>
                </a:cxn>
                <a:cxn ang="0">
                  <a:pos x="0" y="20"/>
                </a:cxn>
                <a:cxn ang="0">
                  <a:pos x="1" y="16"/>
                </a:cxn>
              </a:cxnLst>
              <a:rect l="0" t="0" r="r" b="b"/>
              <a:pathLst>
                <a:path w="14" h="21">
                  <a:moveTo>
                    <a:pt x="1" y="16"/>
                  </a:moveTo>
                  <a:cubicBezTo>
                    <a:pt x="2" y="17"/>
                    <a:pt x="4" y="18"/>
                    <a:pt x="6" y="18"/>
                  </a:cubicBezTo>
                  <a:cubicBezTo>
                    <a:pt x="8" y="18"/>
                    <a:pt x="9" y="17"/>
                    <a:pt x="9" y="15"/>
                  </a:cubicBezTo>
                  <a:cubicBezTo>
                    <a:pt x="9" y="14"/>
                    <a:pt x="8" y="13"/>
                    <a:pt x="6" y="12"/>
                  </a:cubicBezTo>
                  <a:cubicBezTo>
                    <a:pt x="2" y="11"/>
                    <a:pt x="0" y="9"/>
                    <a:pt x="0" y="7"/>
                  </a:cubicBezTo>
                  <a:cubicBezTo>
                    <a:pt x="0" y="3"/>
                    <a:pt x="3" y="0"/>
                    <a:pt x="8" y="0"/>
                  </a:cubicBezTo>
                  <a:cubicBezTo>
                    <a:pt x="10" y="0"/>
                    <a:pt x="12" y="1"/>
                    <a:pt x="13" y="1"/>
                  </a:cubicBezTo>
                  <a:cubicBezTo>
                    <a:pt x="12" y="5"/>
                    <a:pt x="12" y="5"/>
                    <a:pt x="12" y="5"/>
                  </a:cubicBezTo>
                  <a:cubicBezTo>
                    <a:pt x="11" y="5"/>
                    <a:pt x="10" y="4"/>
                    <a:pt x="8" y="4"/>
                  </a:cubicBezTo>
                  <a:cubicBezTo>
                    <a:pt x="6" y="4"/>
                    <a:pt x="5" y="5"/>
                    <a:pt x="5" y="6"/>
                  </a:cubicBezTo>
                  <a:cubicBezTo>
                    <a:pt x="5" y="7"/>
                    <a:pt x="6" y="8"/>
                    <a:pt x="9" y="9"/>
                  </a:cubicBezTo>
                  <a:cubicBezTo>
                    <a:pt x="12" y="10"/>
                    <a:pt x="14" y="12"/>
                    <a:pt x="14" y="15"/>
                  </a:cubicBezTo>
                  <a:cubicBezTo>
                    <a:pt x="14" y="19"/>
                    <a:pt x="11" y="21"/>
                    <a:pt x="6" y="21"/>
                  </a:cubicBezTo>
                  <a:cubicBezTo>
                    <a:pt x="3" y="21"/>
                    <a:pt x="1" y="21"/>
                    <a:pt x="0" y="20"/>
                  </a:cubicBezTo>
                  <a:lnTo>
                    <a:pt x="1" y="16"/>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09" name="Freeform 108"/>
            <p:cNvSpPr>
              <a:spLocks noEditPoints="1"/>
            </p:cNvSpPr>
            <p:nvPr userDrawn="1"/>
          </p:nvSpPr>
          <p:spPr bwMode="auto">
            <a:xfrm>
              <a:off x="2100" y="2190"/>
              <a:ext cx="15" cy="70"/>
            </a:xfrm>
            <a:custGeom>
              <a:avLst/>
              <a:gdLst/>
              <a:ahLst/>
              <a:cxnLst>
                <a:cxn ang="0">
                  <a:pos x="0" y="29"/>
                </a:cxn>
                <a:cxn ang="0">
                  <a:pos x="0" y="9"/>
                </a:cxn>
                <a:cxn ang="0">
                  <a:pos x="5" y="9"/>
                </a:cxn>
                <a:cxn ang="0">
                  <a:pos x="5" y="29"/>
                </a:cxn>
                <a:cxn ang="0">
                  <a:pos x="0" y="29"/>
                </a:cxn>
                <a:cxn ang="0">
                  <a:pos x="3" y="6"/>
                </a:cxn>
                <a:cxn ang="0">
                  <a:pos x="0" y="3"/>
                </a:cxn>
                <a:cxn ang="0">
                  <a:pos x="3" y="0"/>
                </a:cxn>
                <a:cxn ang="0">
                  <a:pos x="6" y="3"/>
                </a:cxn>
                <a:cxn ang="0">
                  <a:pos x="3" y="6"/>
                </a:cxn>
              </a:cxnLst>
              <a:rect l="0" t="0" r="r" b="b"/>
              <a:pathLst>
                <a:path w="6" h="29">
                  <a:moveTo>
                    <a:pt x="0" y="29"/>
                  </a:moveTo>
                  <a:cubicBezTo>
                    <a:pt x="0" y="9"/>
                    <a:pt x="0" y="9"/>
                    <a:pt x="0" y="9"/>
                  </a:cubicBezTo>
                  <a:cubicBezTo>
                    <a:pt x="5" y="9"/>
                    <a:pt x="5" y="9"/>
                    <a:pt x="5" y="9"/>
                  </a:cubicBezTo>
                  <a:cubicBezTo>
                    <a:pt x="5" y="29"/>
                    <a:pt x="5" y="29"/>
                    <a:pt x="5" y="29"/>
                  </a:cubicBezTo>
                  <a:lnTo>
                    <a:pt x="0" y="29"/>
                  </a:lnTo>
                  <a:close/>
                  <a:moveTo>
                    <a:pt x="3" y="6"/>
                  </a:moveTo>
                  <a:cubicBezTo>
                    <a:pt x="1" y="6"/>
                    <a:pt x="0" y="4"/>
                    <a:pt x="0" y="3"/>
                  </a:cubicBezTo>
                  <a:cubicBezTo>
                    <a:pt x="0" y="1"/>
                    <a:pt x="1" y="0"/>
                    <a:pt x="3" y="0"/>
                  </a:cubicBezTo>
                  <a:cubicBezTo>
                    <a:pt x="5" y="0"/>
                    <a:pt x="6" y="1"/>
                    <a:pt x="6" y="3"/>
                  </a:cubicBezTo>
                  <a:cubicBezTo>
                    <a:pt x="6" y="4"/>
                    <a:pt x="5" y="6"/>
                    <a:pt x="3" y="6"/>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10" name="Freeform 109"/>
            <p:cNvSpPr>
              <a:spLocks/>
            </p:cNvSpPr>
            <p:nvPr userDrawn="1"/>
          </p:nvSpPr>
          <p:spPr bwMode="auto">
            <a:xfrm>
              <a:off x="2122" y="2201"/>
              <a:ext cx="31" cy="59"/>
            </a:xfrm>
            <a:custGeom>
              <a:avLst/>
              <a:gdLst/>
              <a:ahLst/>
              <a:cxnLst>
                <a:cxn ang="0">
                  <a:pos x="8" y="0"/>
                </a:cxn>
                <a:cxn ang="0">
                  <a:pos x="8" y="5"/>
                </a:cxn>
                <a:cxn ang="0">
                  <a:pos x="13" y="5"/>
                </a:cxn>
                <a:cxn ang="0">
                  <a:pos x="13" y="9"/>
                </a:cxn>
                <a:cxn ang="0">
                  <a:pos x="8" y="9"/>
                </a:cxn>
                <a:cxn ang="0">
                  <a:pos x="8" y="17"/>
                </a:cxn>
                <a:cxn ang="0">
                  <a:pos x="10" y="21"/>
                </a:cxn>
                <a:cxn ang="0">
                  <a:pos x="12" y="21"/>
                </a:cxn>
                <a:cxn ang="0">
                  <a:pos x="12" y="25"/>
                </a:cxn>
                <a:cxn ang="0">
                  <a:pos x="9" y="25"/>
                </a:cxn>
                <a:cxn ang="0">
                  <a:pos x="4" y="24"/>
                </a:cxn>
                <a:cxn ang="0">
                  <a:pos x="3" y="18"/>
                </a:cxn>
                <a:cxn ang="0">
                  <a:pos x="3" y="9"/>
                </a:cxn>
                <a:cxn ang="0">
                  <a:pos x="0" y="9"/>
                </a:cxn>
                <a:cxn ang="0">
                  <a:pos x="0" y="5"/>
                </a:cxn>
                <a:cxn ang="0">
                  <a:pos x="3" y="5"/>
                </a:cxn>
                <a:cxn ang="0">
                  <a:pos x="3" y="1"/>
                </a:cxn>
                <a:cxn ang="0">
                  <a:pos x="8" y="0"/>
                </a:cxn>
              </a:cxnLst>
              <a:rect l="0" t="0" r="r" b="b"/>
              <a:pathLst>
                <a:path w="13" h="25">
                  <a:moveTo>
                    <a:pt x="8" y="0"/>
                  </a:moveTo>
                  <a:cubicBezTo>
                    <a:pt x="8" y="5"/>
                    <a:pt x="8" y="5"/>
                    <a:pt x="8" y="5"/>
                  </a:cubicBezTo>
                  <a:cubicBezTo>
                    <a:pt x="13" y="5"/>
                    <a:pt x="13" y="5"/>
                    <a:pt x="13" y="5"/>
                  </a:cubicBezTo>
                  <a:cubicBezTo>
                    <a:pt x="13" y="9"/>
                    <a:pt x="13" y="9"/>
                    <a:pt x="13" y="9"/>
                  </a:cubicBezTo>
                  <a:cubicBezTo>
                    <a:pt x="8" y="9"/>
                    <a:pt x="8" y="9"/>
                    <a:pt x="8" y="9"/>
                  </a:cubicBezTo>
                  <a:cubicBezTo>
                    <a:pt x="8" y="17"/>
                    <a:pt x="8" y="17"/>
                    <a:pt x="8" y="17"/>
                  </a:cubicBezTo>
                  <a:cubicBezTo>
                    <a:pt x="8" y="20"/>
                    <a:pt x="8" y="21"/>
                    <a:pt x="10" y="21"/>
                  </a:cubicBezTo>
                  <a:cubicBezTo>
                    <a:pt x="11" y="21"/>
                    <a:pt x="12" y="21"/>
                    <a:pt x="12" y="21"/>
                  </a:cubicBezTo>
                  <a:cubicBezTo>
                    <a:pt x="12" y="25"/>
                    <a:pt x="12" y="25"/>
                    <a:pt x="12" y="25"/>
                  </a:cubicBezTo>
                  <a:cubicBezTo>
                    <a:pt x="12" y="25"/>
                    <a:pt x="10" y="25"/>
                    <a:pt x="9" y="25"/>
                  </a:cubicBezTo>
                  <a:cubicBezTo>
                    <a:pt x="7" y="25"/>
                    <a:pt x="5" y="25"/>
                    <a:pt x="4" y="24"/>
                  </a:cubicBezTo>
                  <a:cubicBezTo>
                    <a:pt x="3" y="23"/>
                    <a:pt x="3" y="21"/>
                    <a:pt x="3" y="18"/>
                  </a:cubicBezTo>
                  <a:cubicBezTo>
                    <a:pt x="3" y="9"/>
                    <a:pt x="3" y="9"/>
                    <a:pt x="3" y="9"/>
                  </a:cubicBezTo>
                  <a:cubicBezTo>
                    <a:pt x="0" y="9"/>
                    <a:pt x="0" y="9"/>
                    <a:pt x="0" y="9"/>
                  </a:cubicBezTo>
                  <a:cubicBezTo>
                    <a:pt x="0" y="5"/>
                    <a:pt x="0" y="5"/>
                    <a:pt x="0" y="5"/>
                  </a:cubicBezTo>
                  <a:cubicBezTo>
                    <a:pt x="3" y="5"/>
                    <a:pt x="3" y="5"/>
                    <a:pt x="3" y="5"/>
                  </a:cubicBezTo>
                  <a:cubicBezTo>
                    <a:pt x="3" y="1"/>
                    <a:pt x="3" y="1"/>
                    <a:pt x="3" y="1"/>
                  </a:cubicBezTo>
                  <a:lnTo>
                    <a:pt x="8"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11" name="Freeform 110"/>
            <p:cNvSpPr>
              <a:spLocks/>
            </p:cNvSpPr>
            <p:nvPr userDrawn="1"/>
          </p:nvSpPr>
          <p:spPr bwMode="auto">
            <a:xfrm>
              <a:off x="2157" y="2208"/>
              <a:ext cx="35" cy="52"/>
            </a:xfrm>
            <a:custGeom>
              <a:avLst/>
              <a:gdLst/>
              <a:ahLst/>
              <a:cxnLst>
                <a:cxn ang="0">
                  <a:pos x="1" y="16"/>
                </a:cxn>
                <a:cxn ang="0">
                  <a:pos x="6" y="18"/>
                </a:cxn>
                <a:cxn ang="0">
                  <a:pos x="10" y="15"/>
                </a:cxn>
                <a:cxn ang="0">
                  <a:pos x="6" y="12"/>
                </a:cxn>
                <a:cxn ang="0">
                  <a:pos x="1" y="7"/>
                </a:cxn>
                <a:cxn ang="0">
                  <a:pos x="8" y="0"/>
                </a:cxn>
                <a:cxn ang="0">
                  <a:pos x="14" y="1"/>
                </a:cxn>
                <a:cxn ang="0">
                  <a:pos x="13" y="5"/>
                </a:cxn>
                <a:cxn ang="0">
                  <a:pos x="8" y="4"/>
                </a:cxn>
                <a:cxn ang="0">
                  <a:pos x="6" y="6"/>
                </a:cxn>
                <a:cxn ang="0">
                  <a:pos x="9" y="9"/>
                </a:cxn>
                <a:cxn ang="0">
                  <a:pos x="15" y="15"/>
                </a:cxn>
                <a:cxn ang="0">
                  <a:pos x="6" y="21"/>
                </a:cxn>
                <a:cxn ang="0">
                  <a:pos x="0" y="20"/>
                </a:cxn>
                <a:cxn ang="0">
                  <a:pos x="1" y="16"/>
                </a:cxn>
              </a:cxnLst>
              <a:rect l="0" t="0" r="r" b="b"/>
              <a:pathLst>
                <a:path w="15" h="21">
                  <a:moveTo>
                    <a:pt x="1" y="16"/>
                  </a:moveTo>
                  <a:cubicBezTo>
                    <a:pt x="2" y="17"/>
                    <a:pt x="5" y="18"/>
                    <a:pt x="6" y="18"/>
                  </a:cubicBezTo>
                  <a:cubicBezTo>
                    <a:pt x="9" y="18"/>
                    <a:pt x="10" y="17"/>
                    <a:pt x="10" y="15"/>
                  </a:cubicBezTo>
                  <a:cubicBezTo>
                    <a:pt x="10" y="14"/>
                    <a:pt x="9" y="13"/>
                    <a:pt x="6" y="12"/>
                  </a:cubicBezTo>
                  <a:cubicBezTo>
                    <a:pt x="2" y="11"/>
                    <a:pt x="1" y="9"/>
                    <a:pt x="1" y="7"/>
                  </a:cubicBezTo>
                  <a:cubicBezTo>
                    <a:pt x="1" y="3"/>
                    <a:pt x="4" y="0"/>
                    <a:pt x="8" y="0"/>
                  </a:cubicBezTo>
                  <a:cubicBezTo>
                    <a:pt x="11" y="0"/>
                    <a:pt x="13" y="1"/>
                    <a:pt x="14" y="1"/>
                  </a:cubicBezTo>
                  <a:cubicBezTo>
                    <a:pt x="13" y="5"/>
                    <a:pt x="13" y="5"/>
                    <a:pt x="13" y="5"/>
                  </a:cubicBezTo>
                  <a:cubicBezTo>
                    <a:pt x="12" y="5"/>
                    <a:pt x="10" y="4"/>
                    <a:pt x="8" y="4"/>
                  </a:cubicBezTo>
                  <a:cubicBezTo>
                    <a:pt x="7" y="4"/>
                    <a:pt x="6" y="5"/>
                    <a:pt x="6" y="6"/>
                  </a:cubicBezTo>
                  <a:cubicBezTo>
                    <a:pt x="6" y="7"/>
                    <a:pt x="7" y="8"/>
                    <a:pt x="9" y="9"/>
                  </a:cubicBezTo>
                  <a:cubicBezTo>
                    <a:pt x="13" y="10"/>
                    <a:pt x="15" y="12"/>
                    <a:pt x="15" y="15"/>
                  </a:cubicBezTo>
                  <a:cubicBezTo>
                    <a:pt x="15" y="19"/>
                    <a:pt x="12" y="21"/>
                    <a:pt x="6" y="21"/>
                  </a:cubicBezTo>
                  <a:cubicBezTo>
                    <a:pt x="4" y="21"/>
                    <a:pt x="2" y="21"/>
                    <a:pt x="0" y="20"/>
                  </a:cubicBezTo>
                  <a:lnTo>
                    <a:pt x="1" y="16"/>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12" name="Freeform 111"/>
            <p:cNvSpPr>
              <a:spLocks noEditPoints="1"/>
            </p:cNvSpPr>
            <p:nvPr userDrawn="1"/>
          </p:nvSpPr>
          <p:spPr bwMode="auto">
            <a:xfrm>
              <a:off x="2218" y="2208"/>
              <a:ext cx="52" cy="52"/>
            </a:xfrm>
            <a:custGeom>
              <a:avLst/>
              <a:gdLst/>
              <a:ahLst/>
              <a:cxnLst>
                <a:cxn ang="0">
                  <a:pos x="10" y="18"/>
                </a:cxn>
                <a:cxn ang="0">
                  <a:pos x="5" y="11"/>
                </a:cxn>
                <a:cxn ang="0">
                  <a:pos x="10" y="4"/>
                </a:cxn>
                <a:cxn ang="0">
                  <a:pos x="15" y="11"/>
                </a:cxn>
                <a:cxn ang="0">
                  <a:pos x="10" y="18"/>
                </a:cxn>
                <a:cxn ang="0">
                  <a:pos x="10" y="21"/>
                </a:cxn>
                <a:cxn ang="0">
                  <a:pos x="21" y="11"/>
                </a:cxn>
                <a:cxn ang="0">
                  <a:pos x="11" y="0"/>
                </a:cxn>
                <a:cxn ang="0">
                  <a:pos x="0" y="11"/>
                </a:cxn>
                <a:cxn ang="0">
                  <a:pos x="10" y="21"/>
                </a:cxn>
              </a:cxnLst>
              <a:rect l="0" t="0" r="r" b="b"/>
              <a:pathLst>
                <a:path w="21" h="21">
                  <a:moveTo>
                    <a:pt x="10" y="18"/>
                  </a:moveTo>
                  <a:cubicBezTo>
                    <a:pt x="7" y="18"/>
                    <a:pt x="5" y="15"/>
                    <a:pt x="5" y="11"/>
                  </a:cubicBezTo>
                  <a:cubicBezTo>
                    <a:pt x="5" y="7"/>
                    <a:pt x="7" y="4"/>
                    <a:pt x="10" y="4"/>
                  </a:cubicBezTo>
                  <a:cubicBezTo>
                    <a:pt x="14" y="4"/>
                    <a:pt x="15" y="8"/>
                    <a:pt x="15" y="11"/>
                  </a:cubicBezTo>
                  <a:cubicBezTo>
                    <a:pt x="15" y="15"/>
                    <a:pt x="13" y="18"/>
                    <a:pt x="10" y="18"/>
                  </a:cubicBezTo>
                  <a:close/>
                  <a:moveTo>
                    <a:pt x="10" y="21"/>
                  </a:moveTo>
                  <a:cubicBezTo>
                    <a:pt x="15" y="21"/>
                    <a:pt x="21" y="18"/>
                    <a:pt x="21" y="11"/>
                  </a:cubicBezTo>
                  <a:cubicBezTo>
                    <a:pt x="21" y="4"/>
                    <a:pt x="17" y="0"/>
                    <a:pt x="11" y="0"/>
                  </a:cubicBezTo>
                  <a:cubicBezTo>
                    <a:pt x="4" y="0"/>
                    <a:pt x="0" y="4"/>
                    <a:pt x="0" y="11"/>
                  </a:cubicBezTo>
                  <a:cubicBezTo>
                    <a:pt x="0" y="17"/>
                    <a:pt x="5" y="21"/>
                    <a:pt x="10" y="21"/>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13" name="Freeform 112"/>
            <p:cNvSpPr>
              <a:spLocks/>
            </p:cNvSpPr>
            <p:nvPr userDrawn="1"/>
          </p:nvSpPr>
          <p:spPr bwMode="auto">
            <a:xfrm>
              <a:off x="2273" y="2188"/>
              <a:ext cx="31" cy="72"/>
            </a:xfrm>
            <a:custGeom>
              <a:avLst/>
              <a:gdLst/>
              <a:ahLst/>
              <a:cxnLst>
                <a:cxn ang="0">
                  <a:pos x="2" y="30"/>
                </a:cxn>
                <a:cxn ang="0">
                  <a:pos x="2" y="14"/>
                </a:cxn>
                <a:cxn ang="0">
                  <a:pos x="0" y="14"/>
                </a:cxn>
                <a:cxn ang="0">
                  <a:pos x="0" y="10"/>
                </a:cxn>
                <a:cxn ang="0">
                  <a:pos x="2" y="10"/>
                </a:cxn>
                <a:cxn ang="0">
                  <a:pos x="2" y="9"/>
                </a:cxn>
                <a:cxn ang="0">
                  <a:pos x="5" y="2"/>
                </a:cxn>
                <a:cxn ang="0">
                  <a:pos x="10" y="0"/>
                </a:cxn>
                <a:cxn ang="0">
                  <a:pos x="13" y="0"/>
                </a:cxn>
                <a:cxn ang="0">
                  <a:pos x="13" y="4"/>
                </a:cxn>
                <a:cxn ang="0">
                  <a:pos x="11" y="4"/>
                </a:cxn>
                <a:cxn ang="0">
                  <a:pos x="7" y="9"/>
                </a:cxn>
                <a:cxn ang="0">
                  <a:pos x="7" y="10"/>
                </a:cxn>
                <a:cxn ang="0">
                  <a:pos x="12" y="10"/>
                </a:cxn>
                <a:cxn ang="0">
                  <a:pos x="12" y="14"/>
                </a:cxn>
                <a:cxn ang="0">
                  <a:pos x="8" y="14"/>
                </a:cxn>
                <a:cxn ang="0">
                  <a:pos x="8" y="30"/>
                </a:cxn>
                <a:cxn ang="0">
                  <a:pos x="2" y="30"/>
                </a:cxn>
              </a:cxnLst>
              <a:rect l="0" t="0" r="r" b="b"/>
              <a:pathLst>
                <a:path w="13" h="30">
                  <a:moveTo>
                    <a:pt x="2" y="30"/>
                  </a:moveTo>
                  <a:cubicBezTo>
                    <a:pt x="2" y="14"/>
                    <a:pt x="2" y="14"/>
                    <a:pt x="2" y="14"/>
                  </a:cubicBezTo>
                  <a:cubicBezTo>
                    <a:pt x="0" y="14"/>
                    <a:pt x="0" y="14"/>
                    <a:pt x="0" y="14"/>
                  </a:cubicBezTo>
                  <a:cubicBezTo>
                    <a:pt x="0" y="10"/>
                    <a:pt x="0" y="10"/>
                    <a:pt x="0" y="10"/>
                  </a:cubicBezTo>
                  <a:cubicBezTo>
                    <a:pt x="2" y="10"/>
                    <a:pt x="2" y="10"/>
                    <a:pt x="2" y="10"/>
                  </a:cubicBezTo>
                  <a:cubicBezTo>
                    <a:pt x="2" y="9"/>
                    <a:pt x="2" y="9"/>
                    <a:pt x="2" y="9"/>
                  </a:cubicBezTo>
                  <a:cubicBezTo>
                    <a:pt x="2" y="6"/>
                    <a:pt x="3" y="4"/>
                    <a:pt x="5" y="2"/>
                  </a:cubicBezTo>
                  <a:cubicBezTo>
                    <a:pt x="6" y="0"/>
                    <a:pt x="8" y="0"/>
                    <a:pt x="10" y="0"/>
                  </a:cubicBezTo>
                  <a:cubicBezTo>
                    <a:pt x="12" y="0"/>
                    <a:pt x="13" y="0"/>
                    <a:pt x="13" y="0"/>
                  </a:cubicBezTo>
                  <a:cubicBezTo>
                    <a:pt x="13" y="4"/>
                    <a:pt x="13" y="4"/>
                    <a:pt x="13" y="4"/>
                  </a:cubicBezTo>
                  <a:cubicBezTo>
                    <a:pt x="12" y="4"/>
                    <a:pt x="12" y="4"/>
                    <a:pt x="11" y="4"/>
                  </a:cubicBezTo>
                  <a:cubicBezTo>
                    <a:pt x="8" y="4"/>
                    <a:pt x="7" y="6"/>
                    <a:pt x="7" y="9"/>
                  </a:cubicBezTo>
                  <a:cubicBezTo>
                    <a:pt x="7" y="10"/>
                    <a:pt x="7" y="10"/>
                    <a:pt x="7" y="10"/>
                  </a:cubicBezTo>
                  <a:cubicBezTo>
                    <a:pt x="12" y="10"/>
                    <a:pt x="12" y="10"/>
                    <a:pt x="12" y="10"/>
                  </a:cubicBezTo>
                  <a:cubicBezTo>
                    <a:pt x="12" y="14"/>
                    <a:pt x="12" y="14"/>
                    <a:pt x="12" y="14"/>
                  </a:cubicBezTo>
                  <a:cubicBezTo>
                    <a:pt x="8" y="14"/>
                    <a:pt x="8" y="14"/>
                    <a:pt x="8" y="14"/>
                  </a:cubicBezTo>
                  <a:cubicBezTo>
                    <a:pt x="8" y="30"/>
                    <a:pt x="8" y="30"/>
                    <a:pt x="8" y="30"/>
                  </a:cubicBezTo>
                  <a:lnTo>
                    <a:pt x="2" y="3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14" name="Freeform 113"/>
            <p:cNvSpPr>
              <a:spLocks noEditPoints="1"/>
            </p:cNvSpPr>
            <p:nvPr userDrawn="1"/>
          </p:nvSpPr>
          <p:spPr bwMode="auto">
            <a:xfrm>
              <a:off x="2325" y="2208"/>
              <a:ext cx="50" cy="52"/>
            </a:xfrm>
            <a:custGeom>
              <a:avLst/>
              <a:gdLst/>
              <a:ahLst/>
              <a:cxnLst>
                <a:cxn ang="0">
                  <a:pos x="11" y="18"/>
                </a:cxn>
                <a:cxn ang="0">
                  <a:pos x="6" y="11"/>
                </a:cxn>
                <a:cxn ang="0">
                  <a:pos x="11" y="4"/>
                </a:cxn>
                <a:cxn ang="0">
                  <a:pos x="16" y="11"/>
                </a:cxn>
                <a:cxn ang="0">
                  <a:pos x="11" y="18"/>
                </a:cxn>
                <a:cxn ang="0">
                  <a:pos x="11" y="21"/>
                </a:cxn>
                <a:cxn ang="0">
                  <a:pos x="21" y="11"/>
                </a:cxn>
                <a:cxn ang="0">
                  <a:pos x="11" y="0"/>
                </a:cxn>
                <a:cxn ang="0">
                  <a:pos x="0" y="11"/>
                </a:cxn>
                <a:cxn ang="0">
                  <a:pos x="11" y="21"/>
                </a:cxn>
              </a:cxnLst>
              <a:rect l="0" t="0" r="r" b="b"/>
              <a:pathLst>
                <a:path w="21" h="21">
                  <a:moveTo>
                    <a:pt x="11" y="18"/>
                  </a:moveTo>
                  <a:cubicBezTo>
                    <a:pt x="8" y="18"/>
                    <a:pt x="6" y="15"/>
                    <a:pt x="6" y="11"/>
                  </a:cubicBezTo>
                  <a:cubicBezTo>
                    <a:pt x="6" y="7"/>
                    <a:pt x="7" y="4"/>
                    <a:pt x="11" y="4"/>
                  </a:cubicBezTo>
                  <a:cubicBezTo>
                    <a:pt x="14" y="4"/>
                    <a:pt x="16" y="8"/>
                    <a:pt x="16" y="11"/>
                  </a:cubicBezTo>
                  <a:cubicBezTo>
                    <a:pt x="16" y="15"/>
                    <a:pt x="14" y="18"/>
                    <a:pt x="11" y="18"/>
                  </a:cubicBezTo>
                  <a:close/>
                  <a:moveTo>
                    <a:pt x="11" y="21"/>
                  </a:moveTo>
                  <a:cubicBezTo>
                    <a:pt x="16" y="21"/>
                    <a:pt x="21" y="18"/>
                    <a:pt x="21" y="11"/>
                  </a:cubicBezTo>
                  <a:cubicBezTo>
                    <a:pt x="21" y="4"/>
                    <a:pt x="17" y="0"/>
                    <a:pt x="11" y="0"/>
                  </a:cubicBezTo>
                  <a:cubicBezTo>
                    <a:pt x="5" y="0"/>
                    <a:pt x="0" y="4"/>
                    <a:pt x="0" y="11"/>
                  </a:cubicBezTo>
                  <a:cubicBezTo>
                    <a:pt x="0" y="17"/>
                    <a:pt x="5" y="21"/>
                    <a:pt x="11" y="21"/>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15" name="Freeform 114"/>
            <p:cNvSpPr>
              <a:spLocks/>
            </p:cNvSpPr>
            <p:nvPr userDrawn="1"/>
          </p:nvSpPr>
          <p:spPr bwMode="auto">
            <a:xfrm>
              <a:off x="2386" y="2208"/>
              <a:ext cx="28" cy="52"/>
            </a:xfrm>
            <a:custGeom>
              <a:avLst/>
              <a:gdLst/>
              <a:ahLst/>
              <a:cxnLst>
                <a:cxn ang="0">
                  <a:pos x="0" y="7"/>
                </a:cxn>
                <a:cxn ang="0">
                  <a:pos x="0" y="1"/>
                </a:cxn>
                <a:cxn ang="0">
                  <a:pos x="4" y="1"/>
                </a:cxn>
                <a:cxn ang="0">
                  <a:pos x="5" y="5"/>
                </a:cxn>
                <a:cxn ang="0">
                  <a:pos x="5" y="5"/>
                </a:cxn>
                <a:cxn ang="0">
                  <a:pos x="10" y="0"/>
                </a:cxn>
                <a:cxn ang="0">
                  <a:pos x="12" y="0"/>
                </a:cxn>
                <a:cxn ang="0">
                  <a:pos x="12" y="5"/>
                </a:cxn>
                <a:cxn ang="0">
                  <a:pos x="10" y="5"/>
                </a:cxn>
                <a:cxn ang="0">
                  <a:pos x="5" y="9"/>
                </a:cxn>
                <a:cxn ang="0">
                  <a:pos x="5" y="10"/>
                </a:cxn>
                <a:cxn ang="0">
                  <a:pos x="5" y="21"/>
                </a:cxn>
                <a:cxn ang="0">
                  <a:pos x="0" y="21"/>
                </a:cxn>
                <a:cxn ang="0">
                  <a:pos x="0" y="7"/>
                </a:cxn>
              </a:cxnLst>
              <a:rect l="0" t="0" r="r" b="b"/>
              <a:pathLst>
                <a:path w="12" h="21">
                  <a:moveTo>
                    <a:pt x="0" y="7"/>
                  </a:moveTo>
                  <a:cubicBezTo>
                    <a:pt x="0" y="4"/>
                    <a:pt x="0" y="3"/>
                    <a:pt x="0" y="1"/>
                  </a:cubicBezTo>
                  <a:cubicBezTo>
                    <a:pt x="4" y="1"/>
                    <a:pt x="4" y="1"/>
                    <a:pt x="4" y="1"/>
                  </a:cubicBezTo>
                  <a:cubicBezTo>
                    <a:pt x="5" y="5"/>
                    <a:pt x="5" y="5"/>
                    <a:pt x="5" y="5"/>
                  </a:cubicBezTo>
                  <a:cubicBezTo>
                    <a:pt x="5" y="5"/>
                    <a:pt x="5" y="5"/>
                    <a:pt x="5" y="5"/>
                  </a:cubicBezTo>
                  <a:cubicBezTo>
                    <a:pt x="6" y="2"/>
                    <a:pt x="8" y="0"/>
                    <a:pt x="10" y="0"/>
                  </a:cubicBezTo>
                  <a:cubicBezTo>
                    <a:pt x="11" y="0"/>
                    <a:pt x="11" y="0"/>
                    <a:pt x="12" y="0"/>
                  </a:cubicBezTo>
                  <a:cubicBezTo>
                    <a:pt x="12" y="5"/>
                    <a:pt x="12" y="5"/>
                    <a:pt x="12" y="5"/>
                  </a:cubicBezTo>
                  <a:cubicBezTo>
                    <a:pt x="11" y="5"/>
                    <a:pt x="11" y="5"/>
                    <a:pt x="10" y="5"/>
                  </a:cubicBezTo>
                  <a:cubicBezTo>
                    <a:pt x="8" y="5"/>
                    <a:pt x="6" y="7"/>
                    <a:pt x="5" y="9"/>
                  </a:cubicBezTo>
                  <a:cubicBezTo>
                    <a:pt x="5" y="9"/>
                    <a:pt x="5" y="10"/>
                    <a:pt x="5" y="10"/>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16" name="Freeform 115"/>
            <p:cNvSpPr>
              <a:spLocks noEditPoints="1"/>
            </p:cNvSpPr>
            <p:nvPr userDrawn="1"/>
          </p:nvSpPr>
          <p:spPr bwMode="auto">
            <a:xfrm>
              <a:off x="2436" y="2208"/>
              <a:ext cx="48" cy="72"/>
            </a:xfrm>
            <a:custGeom>
              <a:avLst/>
              <a:gdLst/>
              <a:ahLst/>
              <a:cxnLst>
                <a:cxn ang="0">
                  <a:pos x="15" y="12"/>
                </a:cxn>
                <a:cxn ang="0">
                  <a:pos x="15" y="14"/>
                </a:cxn>
                <a:cxn ang="0">
                  <a:pos x="10" y="17"/>
                </a:cxn>
                <a:cxn ang="0">
                  <a:pos x="5" y="11"/>
                </a:cxn>
                <a:cxn ang="0">
                  <a:pos x="10" y="4"/>
                </a:cxn>
                <a:cxn ang="0">
                  <a:pos x="15" y="7"/>
                </a:cxn>
                <a:cxn ang="0">
                  <a:pos x="15" y="9"/>
                </a:cxn>
                <a:cxn ang="0">
                  <a:pos x="15" y="12"/>
                </a:cxn>
                <a:cxn ang="0">
                  <a:pos x="20" y="7"/>
                </a:cxn>
                <a:cxn ang="0">
                  <a:pos x="20" y="1"/>
                </a:cxn>
                <a:cxn ang="0">
                  <a:pos x="16" y="1"/>
                </a:cxn>
                <a:cxn ang="0">
                  <a:pos x="15" y="3"/>
                </a:cxn>
                <a:cxn ang="0">
                  <a:pos x="15" y="3"/>
                </a:cxn>
                <a:cxn ang="0">
                  <a:pos x="9" y="0"/>
                </a:cxn>
                <a:cxn ang="0">
                  <a:pos x="0" y="11"/>
                </a:cxn>
                <a:cxn ang="0">
                  <a:pos x="9" y="21"/>
                </a:cxn>
                <a:cxn ang="0">
                  <a:pos x="15" y="18"/>
                </a:cxn>
                <a:cxn ang="0">
                  <a:pos x="15" y="18"/>
                </a:cxn>
                <a:cxn ang="0">
                  <a:pos x="15" y="20"/>
                </a:cxn>
                <a:cxn ang="0">
                  <a:pos x="9" y="26"/>
                </a:cxn>
                <a:cxn ang="0">
                  <a:pos x="3" y="24"/>
                </a:cxn>
                <a:cxn ang="0">
                  <a:pos x="2" y="28"/>
                </a:cxn>
                <a:cxn ang="0">
                  <a:pos x="9" y="30"/>
                </a:cxn>
                <a:cxn ang="0">
                  <a:pos x="17" y="27"/>
                </a:cxn>
                <a:cxn ang="0">
                  <a:pos x="20" y="18"/>
                </a:cxn>
                <a:cxn ang="0">
                  <a:pos x="20" y="7"/>
                </a:cxn>
              </a:cxnLst>
              <a:rect l="0" t="0" r="r" b="b"/>
              <a:pathLst>
                <a:path w="20" h="30">
                  <a:moveTo>
                    <a:pt x="15" y="12"/>
                  </a:moveTo>
                  <a:cubicBezTo>
                    <a:pt x="15" y="13"/>
                    <a:pt x="15" y="13"/>
                    <a:pt x="15" y="14"/>
                  </a:cubicBezTo>
                  <a:cubicBezTo>
                    <a:pt x="14" y="16"/>
                    <a:pt x="12" y="17"/>
                    <a:pt x="10" y="17"/>
                  </a:cubicBezTo>
                  <a:cubicBezTo>
                    <a:pt x="7" y="17"/>
                    <a:pt x="5" y="14"/>
                    <a:pt x="5" y="11"/>
                  </a:cubicBezTo>
                  <a:cubicBezTo>
                    <a:pt x="5" y="7"/>
                    <a:pt x="8" y="4"/>
                    <a:pt x="10" y="4"/>
                  </a:cubicBezTo>
                  <a:cubicBezTo>
                    <a:pt x="13" y="4"/>
                    <a:pt x="14" y="6"/>
                    <a:pt x="15" y="7"/>
                  </a:cubicBezTo>
                  <a:cubicBezTo>
                    <a:pt x="15" y="8"/>
                    <a:pt x="15" y="8"/>
                    <a:pt x="15" y="9"/>
                  </a:cubicBezTo>
                  <a:lnTo>
                    <a:pt x="15" y="12"/>
                  </a:lnTo>
                  <a:close/>
                  <a:moveTo>
                    <a:pt x="20" y="7"/>
                  </a:moveTo>
                  <a:cubicBezTo>
                    <a:pt x="20" y="4"/>
                    <a:pt x="20" y="2"/>
                    <a:pt x="20" y="1"/>
                  </a:cubicBezTo>
                  <a:cubicBezTo>
                    <a:pt x="16" y="1"/>
                    <a:pt x="16" y="1"/>
                    <a:pt x="16" y="1"/>
                  </a:cubicBezTo>
                  <a:cubicBezTo>
                    <a:pt x="15" y="3"/>
                    <a:pt x="15" y="3"/>
                    <a:pt x="15" y="3"/>
                  </a:cubicBezTo>
                  <a:cubicBezTo>
                    <a:pt x="15" y="3"/>
                    <a:pt x="15" y="3"/>
                    <a:pt x="15" y="3"/>
                  </a:cubicBezTo>
                  <a:cubicBezTo>
                    <a:pt x="14" y="2"/>
                    <a:pt x="13" y="0"/>
                    <a:pt x="9" y="0"/>
                  </a:cubicBezTo>
                  <a:cubicBezTo>
                    <a:pt x="5" y="0"/>
                    <a:pt x="0" y="4"/>
                    <a:pt x="0" y="11"/>
                  </a:cubicBezTo>
                  <a:cubicBezTo>
                    <a:pt x="0" y="17"/>
                    <a:pt x="4" y="21"/>
                    <a:pt x="9" y="21"/>
                  </a:cubicBezTo>
                  <a:cubicBezTo>
                    <a:pt x="12" y="21"/>
                    <a:pt x="14" y="20"/>
                    <a:pt x="15" y="18"/>
                  </a:cubicBezTo>
                  <a:cubicBezTo>
                    <a:pt x="15" y="18"/>
                    <a:pt x="15" y="18"/>
                    <a:pt x="15" y="18"/>
                  </a:cubicBezTo>
                  <a:cubicBezTo>
                    <a:pt x="15" y="20"/>
                    <a:pt x="15" y="20"/>
                    <a:pt x="15" y="20"/>
                  </a:cubicBezTo>
                  <a:cubicBezTo>
                    <a:pt x="15" y="24"/>
                    <a:pt x="12" y="26"/>
                    <a:pt x="9" y="26"/>
                  </a:cubicBezTo>
                  <a:cubicBezTo>
                    <a:pt x="7" y="26"/>
                    <a:pt x="4" y="25"/>
                    <a:pt x="3" y="24"/>
                  </a:cubicBezTo>
                  <a:cubicBezTo>
                    <a:pt x="2" y="28"/>
                    <a:pt x="2" y="28"/>
                    <a:pt x="2" y="28"/>
                  </a:cubicBezTo>
                  <a:cubicBezTo>
                    <a:pt x="4" y="29"/>
                    <a:pt x="6" y="30"/>
                    <a:pt x="9" y="30"/>
                  </a:cubicBezTo>
                  <a:cubicBezTo>
                    <a:pt x="12" y="30"/>
                    <a:pt x="15" y="29"/>
                    <a:pt x="17" y="27"/>
                  </a:cubicBezTo>
                  <a:cubicBezTo>
                    <a:pt x="19" y="25"/>
                    <a:pt x="20" y="22"/>
                    <a:pt x="20" y="18"/>
                  </a:cubicBezTo>
                  <a:lnTo>
                    <a:pt x="2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17" name="Freeform 116"/>
            <p:cNvSpPr>
              <a:spLocks/>
            </p:cNvSpPr>
            <p:nvPr userDrawn="1"/>
          </p:nvSpPr>
          <p:spPr bwMode="auto">
            <a:xfrm>
              <a:off x="2496" y="2212"/>
              <a:ext cx="44" cy="48"/>
            </a:xfrm>
            <a:custGeom>
              <a:avLst/>
              <a:gdLst/>
              <a:ahLst/>
              <a:cxnLst>
                <a:cxn ang="0">
                  <a:pos x="19" y="14"/>
                </a:cxn>
                <a:cxn ang="0">
                  <a:pos x="19" y="20"/>
                </a:cxn>
                <a:cxn ang="0">
                  <a:pos x="14" y="20"/>
                </a:cxn>
                <a:cxn ang="0">
                  <a:pos x="14" y="17"/>
                </a:cxn>
                <a:cxn ang="0">
                  <a:pos x="14" y="17"/>
                </a:cxn>
                <a:cxn ang="0">
                  <a:pos x="7" y="20"/>
                </a:cxn>
                <a:cxn ang="0">
                  <a:pos x="0" y="12"/>
                </a:cxn>
                <a:cxn ang="0">
                  <a:pos x="0" y="0"/>
                </a:cxn>
                <a:cxn ang="0">
                  <a:pos x="5" y="0"/>
                </a:cxn>
                <a:cxn ang="0">
                  <a:pos x="5" y="11"/>
                </a:cxn>
                <a:cxn ang="0">
                  <a:pos x="9" y="16"/>
                </a:cxn>
                <a:cxn ang="0">
                  <a:pos x="13" y="13"/>
                </a:cxn>
                <a:cxn ang="0">
                  <a:pos x="13" y="12"/>
                </a:cxn>
                <a:cxn ang="0">
                  <a:pos x="13" y="0"/>
                </a:cxn>
                <a:cxn ang="0">
                  <a:pos x="19" y="0"/>
                </a:cxn>
                <a:cxn ang="0">
                  <a:pos x="19" y="14"/>
                </a:cxn>
              </a:cxnLst>
              <a:rect l="0" t="0" r="r" b="b"/>
              <a:pathLst>
                <a:path w="19" h="20">
                  <a:moveTo>
                    <a:pt x="19" y="14"/>
                  </a:moveTo>
                  <a:cubicBezTo>
                    <a:pt x="19" y="16"/>
                    <a:pt x="19" y="18"/>
                    <a:pt x="19" y="20"/>
                  </a:cubicBezTo>
                  <a:cubicBezTo>
                    <a:pt x="14" y="20"/>
                    <a:pt x="14" y="20"/>
                    <a:pt x="14" y="20"/>
                  </a:cubicBezTo>
                  <a:cubicBezTo>
                    <a:pt x="14" y="17"/>
                    <a:pt x="14" y="17"/>
                    <a:pt x="14" y="17"/>
                  </a:cubicBezTo>
                  <a:cubicBezTo>
                    <a:pt x="14" y="17"/>
                    <a:pt x="14" y="17"/>
                    <a:pt x="14" y="17"/>
                  </a:cubicBezTo>
                  <a:cubicBezTo>
                    <a:pt x="13" y="18"/>
                    <a:pt x="11" y="20"/>
                    <a:pt x="7" y="20"/>
                  </a:cubicBezTo>
                  <a:cubicBezTo>
                    <a:pt x="4" y="20"/>
                    <a:pt x="0" y="18"/>
                    <a:pt x="0" y="12"/>
                  </a:cubicBezTo>
                  <a:cubicBezTo>
                    <a:pt x="0" y="0"/>
                    <a:pt x="0" y="0"/>
                    <a:pt x="0" y="0"/>
                  </a:cubicBezTo>
                  <a:cubicBezTo>
                    <a:pt x="5" y="0"/>
                    <a:pt x="5" y="0"/>
                    <a:pt x="5" y="0"/>
                  </a:cubicBezTo>
                  <a:cubicBezTo>
                    <a:pt x="5" y="11"/>
                    <a:pt x="5" y="11"/>
                    <a:pt x="5" y="11"/>
                  </a:cubicBezTo>
                  <a:cubicBezTo>
                    <a:pt x="5" y="14"/>
                    <a:pt x="6" y="16"/>
                    <a:pt x="9" y="16"/>
                  </a:cubicBezTo>
                  <a:cubicBezTo>
                    <a:pt x="11" y="16"/>
                    <a:pt x="13" y="15"/>
                    <a:pt x="13" y="13"/>
                  </a:cubicBezTo>
                  <a:cubicBezTo>
                    <a:pt x="13" y="13"/>
                    <a:pt x="13" y="13"/>
                    <a:pt x="13" y="12"/>
                  </a:cubicBezTo>
                  <a:cubicBezTo>
                    <a:pt x="13" y="0"/>
                    <a:pt x="13" y="0"/>
                    <a:pt x="13" y="0"/>
                  </a:cubicBezTo>
                  <a:cubicBezTo>
                    <a:pt x="19" y="0"/>
                    <a:pt x="19" y="0"/>
                    <a:pt x="19" y="0"/>
                  </a:cubicBezTo>
                  <a:lnTo>
                    <a:pt x="19" y="14"/>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18" name="Freeform 117"/>
            <p:cNvSpPr>
              <a:spLocks noEditPoints="1"/>
            </p:cNvSpPr>
            <p:nvPr userDrawn="1"/>
          </p:nvSpPr>
          <p:spPr bwMode="auto">
            <a:xfrm>
              <a:off x="2550" y="2208"/>
              <a:ext cx="41" cy="52"/>
            </a:xfrm>
            <a:custGeom>
              <a:avLst/>
              <a:gdLst/>
              <a:ahLst/>
              <a:cxnLst>
                <a:cxn ang="0">
                  <a:pos x="12" y="14"/>
                </a:cxn>
                <a:cxn ang="0">
                  <a:pos x="12" y="15"/>
                </a:cxn>
                <a:cxn ang="0">
                  <a:pos x="8" y="18"/>
                </a:cxn>
                <a:cxn ang="0">
                  <a:pos x="5" y="15"/>
                </a:cxn>
                <a:cxn ang="0">
                  <a:pos x="12" y="11"/>
                </a:cxn>
                <a:cxn ang="0">
                  <a:pos x="12" y="14"/>
                </a:cxn>
                <a:cxn ang="0">
                  <a:pos x="17" y="9"/>
                </a:cxn>
                <a:cxn ang="0">
                  <a:pos x="8" y="0"/>
                </a:cxn>
                <a:cxn ang="0">
                  <a:pos x="1" y="2"/>
                </a:cxn>
                <a:cxn ang="0">
                  <a:pos x="2" y="5"/>
                </a:cxn>
                <a:cxn ang="0">
                  <a:pos x="8" y="4"/>
                </a:cxn>
                <a:cxn ang="0">
                  <a:pos x="12" y="7"/>
                </a:cxn>
                <a:cxn ang="0">
                  <a:pos x="12" y="8"/>
                </a:cxn>
                <a:cxn ang="0">
                  <a:pos x="0" y="15"/>
                </a:cxn>
                <a:cxn ang="0">
                  <a:pos x="6" y="21"/>
                </a:cxn>
                <a:cxn ang="0">
                  <a:pos x="12" y="19"/>
                </a:cxn>
                <a:cxn ang="0">
                  <a:pos x="12" y="19"/>
                </a:cxn>
                <a:cxn ang="0">
                  <a:pos x="12" y="21"/>
                </a:cxn>
                <a:cxn ang="0">
                  <a:pos x="17" y="21"/>
                </a:cxn>
                <a:cxn ang="0">
                  <a:pos x="17" y="16"/>
                </a:cxn>
                <a:cxn ang="0">
                  <a:pos x="17" y="9"/>
                </a:cxn>
              </a:cxnLst>
              <a:rect l="0" t="0" r="r" b="b"/>
              <a:pathLst>
                <a:path w="17" h="21">
                  <a:moveTo>
                    <a:pt x="12" y="14"/>
                  </a:moveTo>
                  <a:cubicBezTo>
                    <a:pt x="12" y="14"/>
                    <a:pt x="12" y="15"/>
                    <a:pt x="12" y="15"/>
                  </a:cubicBezTo>
                  <a:cubicBezTo>
                    <a:pt x="11" y="16"/>
                    <a:pt x="10" y="18"/>
                    <a:pt x="8" y="18"/>
                  </a:cubicBezTo>
                  <a:cubicBezTo>
                    <a:pt x="6" y="18"/>
                    <a:pt x="5" y="17"/>
                    <a:pt x="5" y="15"/>
                  </a:cubicBezTo>
                  <a:cubicBezTo>
                    <a:pt x="5" y="12"/>
                    <a:pt x="8" y="11"/>
                    <a:pt x="12" y="11"/>
                  </a:cubicBezTo>
                  <a:lnTo>
                    <a:pt x="12" y="14"/>
                  </a:lnTo>
                  <a:close/>
                  <a:moveTo>
                    <a:pt x="17" y="9"/>
                  </a:moveTo>
                  <a:cubicBezTo>
                    <a:pt x="17" y="4"/>
                    <a:pt x="15" y="0"/>
                    <a:pt x="8" y="0"/>
                  </a:cubicBezTo>
                  <a:cubicBezTo>
                    <a:pt x="5" y="0"/>
                    <a:pt x="3" y="1"/>
                    <a:pt x="1" y="2"/>
                  </a:cubicBezTo>
                  <a:cubicBezTo>
                    <a:pt x="2" y="5"/>
                    <a:pt x="2" y="5"/>
                    <a:pt x="2" y="5"/>
                  </a:cubicBezTo>
                  <a:cubicBezTo>
                    <a:pt x="3" y="4"/>
                    <a:pt x="6" y="4"/>
                    <a:pt x="8" y="4"/>
                  </a:cubicBezTo>
                  <a:cubicBezTo>
                    <a:pt x="11" y="4"/>
                    <a:pt x="12" y="6"/>
                    <a:pt x="12" y="7"/>
                  </a:cubicBezTo>
                  <a:cubicBezTo>
                    <a:pt x="12" y="8"/>
                    <a:pt x="12" y="8"/>
                    <a:pt x="12" y="8"/>
                  </a:cubicBezTo>
                  <a:cubicBezTo>
                    <a:pt x="4" y="8"/>
                    <a:pt x="0" y="10"/>
                    <a:pt x="0" y="15"/>
                  </a:cubicBezTo>
                  <a:cubicBezTo>
                    <a:pt x="0" y="18"/>
                    <a:pt x="2" y="21"/>
                    <a:pt x="6" y="21"/>
                  </a:cubicBezTo>
                  <a:cubicBezTo>
                    <a:pt x="9" y="21"/>
                    <a:pt x="11" y="20"/>
                    <a:pt x="12" y="19"/>
                  </a:cubicBezTo>
                  <a:cubicBezTo>
                    <a:pt x="12" y="19"/>
                    <a:pt x="12" y="19"/>
                    <a:pt x="12" y="19"/>
                  </a:cubicBezTo>
                  <a:cubicBezTo>
                    <a:pt x="12" y="21"/>
                    <a:pt x="12" y="21"/>
                    <a:pt x="12" y="21"/>
                  </a:cubicBezTo>
                  <a:cubicBezTo>
                    <a:pt x="17" y="21"/>
                    <a:pt x="17" y="21"/>
                    <a:pt x="17" y="21"/>
                  </a:cubicBezTo>
                  <a:cubicBezTo>
                    <a:pt x="17" y="20"/>
                    <a:pt x="17" y="18"/>
                    <a:pt x="17" y="16"/>
                  </a:cubicBezTo>
                  <a:lnTo>
                    <a:pt x="17" y="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19" name="Freeform 118"/>
            <p:cNvSpPr>
              <a:spLocks/>
            </p:cNvSpPr>
            <p:nvPr userDrawn="1"/>
          </p:nvSpPr>
          <p:spPr bwMode="auto">
            <a:xfrm>
              <a:off x="2601" y="2208"/>
              <a:ext cx="26" cy="52"/>
            </a:xfrm>
            <a:custGeom>
              <a:avLst/>
              <a:gdLst/>
              <a:ahLst/>
              <a:cxnLst>
                <a:cxn ang="0">
                  <a:pos x="0" y="7"/>
                </a:cxn>
                <a:cxn ang="0">
                  <a:pos x="0" y="1"/>
                </a:cxn>
                <a:cxn ang="0">
                  <a:pos x="4" y="1"/>
                </a:cxn>
                <a:cxn ang="0">
                  <a:pos x="5" y="5"/>
                </a:cxn>
                <a:cxn ang="0">
                  <a:pos x="5" y="5"/>
                </a:cxn>
                <a:cxn ang="0">
                  <a:pos x="10" y="0"/>
                </a:cxn>
                <a:cxn ang="0">
                  <a:pos x="11" y="0"/>
                </a:cxn>
                <a:cxn ang="0">
                  <a:pos x="11" y="5"/>
                </a:cxn>
                <a:cxn ang="0">
                  <a:pos x="10" y="5"/>
                </a:cxn>
                <a:cxn ang="0">
                  <a:pos x="5" y="9"/>
                </a:cxn>
                <a:cxn ang="0">
                  <a:pos x="5" y="10"/>
                </a:cxn>
                <a:cxn ang="0">
                  <a:pos x="5" y="21"/>
                </a:cxn>
                <a:cxn ang="0">
                  <a:pos x="0" y="21"/>
                </a:cxn>
                <a:cxn ang="0">
                  <a:pos x="0" y="7"/>
                </a:cxn>
              </a:cxnLst>
              <a:rect l="0" t="0" r="r" b="b"/>
              <a:pathLst>
                <a:path w="11" h="21">
                  <a:moveTo>
                    <a:pt x="0" y="7"/>
                  </a:moveTo>
                  <a:cubicBezTo>
                    <a:pt x="0" y="4"/>
                    <a:pt x="0" y="3"/>
                    <a:pt x="0" y="1"/>
                  </a:cubicBezTo>
                  <a:cubicBezTo>
                    <a:pt x="4" y="1"/>
                    <a:pt x="4" y="1"/>
                    <a:pt x="4" y="1"/>
                  </a:cubicBezTo>
                  <a:cubicBezTo>
                    <a:pt x="5" y="5"/>
                    <a:pt x="5" y="5"/>
                    <a:pt x="5" y="5"/>
                  </a:cubicBezTo>
                  <a:cubicBezTo>
                    <a:pt x="5" y="5"/>
                    <a:pt x="5" y="5"/>
                    <a:pt x="5" y="5"/>
                  </a:cubicBezTo>
                  <a:cubicBezTo>
                    <a:pt x="6" y="2"/>
                    <a:pt x="8" y="0"/>
                    <a:pt x="10" y="0"/>
                  </a:cubicBezTo>
                  <a:cubicBezTo>
                    <a:pt x="11" y="0"/>
                    <a:pt x="11" y="0"/>
                    <a:pt x="11" y="0"/>
                  </a:cubicBezTo>
                  <a:cubicBezTo>
                    <a:pt x="11" y="5"/>
                    <a:pt x="11" y="5"/>
                    <a:pt x="11" y="5"/>
                  </a:cubicBezTo>
                  <a:cubicBezTo>
                    <a:pt x="11" y="5"/>
                    <a:pt x="11" y="5"/>
                    <a:pt x="10" y="5"/>
                  </a:cubicBezTo>
                  <a:cubicBezTo>
                    <a:pt x="8" y="5"/>
                    <a:pt x="6" y="7"/>
                    <a:pt x="5" y="9"/>
                  </a:cubicBezTo>
                  <a:cubicBezTo>
                    <a:pt x="5" y="9"/>
                    <a:pt x="5" y="10"/>
                    <a:pt x="5" y="10"/>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20" name="Freeform 119"/>
            <p:cNvSpPr>
              <a:spLocks noEditPoints="1"/>
            </p:cNvSpPr>
            <p:nvPr userDrawn="1"/>
          </p:nvSpPr>
          <p:spPr bwMode="auto">
            <a:xfrm>
              <a:off x="2633" y="2208"/>
              <a:ext cx="42" cy="52"/>
            </a:xfrm>
            <a:custGeom>
              <a:avLst/>
              <a:gdLst/>
              <a:ahLst/>
              <a:cxnLst>
                <a:cxn ang="0">
                  <a:pos x="17" y="16"/>
                </a:cxn>
                <a:cxn ang="0">
                  <a:pos x="18" y="21"/>
                </a:cxn>
                <a:cxn ang="0">
                  <a:pos x="13" y="21"/>
                </a:cxn>
                <a:cxn ang="0">
                  <a:pos x="13" y="19"/>
                </a:cxn>
                <a:cxn ang="0">
                  <a:pos x="13" y="19"/>
                </a:cxn>
                <a:cxn ang="0">
                  <a:pos x="7" y="21"/>
                </a:cxn>
                <a:cxn ang="0">
                  <a:pos x="0" y="15"/>
                </a:cxn>
                <a:cxn ang="0">
                  <a:pos x="12" y="8"/>
                </a:cxn>
                <a:cxn ang="0">
                  <a:pos x="12" y="7"/>
                </a:cxn>
                <a:cxn ang="0">
                  <a:pos x="8" y="4"/>
                </a:cxn>
                <a:cxn ang="0">
                  <a:pos x="3" y="5"/>
                </a:cxn>
                <a:cxn ang="0">
                  <a:pos x="2" y="2"/>
                </a:cxn>
                <a:cxn ang="0">
                  <a:pos x="9" y="0"/>
                </a:cxn>
                <a:cxn ang="0">
                  <a:pos x="17" y="9"/>
                </a:cxn>
                <a:cxn ang="0">
                  <a:pos x="17" y="16"/>
                </a:cxn>
                <a:cxn ang="0">
                  <a:pos x="12" y="11"/>
                </a:cxn>
                <a:cxn ang="0">
                  <a:pos x="5" y="15"/>
                </a:cxn>
                <a:cxn ang="0">
                  <a:pos x="8" y="18"/>
                </a:cxn>
                <a:cxn ang="0">
                  <a:pos x="12" y="15"/>
                </a:cxn>
                <a:cxn ang="0">
                  <a:pos x="12" y="14"/>
                </a:cxn>
                <a:cxn ang="0">
                  <a:pos x="12" y="11"/>
                </a:cxn>
              </a:cxnLst>
              <a:rect l="0" t="0" r="r" b="b"/>
              <a:pathLst>
                <a:path w="18" h="21">
                  <a:moveTo>
                    <a:pt x="17" y="16"/>
                  </a:moveTo>
                  <a:cubicBezTo>
                    <a:pt x="17" y="18"/>
                    <a:pt x="17" y="20"/>
                    <a:pt x="18" y="21"/>
                  </a:cubicBezTo>
                  <a:cubicBezTo>
                    <a:pt x="13" y="21"/>
                    <a:pt x="13" y="21"/>
                    <a:pt x="13" y="21"/>
                  </a:cubicBezTo>
                  <a:cubicBezTo>
                    <a:pt x="13" y="19"/>
                    <a:pt x="13" y="19"/>
                    <a:pt x="13" y="19"/>
                  </a:cubicBezTo>
                  <a:cubicBezTo>
                    <a:pt x="13" y="19"/>
                    <a:pt x="13" y="19"/>
                    <a:pt x="13" y="19"/>
                  </a:cubicBezTo>
                  <a:cubicBezTo>
                    <a:pt x="11" y="20"/>
                    <a:pt x="9" y="21"/>
                    <a:pt x="7" y="21"/>
                  </a:cubicBezTo>
                  <a:cubicBezTo>
                    <a:pt x="2" y="21"/>
                    <a:pt x="0" y="18"/>
                    <a:pt x="0" y="15"/>
                  </a:cubicBezTo>
                  <a:cubicBezTo>
                    <a:pt x="0" y="10"/>
                    <a:pt x="5" y="8"/>
                    <a:pt x="12" y="8"/>
                  </a:cubicBezTo>
                  <a:cubicBezTo>
                    <a:pt x="12" y="7"/>
                    <a:pt x="12" y="7"/>
                    <a:pt x="12" y="7"/>
                  </a:cubicBezTo>
                  <a:cubicBezTo>
                    <a:pt x="12" y="6"/>
                    <a:pt x="12" y="4"/>
                    <a:pt x="8" y="4"/>
                  </a:cubicBezTo>
                  <a:cubicBezTo>
                    <a:pt x="6" y="4"/>
                    <a:pt x="4" y="4"/>
                    <a:pt x="3" y="5"/>
                  </a:cubicBezTo>
                  <a:cubicBezTo>
                    <a:pt x="2" y="2"/>
                    <a:pt x="2" y="2"/>
                    <a:pt x="2" y="2"/>
                  </a:cubicBezTo>
                  <a:cubicBezTo>
                    <a:pt x="3" y="1"/>
                    <a:pt x="6" y="0"/>
                    <a:pt x="9" y="0"/>
                  </a:cubicBezTo>
                  <a:cubicBezTo>
                    <a:pt x="15" y="0"/>
                    <a:pt x="17" y="4"/>
                    <a:pt x="17" y="9"/>
                  </a:cubicBezTo>
                  <a:lnTo>
                    <a:pt x="17" y="16"/>
                  </a:lnTo>
                  <a:close/>
                  <a:moveTo>
                    <a:pt x="12" y="11"/>
                  </a:moveTo>
                  <a:cubicBezTo>
                    <a:pt x="9" y="11"/>
                    <a:pt x="5" y="12"/>
                    <a:pt x="5" y="15"/>
                  </a:cubicBezTo>
                  <a:cubicBezTo>
                    <a:pt x="5" y="17"/>
                    <a:pt x="7" y="18"/>
                    <a:pt x="8" y="18"/>
                  </a:cubicBezTo>
                  <a:cubicBezTo>
                    <a:pt x="10" y="18"/>
                    <a:pt x="12" y="16"/>
                    <a:pt x="12" y="15"/>
                  </a:cubicBezTo>
                  <a:cubicBezTo>
                    <a:pt x="12" y="15"/>
                    <a:pt x="12" y="14"/>
                    <a:pt x="12" y="14"/>
                  </a:cubicBezTo>
                  <a:lnTo>
                    <a:pt x="12" y="11"/>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21" name="Freeform 120"/>
            <p:cNvSpPr>
              <a:spLocks/>
            </p:cNvSpPr>
            <p:nvPr userDrawn="1"/>
          </p:nvSpPr>
          <p:spPr bwMode="auto">
            <a:xfrm>
              <a:off x="2686" y="2208"/>
              <a:ext cx="42" cy="52"/>
            </a:xfrm>
            <a:custGeom>
              <a:avLst/>
              <a:gdLst/>
              <a:ahLst/>
              <a:cxnLst>
                <a:cxn ang="0">
                  <a:pos x="0" y="7"/>
                </a:cxn>
                <a:cxn ang="0">
                  <a:pos x="0" y="1"/>
                </a:cxn>
                <a:cxn ang="0">
                  <a:pos x="4" y="1"/>
                </a:cxn>
                <a:cxn ang="0">
                  <a:pos x="4" y="4"/>
                </a:cxn>
                <a:cxn ang="0">
                  <a:pos x="4" y="4"/>
                </a:cxn>
                <a:cxn ang="0">
                  <a:pos x="11" y="0"/>
                </a:cxn>
                <a:cxn ang="0">
                  <a:pos x="18" y="9"/>
                </a:cxn>
                <a:cxn ang="0">
                  <a:pos x="18" y="21"/>
                </a:cxn>
                <a:cxn ang="0">
                  <a:pos x="13" y="21"/>
                </a:cxn>
                <a:cxn ang="0">
                  <a:pos x="13" y="10"/>
                </a:cxn>
                <a:cxn ang="0">
                  <a:pos x="9" y="4"/>
                </a:cxn>
                <a:cxn ang="0">
                  <a:pos x="5" y="7"/>
                </a:cxn>
                <a:cxn ang="0">
                  <a:pos x="5" y="9"/>
                </a:cxn>
                <a:cxn ang="0">
                  <a:pos x="5" y="21"/>
                </a:cxn>
                <a:cxn ang="0">
                  <a:pos x="0" y="21"/>
                </a:cxn>
                <a:cxn ang="0">
                  <a:pos x="0" y="7"/>
                </a:cxn>
              </a:cxnLst>
              <a:rect l="0" t="0" r="r" b="b"/>
              <a:pathLst>
                <a:path w="18" h="21">
                  <a:moveTo>
                    <a:pt x="0" y="7"/>
                  </a:moveTo>
                  <a:cubicBezTo>
                    <a:pt x="0" y="4"/>
                    <a:pt x="0" y="2"/>
                    <a:pt x="0" y="1"/>
                  </a:cubicBezTo>
                  <a:cubicBezTo>
                    <a:pt x="4" y="1"/>
                    <a:pt x="4" y="1"/>
                    <a:pt x="4" y="1"/>
                  </a:cubicBezTo>
                  <a:cubicBezTo>
                    <a:pt x="4" y="4"/>
                    <a:pt x="4" y="4"/>
                    <a:pt x="4" y="4"/>
                  </a:cubicBezTo>
                  <a:cubicBezTo>
                    <a:pt x="4" y="4"/>
                    <a:pt x="4" y="4"/>
                    <a:pt x="4" y="4"/>
                  </a:cubicBezTo>
                  <a:cubicBezTo>
                    <a:pt x="5" y="2"/>
                    <a:pt x="7" y="0"/>
                    <a:pt x="11" y="0"/>
                  </a:cubicBezTo>
                  <a:cubicBezTo>
                    <a:pt x="14" y="0"/>
                    <a:pt x="18" y="3"/>
                    <a:pt x="18" y="9"/>
                  </a:cubicBezTo>
                  <a:cubicBezTo>
                    <a:pt x="18" y="21"/>
                    <a:pt x="18" y="21"/>
                    <a:pt x="18" y="21"/>
                  </a:cubicBezTo>
                  <a:cubicBezTo>
                    <a:pt x="13" y="21"/>
                    <a:pt x="13" y="21"/>
                    <a:pt x="13" y="21"/>
                  </a:cubicBezTo>
                  <a:cubicBezTo>
                    <a:pt x="13" y="10"/>
                    <a:pt x="13" y="10"/>
                    <a:pt x="13" y="10"/>
                  </a:cubicBezTo>
                  <a:cubicBezTo>
                    <a:pt x="13" y="7"/>
                    <a:pt x="12" y="4"/>
                    <a:pt x="9" y="4"/>
                  </a:cubicBezTo>
                  <a:cubicBezTo>
                    <a:pt x="7" y="4"/>
                    <a:pt x="6" y="6"/>
                    <a:pt x="5" y="7"/>
                  </a:cubicBezTo>
                  <a:cubicBezTo>
                    <a:pt x="5" y="8"/>
                    <a:pt x="5" y="8"/>
                    <a:pt x="5" y="9"/>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22" name="Freeform 121"/>
            <p:cNvSpPr>
              <a:spLocks/>
            </p:cNvSpPr>
            <p:nvPr userDrawn="1"/>
          </p:nvSpPr>
          <p:spPr bwMode="auto">
            <a:xfrm>
              <a:off x="2738" y="2201"/>
              <a:ext cx="29" cy="59"/>
            </a:xfrm>
            <a:custGeom>
              <a:avLst/>
              <a:gdLst/>
              <a:ahLst/>
              <a:cxnLst>
                <a:cxn ang="0">
                  <a:pos x="8" y="0"/>
                </a:cxn>
                <a:cxn ang="0">
                  <a:pos x="8" y="5"/>
                </a:cxn>
                <a:cxn ang="0">
                  <a:pos x="13" y="5"/>
                </a:cxn>
                <a:cxn ang="0">
                  <a:pos x="13" y="9"/>
                </a:cxn>
                <a:cxn ang="0">
                  <a:pos x="8" y="9"/>
                </a:cxn>
                <a:cxn ang="0">
                  <a:pos x="8" y="17"/>
                </a:cxn>
                <a:cxn ang="0">
                  <a:pos x="11" y="21"/>
                </a:cxn>
                <a:cxn ang="0">
                  <a:pos x="13" y="21"/>
                </a:cxn>
                <a:cxn ang="0">
                  <a:pos x="13" y="25"/>
                </a:cxn>
                <a:cxn ang="0">
                  <a:pos x="9" y="25"/>
                </a:cxn>
                <a:cxn ang="0">
                  <a:pos x="5" y="24"/>
                </a:cxn>
                <a:cxn ang="0">
                  <a:pos x="3" y="18"/>
                </a:cxn>
                <a:cxn ang="0">
                  <a:pos x="3" y="9"/>
                </a:cxn>
                <a:cxn ang="0">
                  <a:pos x="0" y="9"/>
                </a:cxn>
                <a:cxn ang="0">
                  <a:pos x="0" y="5"/>
                </a:cxn>
                <a:cxn ang="0">
                  <a:pos x="3" y="5"/>
                </a:cxn>
                <a:cxn ang="0">
                  <a:pos x="3" y="1"/>
                </a:cxn>
                <a:cxn ang="0">
                  <a:pos x="8" y="0"/>
                </a:cxn>
              </a:cxnLst>
              <a:rect l="0" t="0" r="r" b="b"/>
              <a:pathLst>
                <a:path w="13" h="25">
                  <a:moveTo>
                    <a:pt x="8" y="0"/>
                  </a:moveTo>
                  <a:cubicBezTo>
                    <a:pt x="8" y="5"/>
                    <a:pt x="8" y="5"/>
                    <a:pt x="8" y="5"/>
                  </a:cubicBezTo>
                  <a:cubicBezTo>
                    <a:pt x="13" y="5"/>
                    <a:pt x="13" y="5"/>
                    <a:pt x="13" y="5"/>
                  </a:cubicBezTo>
                  <a:cubicBezTo>
                    <a:pt x="13" y="9"/>
                    <a:pt x="13" y="9"/>
                    <a:pt x="13" y="9"/>
                  </a:cubicBezTo>
                  <a:cubicBezTo>
                    <a:pt x="8" y="9"/>
                    <a:pt x="8" y="9"/>
                    <a:pt x="8" y="9"/>
                  </a:cubicBezTo>
                  <a:cubicBezTo>
                    <a:pt x="8" y="17"/>
                    <a:pt x="8" y="17"/>
                    <a:pt x="8" y="17"/>
                  </a:cubicBezTo>
                  <a:cubicBezTo>
                    <a:pt x="8" y="20"/>
                    <a:pt x="9" y="21"/>
                    <a:pt x="11" y="21"/>
                  </a:cubicBezTo>
                  <a:cubicBezTo>
                    <a:pt x="12" y="21"/>
                    <a:pt x="12" y="21"/>
                    <a:pt x="13" y="21"/>
                  </a:cubicBezTo>
                  <a:cubicBezTo>
                    <a:pt x="13" y="25"/>
                    <a:pt x="13" y="25"/>
                    <a:pt x="13" y="25"/>
                  </a:cubicBezTo>
                  <a:cubicBezTo>
                    <a:pt x="12" y="25"/>
                    <a:pt x="11" y="25"/>
                    <a:pt x="9" y="25"/>
                  </a:cubicBezTo>
                  <a:cubicBezTo>
                    <a:pt x="7" y="25"/>
                    <a:pt x="6" y="25"/>
                    <a:pt x="5" y="24"/>
                  </a:cubicBezTo>
                  <a:cubicBezTo>
                    <a:pt x="4" y="23"/>
                    <a:pt x="3" y="21"/>
                    <a:pt x="3" y="18"/>
                  </a:cubicBezTo>
                  <a:cubicBezTo>
                    <a:pt x="3" y="9"/>
                    <a:pt x="3" y="9"/>
                    <a:pt x="3" y="9"/>
                  </a:cubicBezTo>
                  <a:cubicBezTo>
                    <a:pt x="0" y="9"/>
                    <a:pt x="0" y="9"/>
                    <a:pt x="0" y="9"/>
                  </a:cubicBezTo>
                  <a:cubicBezTo>
                    <a:pt x="0" y="5"/>
                    <a:pt x="0" y="5"/>
                    <a:pt x="0" y="5"/>
                  </a:cubicBezTo>
                  <a:cubicBezTo>
                    <a:pt x="3" y="5"/>
                    <a:pt x="3" y="5"/>
                    <a:pt x="3" y="5"/>
                  </a:cubicBezTo>
                  <a:cubicBezTo>
                    <a:pt x="3" y="1"/>
                    <a:pt x="3" y="1"/>
                    <a:pt x="3" y="1"/>
                  </a:cubicBezTo>
                  <a:lnTo>
                    <a:pt x="8"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23" name="Freeform 122"/>
            <p:cNvSpPr>
              <a:spLocks noEditPoints="1"/>
            </p:cNvSpPr>
            <p:nvPr userDrawn="1"/>
          </p:nvSpPr>
          <p:spPr bwMode="auto">
            <a:xfrm>
              <a:off x="2773" y="2208"/>
              <a:ext cx="44" cy="52"/>
            </a:xfrm>
            <a:custGeom>
              <a:avLst/>
              <a:gdLst/>
              <a:ahLst/>
              <a:cxnLst>
                <a:cxn ang="0">
                  <a:pos x="5" y="9"/>
                </a:cxn>
                <a:cxn ang="0">
                  <a:pos x="10" y="4"/>
                </a:cxn>
                <a:cxn ang="0">
                  <a:pos x="14" y="9"/>
                </a:cxn>
                <a:cxn ang="0">
                  <a:pos x="5" y="9"/>
                </a:cxn>
                <a:cxn ang="0">
                  <a:pos x="19" y="12"/>
                </a:cxn>
                <a:cxn ang="0">
                  <a:pos x="19" y="10"/>
                </a:cxn>
                <a:cxn ang="0">
                  <a:pos x="10" y="0"/>
                </a:cxn>
                <a:cxn ang="0">
                  <a:pos x="0" y="11"/>
                </a:cxn>
                <a:cxn ang="0">
                  <a:pos x="11" y="21"/>
                </a:cxn>
                <a:cxn ang="0">
                  <a:pos x="18" y="20"/>
                </a:cxn>
                <a:cxn ang="0">
                  <a:pos x="17" y="17"/>
                </a:cxn>
                <a:cxn ang="0">
                  <a:pos x="12" y="18"/>
                </a:cxn>
                <a:cxn ang="0">
                  <a:pos x="5" y="12"/>
                </a:cxn>
                <a:cxn ang="0">
                  <a:pos x="19" y="12"/>
                </a:cxn>
              </a:cxnLst>
              <a:rect l="0" t="0" r="r" b="b"/>
              <a:pathLst>
                <a:path w="19" h="21">
                  <a:moveTo>
                    <a:pt x="5" y="9"/>
                  </a:moveTo>
                  <a:cubicBezTo>
                    <a:pt x="5" y="7"/>
                    <a:pt x="7" y="4"/>
                    <a:pt x="10" y="4"/>
                  </a:cubicBezTo>
                  <a:cubicBezTo>
                    <a:pt x="13" y="4"/>
                    <a:pt x="14" y="7"/>
                    <a:pt x="14" y="9"/>
                  </a:cubicBezTo>
                  <a:lnTo>
                    <a:pt x="5" y="9"/>
                  </a:lnTo>
                  <a:close/>
                  <a:moveTo>
                    <a:pt x="19" y="12"/>
                  </a:moveTo>
                  <a:cubicBezTo>
                    <a:pt x="19" y="12"/>
                    <a:pt x="19" y="11"/>
                    <a:pt x="19" y="10"/>
                  </a:cubicBezTo>
                  <a:cubicBezTo>
                    <a:pt x="19" y="6"/>
                    <a:pt x="17" y="0"/>
                    <a:pt x="10" y="0"/>
                  </a:cubicBezTo>
                  <a:cubicBezTo>
                    <a:pt x="4" y="0"/>
                    <a:pt x="0" y="6"/>
                    <a:pt x="0" y="11"/>
                  </a:cubicBezTo>
                  <a:cubicBezTo>
                    <a:pt x="0" y="17"/>
                    <a:pt x="4" y="21"/>
                    <a:pt x="11" y="21"/>
                  </a:cubicBezTo>
                  <a:cubicBezTo>
                    <a:pt x="14" y="21"/>
                    <a:pt x="16" y="21"/>
                    <a:pt x="18" y="20"/>
                  </a:cubicBezTo>
                  <a:cubicBezTo>
                    <a:pt x="17" y="17"/>
                    <a:pt x="17" y="17"/>
                    <a:pt x="17" y="17"/>
                  </a:cubicBezTo>
                  <a:cubicBezTo>
                    <a:pt x="16" y="17"/>
                    <a:pt x="14" y="18"/>
                    <a:pt x="12" y="18"/>
                  </a:cubicBezTo>
                  <a:cubicBezTo>
                    <a:pt x="8" y="18"/>
                    <a:pt x="5" y="16"/>
                    <a:pt x="5" y="12"/>
                  </a:cubicBezTo>
                  <a:lnTo>
                    <a:pt x="19"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24" name="Freeform 123"/>
            <p:cNvSpPr>
              <a:spLocks noEditPoints="1"/>
            </p:cNvSpPr>
            <p:nvPr userDrawn="1"/>
          </p:nvSpPr>
          <p:spPr bwMode="auto">
            <a:xfrm>
              <a:off x="2824" y="2208"/>
              <a:ext cx="42" cy="52"/>
            </a:xfrm>
            <a:custGeom>
              <a:avLst/>
              <a:gdLst/>
              <a:ahLst/>
              <a:cxnLst>
                <a:cxn ang="0">
                  <a:pos x="5" y="9"/>
                </a:cxn>
                <a:cxn ang="0">
                  <a:pos x="9" y="4"/>
                </a:cxn>
                <a:cxn ang="0">
                  <a:pos x="14" y="9"/>
                </a:cxn>
                <a:cxn ang="0">
                  <a:pos x="5" y="9"/>
                </a:cxn>
                <a:cxn ang="0">
                  <a:pos x="18" y="12"/>
                </a:cxn>
                <a:cxn ang="0">
                  <a:pos x="18" y="10"/>
                </a:cxn>
                <a:cxn ang="0">
                  <a:pos x="10" y="0"/>
                </a:cxn>
                <a:cxn ang="0">
                  <a:pos x="0" y="11"/>
                </a:cxn>
                <a:cxn ang="0">
                  <a:pos x="10" y="21"/>
                </a:cxn>
                <a:cxn ang="0">
                  <a:pos x="17" y="20"/>
                </a:cxn>
                <a:cxn ang="0">
                  <a:pos x="17" y="17"/>
                </a:cxn>
                <a:cxn ang="0">
                  <a:pos x="11" y="18"/>
                </a:cxn>
                <a:cxn ang="0">
                  <a:pos x="5" y="12"/>
                </a:cxn>
                <a:cxn ang="0">
                  <a:pos x="18" y="12"/>
                </a:cxn>
              </a:cxnLst>
              <a:rect l="0" t="0" r="r" b="b"/>
              <a:pathLst>
                <a:path w="18" h="21">
                  <a:moveTo>
                    <a:pt x="5" y="9"/>
                  </a:moveTo>
                  <a:cubicBezTo>
                    <a:pt x="5" y="7"/>
                    <a:pt x="6" y="4"/>
                    <a:pt x="9" y="4"/>
                  </a:cubicBezTo>
                  <a:cubicBezTo>
                    <a:pt x="13" y="4"/>
                    <a:pt x="14" y="7"/>
                    <a:pt x="14" y="9"/>
                  </a:cubicBezTo>
                  <a:lnTo>
                    <a:pt x="5" y="9"/>
                  </a:lnTo>
                  <a:close/>
                  <a:moveTo>
                    <a:pt x="18" y="12"/>
                  </a:moveTo>
                  <a:cubicBezTo>
                    <a:pt x="18" y="12"/>
                    <a:pt x="18" y="11"/>
                    <a:pt x="18" y="10"/>
                  </a:cubicBezTo>
                  <a:cubicBezTo>
                    <a:pt x="18" y="6"/>
                    <a:pt x="16" y="0"/>
                    <a:pt x="10" y="0"/>
                  </a:cubicBezTo>
                  <a:cubicBezTo>
                    <a:pt x="3" y="0"/>
                    <a:pt x="0" y="6"/>
                    <a:pt x="0" y="11"/>
                  </a:cubicBezTo>
                  <a:cubicBezTo>
                    <a:pt x="0" y="17"/>
                    <a:pt x="4" y="21"/>
                    <a:pt x="10" y="21"/>
                  </a:cubicBezTo>
                  <a:cubicBezTo>
                    <a:pt x="13" y="21"/>
                    <a:pt x="16" y="21"/>
                    <a:pt x="17" y="20"/>
                  </a:cubicBezTo>
                  <a:cubicBezTo>
                    <a:pt x="17" y="17"/>
                    <a:pt x="17" y="17"/>
                    <a:pt x="17" y="17"/>
                  </a:cubicBezTo>
                  <a:cubicBezTo>
                    <a:pt x="15" y="17"/>
                    <a:pt x="13" y="18"/>
                    <a:pt x="11" y="18"/>
                  </a:cubicBezTo>
                  <a:cubicBezTo>
                    <a:pt x="8" y="18"/>
                    <a:pt x="5" y="16"/>
                    <a:pt x="5" y="12"/>
                  </a:cubicBezTo>
                  <a:lnTo>
                    <a:pt x="18"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25" name="Freeform 124"/>
            <p:cNvSpPr>
              <a:spLocks noEditPoints="1"/>
            </p:cNvSpPr>
            <p:nvPr userDrawn="1"/>
          </p:nvSpPr>
          <p:spPr bwMode="auto">
            <a:xfrm>
              <a:off x="2874" y="2188"/>
              <a:ext cx="48" cy="72"/>
            </a:xfrm>
            <a:custGeom>
              <a:avLst/>
              <a:gdLst/>
              <a:ahLst/>
              <a:cxnLst>
                <a:cxn ang="0">
                  <a:pos x="15" y="21"/>
                </a:cxn>
                <a:cxn ang="0">
                  <a:pos x="15" y="23"/>
                </a:cxn>
                <a:cxn ang="0">
                  <a:pos x="11" y="26"/>
                </a:cxn>
                <a:cxn ang="0">
                  <a:pos x="5" y="20"/>
                </a:cxn>
                <a:cxn ang="0">
                  <a:pos x="11" y="13"/>
                </a:cxn>
                <a:cxn ang="0">
                  <a:pos x="15" y="17"/>
                </a:cxn>
                <a:cxn ang="0">
                  <a:pos x="15" y="18"/>
                </a:cxn>
                <a:cxn ang="0">
                  <a:pos x="15" y="21"/>
                </a:cxn>
                <a:cxn ang="0">
                  <a:pos x="15" y="0"/>
                </a:cxn>
                <a:cxn ang="0">
                  <a:pos x="15" y="12"/>
                </a:cxn>
                <a:cxn ang="0">
                  <a:pos x="15" y="12"/>
                </a:cxn>
                <a:cxn ang="0">
                  <a:pos x="9" y="9"/>
                </a:cxn>
                <a:cxn ang="0">
                  <a:pos x="0" y="20"/>
                </a:cxn>
                <a:cxn ang="0">
                  <a:pos x="9" y="30"/>
                </a:cxn>
                <a:cxn ang="0">
                  <a:pos x="15" y="27"/>
                </a:cxn>
                <a:cxn ang="0">
                  <a:pos x="16" y="27"/>
                </a:cxn>
                <a:cxn ang="0">
                  <a:pos x="16" y="30"/>
                </a:cxn>
                <a:cxn ang="0">
                  <a:pos x="20" y="30"/>
                </a:cxn>
                <a:cxn ang="0">
                  <a:pos x="20" y="24"/>
                </a:cxn>
                <a:cxn ang="0">
                  <a:pos x="20" y="0"/>
                </a:cxn>
                <a:cxn ang="0">
                  <a:pos x="15" y="0"/>
                </a:cxn>
              </a:cxnLst>
              <a:rect l="0" t="0" r="r" b="b"/>
              <a:pathLst>
                <a:path w="20" h="30">
                  <a:moveTo>
                    <a:pt x="15" y="21"/>
                  </a:moveTo>
                  <a:cubicBezTo>
                    <a:pt x="15" y="22"/>
                    <a:pt x="15" y="22"/>
                    <a:pt x="15" y="23"/>
                  </a:cubicBezTo>
                  <a:cubicBezTo>
                    <a:pt x="14" y="25"/>
                    <a:pt x="13" y="26"/>
                    <a:pt x="11" y="26"/>
                  </a:cubicBezTo>
                  <a:cubicBezTo>
                    <a:pt x="7" y="26"/>
                    <a:pt x="5" y="24"/>
                    <a:pt x="5" y="20"/>
                  </a:cubicBezTo>
                  <a:cubicBezTo>
                    <a:pt x="5" y="16"/>
                    <a:pt x="7" y="13"/>
                    <a:pt x="11" y="13"/>
                  </a:cubicBezTo>
                  <a:cubicBezTo>
                    <a:pt x="13" y="13"/>
                    <a:pt x="15" y="15"/>
                    <a:pt x="15" y="17"/>
                  </a:cubicBezTo>
                  <a:cubicBezTo>
                    <a:pt x="15" y="17"/>
                    <a:pt x="15" y="18"/>
                    <a:pt x="15" y="18"/>
                  </a:cubicBezTo>
                  <a:lnTo>
                    <a:pt x="15" y="21"/>
                  </a:lnTo>
                  <a:close/>
                  <a:moveTo>
                    <a:pt x="15" y="0"/>
                  </a:moveTo>
                  <a:cubicBezTo>
                    <a:pt x="15" y="12"/>
                    <a:pt x="15" y="12"/>
                    <a:pt x="15" y="12"/>
                  </a:cubicBezTo>
                  <a:cubicBezTo>
                    <a:pt x="15" y="12"/>
                    <a:pt x="15" y="12"/>
                    <a:pt x="15" y="12"/>
                  </a:cubicBezTo>
                  <a:cubicBezTo>
                    <a:pt x="14" y="10"/>
                    <a:pt x="12" y="9"/>
                    <a:pt x="9" y="9"/>
                  </a:cubicBezTo>
                  <a:cubicBezTo>
                    <a:pt x="4" y="9"/>
                    <a:pt x="0" y="13"/>
                    <a:pt x="0" y="20"/>
                  </a:cubicBezTo>
                  <a:cubicBezTo>
                    <a:pt x="0" y="26"/>
                    <a:pt x="4" y="30"/>
                    <a:pt x="9" y="30"/>
                  </a:cubicBezTo>
                  <a:cubicBezTo>
                    <a:pt x="12" y="30"/>
                    <a:pt x="14" y="29"/>
                    <a:pt x="15" y="27"/>
                  </a:cubicBezTo>
                  <a:cubicBezTo>
                    <a:pt x="16" y="27"/>
                    <a:pt x="16" y="27"/>
                    <a:pt x="16" y="27"/>
                  </a:cubicBezTo>
                  <a:cubicBezTo>
                    <a:pt x="16" y="30"/>
                    <a:pt x="16" y="30"/>
                    <a:pt x="16" y="30"/>
                  </a:cubicBezTo>
                  <a:cubicBezTo>
                    <a:pt x="20" y="30"/>
                    <a:pt x="20" y="30"/>
                    <a:pt x="20" y="30"/>
                  </a:cubicBezTo>
                  <a:cubicBezTo>
                    <a:pt x="20" y="29"/>
                    <a:pt x="20" y="26"/>
                    <a:pt x="20" y="24"/>
                  </a:cubicBezTo>
                  <a:cubicBezTo>
                    <a:pt x="20" y="0"/>
                    <a:pt x="20" y="0"/>
                    <a:pt x="20" y="0"/>
                  </a:cubicBezTo>
                  <a:lnTo>
                    <a:pt x="15"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26" name="Freeform 125"/>
            <p:cNvSpPr>
              <a:spLocks noEditPoints="1"/>
            </p:cNvSpPr>
            <p:nvPr userDrawn="1"/>
          </p:nvSpPr>
          <p:spPr bwMode="auto">
            <a:xfrm>
              <a:off x="2953" y="2188"/>
              <a:ext cx="48" cy="72"/>
            </a:xfrm>
            <a:custGeom>
              <a:avLst/>
              <a:gdLst/>
              <a:ahLst/>
              <a:cxnLst>
                <a:cxn ang="0">
                  <a:pos x="5" y="18"/>
                </a:cxn>
                <a:cxn ang="0">
                  <a:pos x="6" y="17"/>
                </a:cxn>
                <a:cxn ang="0">
                  <a:pos x="10" y="13"/>
                </a:cxn>
                <a:cxn ang="0">
                  <a:pos x="15" y="20"/>
                </a:cxn>
                <a:cxn ang="0">
                  <a:pos x="10" y="26"/>
                </a:cxn>
                <a:cxn ang="0">
                  <a:pos x="6" y="23"/>
                </a:cxn>
                <a:cxn ang="0">
                  <a:pos x="5" y="22"/>
                </a:cxn>
                <a:cxn ang="0">
                  <a:pos x="5" y="18"/>
                </a:cxn>
                <a:cxn ang="0">
                  <a:pos x="0" y="24"/>
                </a:cxn>
                <a:cxn ang="0">
                  <a:pos x="0" y="30"/>
                </a:cxn>
                <a:cxn ang="0">
                  <a:pos x="5" y="30"/>
                </a:cxn>
                <a:cxn ang="0">
                  <a:pos x="5" y="27"/>
                </a:cxn>
                <a:cxn ang="0">
                  <a:pos x="5" y="27"/>
                </a:cxn>
                <a:cxn ang="0">
                  <a:pos x="11" y="30"/>
                </a:cxn>
                <a:cxn ang="0">
                  <a:pos x="20" y="20"/>
                </a:cxn>
                <a:cxn ang="0">
                  <a:pos x="12" y="9"/>
                </a:cxn>
                <a:cxn ang="0">
                  <a:pos x="6" y="12"/>
                </a:cxn>
                <a:cxn ang="0">
                  <a:pos x="5" y="12"/>
                </a:cxn>
                <a:cxn ang="0">
                  <a:pos x="5" y="0"/>
                </a:cxn>
                <a:cxn ang="0">
                  <a:pos x="0" y="0"/>
                </a:cxn>
                <a:cxn ang="0">
                  <a:pos x="0" y="24"/>
                </a:cxn>
              </a:cxnLst>
              <a:rect l="0" t="0" r="r" b="b"/>
              <a:pathLst>
                <a:path w="20" h="30">
                  <a:moveTo>
                    <a:pt x="5" y="18"/>
                  </a:moveTo>
                  <a:cubicBezTo>
                    <a:pt x="5" y="18"/>
                    <a:pt x="5" y="17"/>
                    <a:pt x="6" y="17"/>
                  </a:cubicBezTo>
                  <a:cubicBezTo>
                    <a:pt x="6" y="15"/>
                    <a:pt x="8" y="13"/>
                    <a:pt x="10" y="13"/>
                  </a:cubicBezTo>
                  <a:cubicBezTo>
                    <a:pt x="13" y="13"/>
                    <a:pt x="15" y="16"/>
                    <a:pt x="15" y="20"/>
                  </a:cubicBezTo>
                  <a:cubicBezTo>
                    <a:pt x="15" y="24"/>
                    <a:pt x="13" y="26"/>
                    <a:pt x="10" y="26"/>
                  </a:cubicBezTo>
                  <a:cubicBezTo>
                    <a:pt x="8" y="26"/>
                    <a:pt x="6" y="25"/>
                    <a:pt x="6" y="23"/>
                  </a:cubicBezTo>
                  <a:cubicBezTo>
                    <a:pt x="5" y="22"/>
                    <a:pt x="5" y="22"/>
                    <a:pt x="5" y="22"/>
                  </a:cubicBezTo>
                  <a:lnTo>
                    <a:pt x="5" y="18"/>
                  </a:lnTo>
                  <a:close/>
                  <a:moveTo>
                    <a:pt x="0" y="24"/>
                  </a:moveTo>
                  <a:cubicBezTo>
                    <a:pt x="0" y="26"/>
                    <a:pt x="0" y="29"/>
                    <a:pt x="0" y="30"/>
                  </a:cubicBezTo>
                  <a:cubicBezTo>
                    <a:pt x="5" y="30"/>
                    <a:pt x="5" y="30"/>
                    <a:pt x="5" y="30"/>
                  </a:cubicBezTo>
                  <a:cubicBezTo>
                    <a:pt x="5" y="27"/>
                    <a:pt x="5" y="27"/>
                    <a:pt x="5" y="27"/>
                  </a:cubicBezTo>
                  <a:cubicBezTo>
                    <a:pt x="5" y="27"/>
                    <a:pt x="5" y="27"/>
                    <a:pt x="5" y="27"/>
                  </a:cubicBezTo>
                  <a:cubicBezTo>
                    <a:pt x="6" y="29"/>
                    <a:pt x="9" y="30"/>
                    <a:pt x="11" y="30"/>
                  </a:cubicBezTo>
                  <a:cubicBezTo>
                    <a:pt x="16" y="30"/>
                    <a:pt x="20" y="27"/>
                    <a:pt x="20" y="20"/>
                  </a:cubicBezTo>
                  <a:cubicBezTo>
                    <a:pt x="20" y="13"/>
                    <a:pt x="17" y="9"/>
                    <a:pt x="12" y="9"/>
                  </a:cubicBezTo>
                  <a:cubicBezTo>
                    <a:pt x="9" y="9"/>
                    <a:pt x="7" y="11"/>
                    <a:pt x="6" y="12"/>
                  </a:cubicBezTo>
                  <a:cubicBezTo>
                    <a:pt x="5" y="12"/>
                    <a:pt x="5" y="12"/>
                    <a:pt x="5" y="12"/>
                  </a:cubicBezTo>
                  <a:cubicBezTo>
                    <a:pt x="5" y="0"/>
                    <a:pt x="5" y="0"/>
                    <a:pt x="5" y="0"/>
                  </a:cubicBezTo>
                  <a:cubicBezTo>
                    <a:pt x="0" y="0"/>
                    <a:pt x="0" y="0"/>
                    <a:pt x="0" y="0"/>
                  </a:cubicBezTo>
                  <a:lnTo>
                    <a:pt x="0" y="24"/>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27" name="Freeform 126"/>
            <p:cNvSpPr>
              <a:spLocks/>
            </p:cNvSpPr>
            <p:nvPr userDrawn="1"/>
          </p:nvSpPr>
          <p:spPr bwMode="auto">
            <a:xfrm>
              <a:off x="3007" y="2212"/>
              <a:ext cx="46" cy="68"/>
            </a:xfrm>
            <a:custGeom>
              <a:avLst/>
              <a:gdLst/>
              <a:ahLst/>
              <a:cxnLst>
                <a:cxn ang="0">
                  <a:pos x="5" y="0"/>
                </a:cxn>
                <a:cxn ang="0">
                  <a:pos x="9" y="11"/>
                </a:cxn>
                <a:cxn ang="0">
                  <a:pos x="10" y="14"/>
                </a:cxn>
                <a:cxn ang="0">
                  <a:pos x="10" y="14"/>
                </a:cxn>
                <a:cxn ang="0">
                  <a:pos x="11" y="11"/>
                </a:cxn>
                <a:cxn ang="0">
                  <a:pos x="15" y="0"/>
                </a:cxn>
                <a:cxn ang="0">
                  <a:pos x="20" y="0"/>
                </a:cxn>
                <a:cxn ang="0">
                  <a:pos x="15" y="14"/>
                </a:cxn>
                <a:cxn ang="0">
                  <a:pos x="8" y="27"/>
                </a:cxn>
                <a:cxn ang="0">
                  <a:pos x="3" y="29"/>
                </a:cxn>
                <a:cxn ang="0">
                  <a:pos x="1" y="25"/>
                </a:cxn>
                <a:cxn ang="0">
                  <a:pos x="4" y="23"/>
                </a:cxn>
                <a:cxn ang="0">
                  <a:pos x="7" y="20"/>
                </a:cxn>
                <a:cxn ang="0">
                  <a:pos x="8" y="19"/>
                </a:cxn>
                <a:cxn ang="0">
                  <a:pos x="7" y="18"/>
                </a:cxn>
                <a:cxn ang="0">
                  <a:pos x="0" y="0"/>
                </a:cxn>
                <a:cxn ang="0">
                  <a:pos x="5" y="0"/>
                </a:cxn>
              </a:cxnLst>
              <a:rect l="0" t="0" r="r" b="b"/>
              <a:pathLst>
                <a:path w="20" h="29">
                  <a:moveTo>
                    <a:pt x="5" y="0"/>
                  </a:moveTo>
                  <a:cubicBezTo>
                    <a:pt x="9" y="11"/>
                    <a:pt x="9" y="11"/>
                    <a:pt x="9" y="11"/>
                  </a:cubicBezTo>
                  <a:cubicBezTo>
                    <a:pt x="10" y="12"/>
                    <a:pt x="10" y="13"/>
                    <a:pt x="10" y="14"/>
                  </a:cubicBezTo>
                  <a:cubicBezTo>
                    <a:pt x="10" y="14"/>
                    <a:pt x="10" y="14"/>
                    <a:pt x="10" y="14"/>
                  </a:cubicBezTo>
                  <a:cubicBezTo>
                    <a:pt x="11" y="13"/>
                    <a:pt x="11" y="12"/>
                    <a:pt x="11" y="11"/>
                  </a:cubicBezTo>
                  <a:cubicBezTo>
                    <a:pt x="15" y="0"/>
                    <a:pt x="15" y="0"/>
                    <a:pt x="15" y="0"/>
                  </a:cubicBezTo>
                  <a:cubicBezTo>
                    <a:pt x="20" y="0"/>
                    <a:pt x="20" y="0"/>
                    <a:pt x="20" y="0"/>
                  </a:cubicBezTo>
                  <a:cubicBezTo>
                    <a:pt x="15" y="14"/>
                    <a:pt x="15" y="14"/>
                    <a:pt x="15" y="14"/>
                  </a:cubicBezTo>
                  <a:cubicBezTo>
                    <a:pt x="12" y="21"/>
                    <a:pt x="10" y="24"/>
                    <a:pt x="8" y="27"/>
                  </a:cubicBezTo>
                  <a:cubicBezTo>
                    <a:pt x="6" y="28"/>
                    <a:pt x="4" y="29"/>
                    <a:pt x="3" y="29"/>
                  </a:cubicBezTo>
                  <a:cubicBezTo>
                    <a:pt x="1" y="25"/>
                    <a:pt x="1" y="25"/>
                    <a:pt x="1" y="25"/>
                  </a:cubicBezTo>
                  <a:cubicBezTo>
                    <a:pt x="2" y="25"/>
                    <a:pt x="3" y="24"/>
                    <a:pt x="4" y="23"/>
                  </a:cubicBezTo>
                  <a:cubicBezTo>
                    <a:pt x="5" y="23"/>
                    <a:pt x="6" y="22"/>
                    <a:pt x="7" y="20"/>
                  </a:cubicBezTo>
                  <a:cubicBezTo>
                    <a:pt x="7" y="20"/>
                    <a:pt x="8" y="20"/>
                    <a:pt x="8" y="19"/>
                  </a:cubicBezTo>
                  <a:cubicBezTo>
                    <a:pt x="8" y="19"/>
                    <a:pt x="7" y="19"/>
                    <a:pt x="7" y="18"/>
                  </a:cubicBezTo>
                  <a:cubicBezTo>
                    <a:pt x="0" y="0"/>
                    <a:pt x="0" y="0"/>
                    <a:pt x="0" y="0"/>
                  </a:cubicBezTo>
                  <a:lnTo>
                    <a:pt x="5"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28" name="Freeform 127"/>
            <p:cNvSpPr>
              <a:spLocks/>
            </p:cNvSpPr>
            <p:nvPr userDrawn="1"/>
          </p:nvSpPr>
          <p:spPr bwMode="auto">
            <a:xfrm>
              <a:off x="3077" y="2201"/>
              <a:ext cx="28" cy="59"/>
            </a:xfrm>
            <a:custGeom>
              <a:avLst/>
              <a:gdLst/>
              <a:ahLst/>
              <a:cxnLst>
                <a:cxn ang="0">
                  <a:pos x="7" y="0"/>
                </a:cxn>
                <a:cxn ang="0">
                  <a:pos x="7" y="5"/>
                </a:cxn>
                <a:cxn ang="0">
                  <a:pos x="12" y="5"/>
                </a:cxn>
                <a:cxn ang="0">
                  <a:pos x="12" y="9"/>
                </a:cxn>
                <a:cxn ang="0">
                  <a:pos x="7" y="9"/>
                </a:cxn>
                <a:cxn ang="0">
                  <a:pos x="7" y="17"/>
                </a:cxn>
                <a:cxn ang="0">
                  <a:pos x="10" y="21"/>
                </a:cxn>
                <a:cxn ang="0">
                  <a:pos x="12" y="21"/>
                </a:cxn>
                <a:cxn ang="0">
                  <a:pos x="12" y="25"/>
                </a:cxn>
                <a:cxn ang="0">
                  <a:pos x="8" y="25"/>
                </a:cxn>
                <a:cxn ang="0">
                  <a:pos x="4" y="24"/>
                </a:cxn>
                <a:cxn ang="0">
                  <a:pos x="2" y="18"/>
                </a:cxn>
                <a:cxn ang="0">
                  <a:pos x="2" y="9"/>
                </a:cxn>
                <a:cxn ang="0">
                  <a:pos x="0" y="9"/>
                </a:cxn>
                <a:cxn ang="0">
                  <a:pos x="0" y="5"/>
                </a:cxn>
                <a:cxn ang="0">
                  <a:pos x="2" y="5"/>
                </a:cxn>
                <a:cxn ang="0">
                  <a:pos x="2" y="1"/>
                </a:cxn>
                <a:cxn ang="0">
                  <a:pos x="7" y="0"/>
                </a:cxn>
              </a:cxnLst>
              <a:rect l="0" t="0" r="r" b="b"/>
              <a:pathLst>
                <a:path w="12" h="25">
                  <a:moveTo>
                    <a:pt x="7" y="0"/>
                  </a:moveTo>
                  <a:cubicBezTo>
                    <a:pt x="7" y="5"/>
                    <a:pt x="7" y="5"/>
                    <a:pt x="7" y="5"/>
                  </a:cubicBezTo>
                  <a:cubicBezTo>
                    <a:pt x="12" y="5"/>
                    <a:pt x="12" y="5"/>
                    <a:pt x="12" y="5"/>
                  </a:cubicBezTo>
                  <a:cubicBezTo>
                    <a:pt x="12" y="9"/>
                    <a:pt x="12" y="9"/>
                    <a:pt x="12" y="9"/>
                  </a:cubicBezTo>
                  <a:cubicBezTo>
                    <a:pt x="7" y="9"/>
                    <a:pt x="7" y="9"/>
                    <a:pt x="7" y="9"/>
                  </a:cubicBezTo>
                  <a:cubicBezTo>
                    <a:pt x="7" y="17"/>
                    <a:pt x="7" y="17"/>
                    <a:pt x="7" y="17"/>
                  </a:cubicBezTo>
                  <a:cubicBezTo>
                    <a:pt x="7" y="20"/>
                    <a:pt x="8" y="21"/>
                    <a:pt x="10" y="21"/>
                  </a:cubicBezTo>
                  <a:cubicBezTo>
                    <a:pt x="11" y="21"/>
                    <a:pt x="12" y="21"/>
                    <a:pt x="12" y="21"/>
                  </a:cubicBezTo>
                  <a:cubicBezTo>
                    <a:pt x="12" y="25"/>
                    <a:pt x="12" y="25"/>
                    <a:pt x="12" y="25"/>
                  </a:cubicBezTo>
                  <a:cubicBezTo>
                    <a:pt x="11" y="25"/>
                    <a:pt x="10" y="25"/>
                    <a:pt x="8" y="25"/>
                  </a:cubicBezTo>
                  <a:cubicBezTo>
                    <a:pt x="7" y="25"/>
                    <a:pt x="5" y="25"/>
                    <a:pt x="4" y="24"/>
                  </a:cubicBezTo>
                  <a:cubicBezTo>
                    <a:pt x="3" y="23"/>
                    <a:pt x="2" y="21"/>
                    <a:pt x="2" y="18"/>
                  </a:cubicBezTo>
                  <a:cubicBezTo>
                    <a:pt x="2" y="9"/>
                    <a:pt x="2" y="9"/>
                    <a:pt x="2" y="9"/>
                  </a:cubicBezTo>
                  <a:cubicBezTo>
                    <a:pt x="0" y="9"/>
                    <a:pt x="0" y="9"/>
                    <a:pt x="0" y="9"/>
                  </a:cubicBezTo>
                  <a:cubicBezTo>
                    <a:pt x="0" y="5"/>
                    <a:pt x="0" y="5"/>
                    <a:pt x="0" y="5"/>
                  </a:cubicBezTo>
                  <a:cubicBezTo>
                    <a:pt x="2" y="5"/>
                    <a:pt x="2" y="5"/>
                    <a:pt x="2" y="5"/>
                  </a:cubicBezTo>
                  <a:cubicBezTo>
                    <a:pt x="2" y="1"/>
                    <a:pt x="2" y="1"/>
                    <a:pt x="2" y="1"/>
                  </a:cubicBezTo>
                  <a:lnTo>
                    <a:pt x="7"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29" name="Freeform 128"/>
            <p:cNvSpPr>
              <a:spLocks/>
            </p:cNvSpPr>
            <p:nvPr userDrawn="1"/>
          </p:nvSpPr>
          <p:spPr bwMode="auto">
            <a:xfrm>
              <a:off x="3115" y="2188"/>
              <a:ext cx="44" cy="72"/>
            </a:xfrm>
            <a:custGeom>
              <a:avLst/>
              <a:gdLst/>
              <a:ahLst/>
              <a:cxnLst>
                <a:cxn ang="0">
                  <a:pos x="0" y="0"/>
                </a:cxn>
                <a:cxn ang="0">
                  <a:pos x="5" y="0"/>
                </a:cxn>
                <a:cxn ang="0">
                  <a:pos x="5" y="12"/>
                </a:cxn>
                <a:cxn ang="0">
                  <a:pos x="5" y="12"/>
                </a:cxn>
                <a:cxn ang="0">
                  <a:pos x="8" y="10"/>
                </a:cxn>
                <a:cxn ang="0">
                  <a:pos x="11" y="9"/>
                </a:cxn>
                <a:cxn ang="0">
                  <a:pos x="19" y="18"/>
                </a:cxn>
                <a:cxn ang="0">
                  <a:pos x="19" y="30"/>
                </a:cxn>
                <a:cxn ang="0">
                  <a:pos x="13" y="30"/>
                </a:cxn>
                <a:cxn ang="0">
                  <a:pos x="13" y="19"/>
                </a:cxn>
                <a:cxn ang="0">
                  <a:pos x="10" y="13"/>
                </a:cxn>
                <a:cxn ang="0">
                  <a:pos x="6" y="16"/>
                </a:cxn>
                <a:cxn ang="0">
                  <a:pos x="5" y="18"/>
                </a:cxn>
                <a:cxn ang="0">
                  <a:pos x="5" y="30"/>
                </a:cxn>
                <a:cxn ang="0">
                  <a:pos x="0" y="30"/>
                </a:cxn>
                <a:cxn ang="0">
                  <a:pos x="0" y="0"/>
                </a:cxn>
              </a:cxnLst>
              <a:rect l="0" t="0" r="r" b="b"/>
              <a:pathLst>
                <a:path w="19" h="30">
                  <a:moveTo>
                    <a:pt x="0" y="0"/>
                  </a:moveTo>
                  <a:cubicBezTo>
                    <a:pt x="5" y="0"/>
                    <a:pt x="5" y="0"/>
                    <a:pt x="5" y="0"/>
                  </a:cubicBezTo>
                  <a:cubicBezTo>
                    <a:pt x="5" y="12"/>
                    <a:pt x="5" y="12"/>
                    <a:pt x="5" y="12"/>
                  </a:cubicBezTo>
                  <a:cubicBezTo>
                    <a:pt x="5" y="12"/>
                    <a:pt x="5" y="12"/>
                    <a:pt x="5" y="12"/>
                  </a:cubicBezTo>
                  <a:cubicBezTo>
                    <a:pt x="6" y="12"/>
                    <a:pt x="7" y="11"/>
                    <a:pt x="8" y="10"/>
                  </a:cubicBezTo>
                  <a:cubicBezTo>
                    <a:pt x="9" y="10"/>
                    <a:pt x="10" y="9"/>
                    <a:pt x="11" y="9"/>
                  </a:cubicBezTo>
                  <a:cubicBezTo>
                    <a:pt x="15" y="9"/>
                    <a:pt x="19" y="12"/>
                    <a:pt x="19" y="18"/>
                  </a:cubicBezTo>
                  <a:cubicBezTo>
                    <a:pt x="19" y="30"/>
                    <a:pt x="19" y="30"/>
                    <a:pt x="19" y="30"/>
                  </a:cubicBezTo>
                  <a:cubicBezTo>
                    <a:pt x="13" y="30"/>
                    <a:pt x="13" y="30"/>
                    <a:pt x="13" y="30"/>
                  </a:cubicBezTo>
                  <a:cubicBezTo>
                    <a:pt x="13" y="19"/>
                    <a:pt x="13" y="19"/>
                    <a:pt x="13" y="19"/>
                  </a:cubicBezTo>
                  <a:cubicBezTo>
                    <a:pt x="13" y="16"/>
                    <a:pt x="12" y="13"/>
                    <a:pt x="10" y="13"/>
                  </a:cubicBezTo>
                  <a:cubicBezTo>
                    <a:pt x="8" y="13"/>
                    <a:pt x="6" y="15"/>
                    <a:pt x="6" y="16"/>
                  </a:cubicBezTo>
                  <a:cubicBezTo>
                    <a:pt x="5" y="17"/>
                    <a:pt x="5" y="17"/>
                    <a:pt x="5" y="18"/>
                  </a:cubicBezTo>
                  <a:cubicBezTo>
                    <a:pt x="5" y="30"/>
                    <a:pt x="5" y="30"/>
                    <a:pt x="5" y="30"/>
                  </a:cubicBezTo>
                  <a:cubicBezTo>
                    <a:pt x="0" y="30"/>
                    <a:pt x="0" y="30"/>
                    <a:pt x="0" y="30"/>
                  </a:cubicBezTo>
                  <a:lnTo>
                    <a:pt x="0"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30" name="Freeform 129"/>
            <p:cNvSpPr>
              <a:spLocks noEditPoints="1"/>
            </p:cNvSpPr>
            <p:nvPr userDrawn="1"/>
          </p:nvSpPr>
          <p:spPr bwMode="auto">
            <a:xfrm>
              <a:off x="3169" y="2208"/>
              <a:ext cx="42" cy="52"/>
            </a:xfrm>
            <a:custGeom>
              <a:avLst/>
              <a:gdLst/>
              <a:ahLst/>
              <a:cxnLst>
                <a:cxn ang="0">
                  <a:pos x="5" y="9"/>
                </a:cxn>
                <a:cxn ang="0">
                  <a:pos x="9" y="4"/>
                </a:cxn>
                <a:cxn ang="0">
                  <a:pos x="13" y="9"/>
                </a:cxn>
                <a:cxn ang="0">
                  <a:pos x="5" y="9"/>
                </a:cxn>
                <a:cxn ang="0">
                  <a:pos x="18" y="12"/>
                </a:cxn>
                <a:cxn ang="0">
                  <a:pos x="18" y="10"/>
                </a:cxn>
                <a:cxn ang="0">
                  <a:pos x="10" y="0"/>
                </a:cxn>
                <a:cxn ang="0">
                  <a:pos x="0" y="11"/>
                </a:cxn>
                <a:cxn ang="0">
                  <a:pos x="10" y="21"/>
                </a:cxn>
                <a:cxn ang="0">
                  <a:pos x="17" y="20"/>
                </a:cxn>
                <a:cxn ang="0">
                  <a:pos x="16" y="17"/>
                </a:cxn>
                <a:cxn ang="0">
                  <a:pos x="11" y="18"/>
                </a:cxn>
                <a:cxn ang="0">
                  <a:pos x="5" y="12"/>
                </a:cxn>
                <a:cxn ang="0">
                  <a:pos x="18" y="12"/>
                </a:cxn>
              </a:cxnLst>
              <a:rect l="0" t="0" r="r" b="b"/>
              <a:pathLst>
                <a:path w="18" h="21">
                  <a:moveTo>
                    <a:pt x="5" y="9"/>
                  </a:moveTo>
                  <a:cubicBezTo>
                    <a:pt x="5" y="7"/>
                    <a:pt x="6" y="4"/>
                    <a:pt x="9" y="4"/>
                  </a:cubicBezTo>
                  <a:cubicBezTo>
                    <a:pt x="13" y="4"/>
                    <a:pt x="14" y="7"/>
                    <a:pt x="13" y="9"/>
                  </a:cubicBezTo>
                  <a:lnTo>
                    <a:pt x="5" y="9"/>
                  </a:lnTo>
                  <a:close/>
                  <a:moveTo>
                    <a:pt x="18" y="12"/>
                  </a:moveTo>
                  <a:cubicBezTo>
                    <a:pt x="18" y="12"/>
                    <a:pt x="18" y="11"/>
                    <a:pt x="18" y="10"/>
                  </a:cubicBezTo>
                  <a:cubicBezTo>
                    <a:pt x="18" y="6"/>
                    <a:pt x="16" y="0"/>
                    <a:pt x="10" y="0"/>
                  </a:cubicBezTo>
                  <a:cubicBezTo>
                    <a:pt x="3" y="0"/>
                    <a:pt x="0" y="6"/>
                    <a:pt x="0" y="11"/>
                  </a:cubicBezTo>
                  <a:cubicBezTo>
                    <a:pt x="0" y="17"/>
                    <a:pt x="4" y="21"/>
                    <a:pt x="10" y="21"/>
                  </a:cubicBezTo>
                  <a:cubicBezTo>
                    <a:pt x="13" y="21"/>
                    <a:pt x="15" y="21"/>
                    <a:pt x="17" y="20"/>
                  </a:cubicBezTo>
                  <a:cubicBezTo>
                    <a:pt x="16" y="17"/>
                    <a:pt x="16" y="17"/>
                    <a:pt x="16" y="17"/>
                  </a:cubicBezTo>
                  <a:cubicBezTo>
                    <a:pt x="15" y="17"/>
                    <a:pt x="13" y="18"/>
                    <a:pt x="11" y="18"/>
                  </a:cubicBezTo>
                  <a:cubicBezTo>
                    <a:pt x="8" y="18"/>
                    <a:pt x="5" y="16"/>
                    <a:pt x="5" y="12"/>
                  </a:cubicBezTo>
                  <a:lnTo>
                    <a:pt x="18"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31" name="Freeform 130"/>
            <p:cNvSpPr>
              <a:spLocks noEditPoints="1"/>
            </p:cNvSpPr>
            <p:nvPr userDrawn="1"/>
          </p:nvSpPr>
          <p:spPr bwMode="auto">
            <a:xfrm>
              <a:off x="3242" y="2194"/>
              <a:ext cx="46" cy="66"/>
            </a:xfrm>
            <a:custGeom>
              <a:avLst/>
              <a:gdLst/>
              <a:ahLst/>
              <a:cxnLst>
                <a:cxn ang="0">
                  <a:pos x="5" y="4"/>
                </a:cxn>
                <a:cxn ang="0">
                  <a:pos x="8" y="3"/>
                </a:cxn>
                <a:cxn ang="0">
                  <a:pos x="13" y="7"/>
                </a:cxn>
                <a:cxn ang="0">
                  <a:pos x="8" y="11"/>
                </a:cxn>
                <a:cxn ang="0">
                  <a:pos x="5" y="11"/>
                </a:cxn>
                <a:cxn ang="0">
                  <a:pos x="5" y="4"/>
                </a:cxn>
                <a:cxn ang="0">
                  <a:pos x="0" y="28"/>
                </a:cxn>
                <a:cxn ang="0">
                  <a:pos x="6" y="28"/>
                </a:cxn>
                <a:cxn ang="0">
                  <a:pos x="17" y="26"/>
                </a:cxn>
                <a:cxn ang="0">
                  <a:pos x="20" y="20"/>
                </a:cxn>
                <a:cxn ang="0">
                  <a:pos x="14" y="13"/>
                </a:cxn>
                <a:cxn ang="0">
                  <a:pos x="14" y="13"/>
                </a:cxn>
                <a:cxn ang="0">
                  <a:pos x="19" y="7"/>
                </a:cxn>
                <a:cxn ang="0">
                  <a:pos x="16" y="1"/>
                </a:cxn>
                <a:cxn ang="0">
                  <a:pos x="8" y="0"/>
                </a:cxn>
                <a:cxn ang="0">
                  <a:pos x="0" y="0"/>
                </a:cxn>
                <a:cxn ang="0">
                  <a:pos x="0" y="28"/>
                </a:cxn>
                <a:cxn ang="0">
                  <a:pos x="5" y="15"/>
                </a:cxn>
                <a:cxn ang="0">
                  <a:pos x="8" y="15"/>
                </a:cxn>
                <a:cxn ang="0">
                  <a:pos x="14" y="20"/>
                </a:cxn>
                <a:cxn ang="0">
                  <a:pos x="8" y="24"/>
                </a:cxn>
                <a:cxn ang="0">
                  <a:pos x="5" y="24"/>
                </a:cxn>
                <a:cxn ang="0">
                  <a:pos x="5" y="15"/>
                </a:cxn>
              </a:cxnLst>
              <a:rect l="0" t="0" r="r" b="b"/>
              <a:pathLst>
                <a:path w="20" h="28">
                  <a:moveTo>
                    <a:pt x="5" y="4"/>
                  </a:moveTo>
                  <a:cubicBezTo>
                    <a:pt x="6" y="4"/>
                    <a:pt x="7" y="3"/>
                    <a:pt x="8" y="3"/>
                  </a:cubicBezTo>
                  <a:cubicBezTo>
                    <a:pt x="11" y="3"/>
                    <a:pt x="13" y="5"/>
                    <a:pt x="13" y="7"/>
                  </a:cubicBezTo>
                  <a:cubicBezTo>
                    <a:pt x="13" y="10"/>
                    <a:pt x="11" y="11"/>
                    <a:pt x="8" y="11"/>
                  </a:cubicBezTo>
                  <a:cubicBezTo>
                    <a:pt x="5" y="11"/>
                    <a:pt x="5" y="11"/>
                    <a:pt x="5" y="11"/>
                  </a:cubicBezTo>
                  <a:lnTo>
                    <a:pt x="5" y="4"/>
                  </a:lnTo>
                  <a:close/>
                  <a:moveTo>
                    <a:pt x="0" y="28"/>
                  </a:moveTo>
                  <a:cubicBezTo>
                    <a:pt x="2" y="28"/>
                    <a:pt x="4" y="28"/>
                    <a:pt x="6" y="28"/>
                  </a:cubicBezTo>
                  <a:cubicBezTo>
                    <a:pt x="12" y="28"/>
                    <a:pt x="15" y="27"/>
                    <a:pt x="17" y="26"/>
                  </a:cubicBezTo>
                  <a:cubicBezTo>
                    <a:pt x="19" y="24"/>
                    <a:pt x="20" y="22"/>
                    <a:pt x="20" y="20"/>
                  </a:cubicBezTo>
                  <a:cubicBezTo>
                    <a:pt x="20" y="16"/>
                    <a:pt x="17" y="14"/>
                    <a:pt x="14" y="13"/>
                  </a:cubicBezTo>
                  <a:cubicBezTo>
                    <a:pt x="14" y="13"/>
                    <a:pt x="14" y="13"/>
                    <a:pt x="14" y="13"/>
                  </a:cubicBezTo>
                  <a:cubicBezTo>
                    <a:pt x="17" y="12"/>
                    <a:pt x="19" y="9"/>
                    <a:pt x="19" y="7"/>
                  </a:cubicBezTo>
                  <a:cubicBezTo>
                    <a:pt x="19" y="4"/>
                    <a:pt x="17" y="3"/>
                    <a:pt x="16" y="1"/>
                  </a:cubicBezTo>
                  <a:cubicBezTo>
                    <a:pt x="14" y="0"/>
                    <a:pt x="11" y="0"/>
                    <a:pt x="8" y="0"/>
                  </a:cubicBezTo>
                  <a:cubicBezTo>
                    <a:pt x="5" y="0"/>
                    <a:pt x="2" y="0"/>
                    <a:pt x="0" y="0"/>
                  </a:cubicBezTo>
                  <a:lnTo>
                    <a:pt x="0" y="28"/>
                  </a:lnTo>
                  <a:close/>
                  <a:moveTo>
                    <a:pt x="5" y="15"/>
                  </a:moveTo>
                  <a:cubicBezTo>
                    <a:pt x="8" y="15"/>
                    <a:pt x="8" y="15"/>
                    <a:pt x="8" y="15"/>
                  </a:cubicBezTo>
                  <a:cubicBezTo>
                    <a:pt x="11" y="15"/>
                    <a:pt x="14" y="16"/>
                    <a:pt x="14" y="20"/>
                  </a:cubicBezTo>
                  <a:cubicBezTo>
                    <a:pt x="14" y="23"/>
                    <a:pt x="11" y="24"/>
                    <a:pt x="8" y="24"/>
                  </a:cubicBezTo>
                  <a:cubicBezTo>
                    <a:pt x="7" y="24"/>
                    <a:pt x="6" y="24"/>
                    <a:pt x="5" y="24"/>
                  </a:cubicBezTo>
                  <a:lnTo>
                    <a:pt x="5" y="15"/>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32" name="Freeform 131"/>
            <p:cNvSpPr>
              <a:spLocks noEditPoints="1"/>
            </p:cNvSpPr>
            <p:nvPr userDrawn="1"/>
          </p:nvSpPr>
          <p:spPr bwMode="auto">
            <a:xfrm>
              <a:off x="3296" y="2208"/>
              <a:ext cx="41" cy="52"/>
            </a:xfrm>
            <a:custGeom>
              <a:avLst/>
              <a:gdLst/>
              <a:ahLst/>
              <a:cxnLst>
                <a:cxn ang="0">
                  <a:pos x="17" y="16"/>
                </a:cxn>
                <a:cxn ang="0">
                  <a:pos x="17" y="21"/>
                </a:cxn>
                <a:cxn ang="0">
                  <a:pos x="12" y="21"/>
                </a:cxn>
                <a:cxn ang="0">
                  <a:pos x="12" y="19"/>
                </a:cxn>
                <a:cxn ang="0">
                  <a:pos x="12" y="19"/>
                </a:cxn>
                <a:cxn ang="0">
                  <a:pos x="6" y="21"/>
                </a:cxn>
                <a:cxn ang="0">
                  <a:pos x="0" y="15"/>
                </a:cxn>
                <a:cxn ang="0">
                  <a:pos x="12" y="8"/>
                </a:cxn>
                <a:cxn ang="0">
                  <a:pos x="12" y="7"/>
                </a:cxn>
                <a:cxn ang="0">
                  <a:pos x="8" y="4"/>
                </a:cxn>
                <a:cxn ang="0">
                  <a:pos x="2" y="5"/>
                </a:cxn>
                <a:cxn ang="0">
                  <a:pos x="1" y="2"/>
                </a:cxn>
                <a:cxn ang="0">
                  <a:pos x="8" y="0"/>
                </a:cxn>
                <a:cxn ang="0">
                  <a:pos x="17" y="9"/>
                </a:cxn>
                <a:cxn ang="0">
                  <a:pos x="17" y="16"/>
                </a:cxn>
                <a:cxn ang="0">
                  <a:pos x="12" y="11"/>
                </a:cxn>
                <a:cxn ang="0">
                  <a:pos x="5" y="15"/>
                </a:cxn>
                <a:cxn ang="0">
                  <a:pos x="8" y="18"/>
                </a:cxn>
                <a:cxn ang="0">
                  <a:pos x="12" y="15"/>
                </a:cxn>
                <a:cxn ang="0">
                  <a:pos x="12" y="14"/>
                </a:cxn>
                <a:cxn ang="0">
                  <a:pos x="12" y="11"/>
                </a:cxn>
              </a:cxnLst>
              <a:rect l="0" t="0" r="r" b="b"/>
              <a:pathLst>
                <a:path w="17" h="21">
                  <a:moveTo>
                    <a:pt x="17" y="16"/>
                  </a:moveTo>
                  <a:cubicBezTo>
                    <a:pt x="17" y="18"/>
                    <a:pt x="17" y="20"/>
                    <a:pt x="17" y="21"/>
                  </a:cubicBezTo>
                  <a:cubicBezTo>
                    <a:pt x="12" y="21"/>
                    <a:pt x="12" y="21"/>
                    <a:pt x="12" y="21"/>
                  </a:cubicBezTo>
                  <a:cubicBezTo>
                    <a:pt x="12" y="19"/>
                    <a:pt x="12" y="19"/>
                    <a:pt x="12" y="19"/>
                  </a:cubicBezTo>
                  <a:cubicBezTo>
                    <a:pt x="12" y="19"/>
                    <a:pt x="12" y="19"/>
                    <a:pt x="12" y="19"/>
                  </a:cubicBezTo>
                  <a:cubicBezTo>
                    <a:pt x="11" y="20"/>
                    <a:pt x="9" y="21"/>
                    <a:pt x="6" y="21"/>
                  </a:cubicBezTo>
                  <a:cubicBezTo>
                    <a:pt x="2" y="21"/>
                    <a:pt x="0" y="18"/>
                    <a:pt x="0" y="15"/>
                  </a:cubicBezTo>
                  <a:cubicBezTo>
                    <a:pt x="0" y="10"/>
                    <a:pt x="4" y="8"/>
                    <a:pt x="12" y="8"/>
                  </a:cubicBezTo>
                  <a:cubicBezTo>
                    <a:pt x="12" y="7"/>
                    <a:pt x="12" y="7"/>
                    <a:pt x="12" y="7"/>
                  </a:cubicBezTo>
                  <a:cubicBezTo>
                    <a:pt x="12" y="6"/>
                    <a:pt x="11" y="4"/>
                    <a:pt x="8" y="4"/>
                  </a:cubicBezTo>
                  <a:cubicBezTo>
                    <a:pt x="6" y="4"/>
                    <a:pt x="3" y="4"/>
                    <a:pt x="2" y="5"/>
                  </a:cubicBezTo>
                  <a:cubicBezTo>
                    <a:pt x="1" y="2"/>
                    <a:pt x="1" y="2"/>
                    <a:pt x="1" y="2"/>
                  </a:cubicBezTo>
                  <a:cubicBezTo>
                    <a:pt x="3" y="1"/>
                    <a:pt x="5" y="0"/>
                    <a:pt x="8" y="0"/>
                  </a:cubicBezTo>
                  <a:cubicBezTo>
                    <a:pt x="15" y="0"/>
                    <a:pt x="17" y="4"/>
                    <a:pt x="17" y="9"/>
                  </a:cubicBezTo>
                  <a:lnTo>
                    <a:pt x="17" y="16"/>
                  </a:lnTo>
                  <a:close/>
                  <a:moveTo>
                    <a:pt x="12" y="11"/>
                  </a:moveTo>
                  <a:cubicBezTo>
                    <a:pt x="8" y="11"/>
                    <a:pt x="5" y="12"/>
                    <a:pt x="5" y="15"/>
                  </a:cubicBezTo>
                  <a:cubicBezTo>
                    <a:pt x="5" y="17"/>
                    <a:pt x="6" y="18"/>
                    <a:pt x="8" y="18"/>
                  </a:cubicBezTo>
                  <a:cubicBezTo>
                    <a:pt x="10" y="18"/>
                    <a:pt x="11" y="16"/>
                    <a:pt x="12" y="15"/>
                  </a:cubicBezTo>
                  <a:cubicBezTo>
                    <a:pt x="12" y="15"/>
                    <a:pt x="12" y="14"/>
                    <a:pt x="12" y="14"/>
                  </a:cubicBezTo>
                  <a:lnTo>
                    <a:pt x="12" y="11"/>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33" name="Freeform 132"/>
            <p:cNvSpPr>
              <a:spLocks/>
            </p:cNvSpPr>
            <p:nvPr userDrawn="1"/>
          </p:nvSpPr>
          <p:spPr bwMode="auto">
            <a:xfrm>
              <a:off x="3347" y="2208"/>
              <a:ext cx="46" cy="52"/>
            </a:xfrm>
            <a:custGeom>
              <a:avLst/>
              <a:gdLst/>
              <a:ahLst/>
              <a:cxnLst>
                <a:cxn ang="0">
                  <a:pos x="0" y="7"/>
                </a:cxn>
                <a:cxn ang="0">
                  <a:pos x="0" y="1"/>
                </a:cxn>
                <a:cxn ang="0">
                  <a:pos x="5" y="1"/>
                </a:cxn>
                <a:cxn ang="0">
                  <a:pos x="5" y="4"/>
                </a:cxn>
                <a:cxn ang="0">
                  <a:pos x="5" y="4"/>
                </a:cxn>
                <a:cxn ang="0">
                  <a:pos x="11" y="0"/>
                </a:cxn>
                <a:cxn ang="0">
                  <a:pos x="19" y="9"/>
                </a:cxn>
                <a:cxn ang="0">
                  <a:pos x="19" y="21"/>
                </a:cxn>
                <a:cxn ang="0">
                  <a:pos x="13" y="21"/>
                </a:cxn>
                <a:cxn ang="0">
                  <a:pos x="13" y="10"/>
                </a:cxn>
                <a:cxn ang="0">
                  <a:pos x="10" y="4"/>
                </a:cxn>
                <a:cxn ang="0">
                  <a:pos x="6" y="7"/>
                </a:cxn>
                <a:cxn ang="0">
                  <a:pos x="5" y="9"/>
                </a:cxn>
                <a:cxn ang="0">
                  <a:pos x="5" y="21"/>
                </a:cxn>
                <a:cxn ang="0">
                  <a:pos x="0" y="21"/>
                </a:cxn>
                <a:cxn ang="0">
                  <a:pos x="0" y="7"/>
                </a:cxn>
              </a:cxnLst>
              <a:rect l="0" t="0" r="r" b="b"/>
              <a:pathLst>
                <a:path w="19" h="21">
                  <a:moveTo>
                    <a:pt x="0" y="7"/>
                  </a:moveTo>
                  <a:cubicBezTo>
                    <a:pt x="0" y="4"/>
                    <a:pt x="0" y="2"/>
                    <a:pt x="0" y="1"/>
                  </a:cubicBezTo>
                  <a:cubicBezTo>
                    <a:pt x="5" y="1"/>
                    <a:pt x="5" y="1"/>
                    <a:pt x="5" y="1"/>
                  </a:cubicBezTo>
                  <a:cubicBezTo>
                    <a:pt x="5" y="4"/>
                    <a:pt x="5" y="4"/>
                    <a:pt x="5" y="4"/>
                  </a:cubicBezTo>
                  <a:cubicBezTo>
                    <a:pt x="5" y="4"/>
                    <a:pt x="5" y="4"/>
                    <a:pt x="5" y="4"/>
                  </a:cubicBezTo>
                  <a:cubicBezTo>
                    <a:pt x="6" y="2"/>
                    <a:pt x="8" y="0"/>
                    <a:pt x="11" y="0"/>
                  </a:cubicBezTo>
                  <a:cubicBezTo>
                    <a:pt x="15" y="0"/>
                    <a:pt x="19" y="3"/>
                    <a:pt x="19" y="9"/>
                  </a:cubicBezTo>
                  <a:cubicBezTo>
                    <a:pt x="19" y="21"/>
                    <a:pt x="19" y="21"/>
                    <a:pt x="19" y="21"/>
                  </a:cubicBezTo>
                  <a:cubicBezTo>
                    <a:pt x="13" y="21"/>
                    <a:pt x="13" y="21"/>
                    <a:pt x="13" y="21"/>
                  </a:cubicBezTo>
                  <a:cubicBezTo>
                    <a:pt x="13" y="10"/>
                    <a:pt x="13" y="10"/>
                    <a:pt x="13" y="10"/>
                  </a:cubicBezTo>
                  <a:cubicBezTo>
                    <a:pt x="13" y="7"/>
                    <a:pt x="12" y="4"/>
                    <a:pt x="10" y="4"/>
                  </a:cubicBezTo>
                  <a:cubicBezTo>
                    <a:pt x="7" y="4"/>
                    <a:pt x="6" y="6"/>
                    <a:pt x="6" y="7"/>
                  </a:cubicBezTo>
                  <a:cubicBezTo>
                    <a:pt x="5" y="8"/>
                    <a:pt x="5" y="8"/>
                    <a:pt x="5" y="9"/>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34" name="Freeform 133"/>
            <p:cNvSpPr>
              <a:spLocks/>
            </p:cNvSpPr>
            <p:nvPr userDrawn="1"/>
          </p:nvSpPr>
          <p:spPr bwMode="auto">
            <a:xfrm>
              <a:off x="3404" y="2188"/>
              <a:ext cx="46" cy="72"/>
            </a:xfrm>
            <a:custGeom>
              <a:avLst/>
              <a:gdLst/>
              <a:ahLst/>
              <a:cxnLst>
                <a:cxn ang="0">
                  <a:pos x="5" y="19"/>
                </a:cxn>
                <a:cxn ang="0">
                  <a:pos x="5" y="19"/>
                </a:cxn>
                <a:cxn ang="0">
                  <a:pos x="7" y="16"/>
                </a:cxn>
                <a:cxn ang="0">
                  <a:pos x="12" y="10"/>
                </a:cxn>
                <a:cxn ang="0">
                  <a:pos x="18" y="10"/>
                </a:cxn>
                <a:cxn ang="0">
                  <a:pos x="10" y="18"/>
                </a:cxn>
                <a:cxn ang="0">
                  <a:pos x="19" y="30"/>
                </a:cxn>
                <a:cxn ang="0">
                  <a:pos x="13" y="30"/>
                </a:cxn>
                <a:cxn ang="0">
                  <a:pos x="7" y="21"/>
                </a:cxn>
                <a:cxn ang="0">
                  <a:pos x="5" y="23"/>
                </a:cxn>
                <a:cxn ang="0">
                  <a:pos x="5" y="30"/>
                </a:cxn>
                <a:cxn ang="0">
                  <a:pos x="0" y="30"/>
                </a:cxn>
                <a:cxn ang="0">
                  <a:pos x="0" y="0"/>
                </a:cxn>
                <a:cxn ang="0">
                  <a:pos x="5" y="0"/>
                </a:cxn>
                <a:cxn ang="0">
                  <a:pos x="5" y="19"/>
                </a:cxn>
              </a:cxnLst>
              <a:rect l="0" t="0" r="r" b="b"/>
              <a:pathLst>
                <a:path w="19" h="30">
                  <a:moveTo>
                    <a:pt x="5" y="19"/>
                  </a:moveTo>
                  <a:cubicBezTo>
                    <a:pt x="5" y="19"/>
                    <a:pt x="5" y="19"/>
                    <a:pt x="5" y="19"/>
                  </a:cubicBezTo>
                  <a:cubicBezTo>
                    <a:pt x="6" y="18"/>
                    <a:pt x="6" y="17"/>
                    <a:pt x="7" y="16"/>
                  </a:cubicBezTo>
                  <a:cubicBezTo>
                    <a:pt x="12" y="10"/>
                    <a:pt x="12" y="10"/>
                    <a:pt x="12" y="10"/>
                  </a:cubicBezTo>
                  <a:cubicBezTo>
                    <a:pt x="18" y="10"/>
                    <a:pt x="18" y="10"/>
                    <a:pt x="18" y="10"/>
                  </a:cubicBezTo>
                  <a:cubicBezTo>
                    <a:pt x="10" y="18"/>
                    <a:pt x="10" y="18"/>
                    <a:pt x="10" y="18"/>
                  </a:cubicBezTo>
                  <a:cubicBezTo>
                    <a:pt x="19" y="30"/>
                    <a:pt x="19" y="30"/>
                    <a:pt x="19" y="30"/>
                  </a:cubicBezTo>
                  <a:cubicBezTo>
                    <a:pt x="13" y="30"/>
                    <a:pt x="13" y="30"/>
                    <a:pt x="13" y="30"/>
                  </a:cubicBezTo>
                  <a:cubicBezTo>
                    <a:pt x="7" y="21"/>
                    <a:pt x="7" y="21"/>
                    <a:pt x="7" y="21"/>
                  </a:cubicBezTo>
                  <a:cubicBezTo>
                    <a:pt x="5" y="23"/>
                    <a:pt x="5" y="23"/>
                    <a:pt x="5" y="23"/>
                  </a:cubicBezTo>
                  <a:cubicBezTo>
                    <a:pt x="5" y="30"/>
                    <a:pt x="5" y="30"/>
                    <a:pt x="5" y="30"/>
                  </a:cubicBezTo>
                  <a:cubicBezTo>
                    <a:pt x="0" y="30"/>
                    <a:pt x="0" y="30"/>
                    <a:pt x="0" y="30"/>
                  </a:cubicBezTo>
                  <a:cubicBezTo>
                    <a:pt x="0" y="0"/>
                    <a:pt x="0" y="0"/>
                    <a:pt x="0" y="0"/>
                  </a:cubicBezTo>
                  <a:cubicBezTo>
                    <a:pt x="5" y="0"/>
                    <a:pt x="5" y="0"/>
                    <a:pt x="5" y="0"/>
                  </a:cubicBezTo>
                  <a:lnTo>
                    <a:pt x="5" y="1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35" name="Freeform 134"/>
            <p:cNvSpPr>
              <a:spLocks noEditPoints="1"/>
            </p:cNvSpPr>
            <p:nvPr userDrawn="1"/>
          </p:nvSpPr>
          <p:spPr bwMode="auto">
            <a:xfrm>
              <a:off x="3471" y="2208"/>
              <a:ext cx="50" cy="52"/>
            </a:xfrm>
            <a:custGeom>
              <a:avLst/>
              <a:gdLst/>
              <a:ahLst/>
              <a:cxnLst>
                <a:cxn ang="0">
                  <a:pos x="11" y="18"/>
                </a:cxn>
                <a:cxn ang="0">
                  <a:pos x="6" y="11"/>
                </a:cxn>
                <a:cxn ang="0">
                  <a:pos x="11" y="4"/>
                </a:cxn>
                <a:cxn ang="0">
                  <a:pos x="16" y="11"/>
                </a:cxn>
                <a:cxn ang="0">
                  <a:pos x="11" y="18"/>
                </a:cxn>
                <a:cxn ang="0">
                  <a:pos x="11" y="21"/>
                </a:cxn>
                <a:cxn ang="0">
                  <a:pos x="21" y="11"/>
                </a:cxn>
                <a:cxn ang="0">
                  <a:pos x="11" y="0"/>
                </a:cxn>
                <a:cxn ang="0">
                  <a:pos x="0" y="11"/>
                </a:cxn>
                <a:cxn ang="0">
                  <a:pos x="11" y="21"/>
                </a:cxn>
              </a:cxnLst>
              <a:rect l="0" t="0" r="r" b="b"/>
              <a:pathLst>
                <a:path w="21" h="21">
                  <a:moveTo>
                    <a:pt x="11" y="18"/>
                  </a:moveTo>
                  <a:cubicBezTo>
                    <a:pt x="8" y="18"/>
                    <a:pt x="6" y="15"/>
                    <a:pt x="6" y="11"/>
                  </a:cubicBezTo>
                  <a:cubicBezTo>
                    <a:pt x="6" y="7"/>
                    <a:pt x="7" y="4"/>
                    <a:pt x="11" y="4"/>
                  </a:cubicBezTo>
                  <a:cubicBezTo>
                    <a:pt x="14" y="4"/>
                    <a:pt x="16" y="8"/>
                    <a:pt x="16" y="11"/>
                  </a:cubicBezTo>
                  <a:cubicBezTo>
                    <a:pt x="16" y="15"/>
                    <a:pt x="14" y="18"/>
                    <a:pt x="11" y="18"/>
                  </a:cubicBezTo>
                  <a:close/>
                  <a:moveTo>
                    <a:pt x="11" y="21"/>
                  </a:moveTo>
                  <a:cubicBezTo>
                    <a:pt x="16" y="21"/>
                    <a:pt x="21" y="18"/>
                    <a:pt x="21" y="11"/>
                  </a:cubicBezTo>
                  <a:cubicBezTo>
                    <a:pt x="21" y="4"/>
                    <a:pt x="17" y="0"/>
                    <a:pt x="11" y="0"/>
                  </a:cubicBezTo>
                  <a:cubicBezTo>
                    <a:pt x="5" y="0"/>
                    <a:pt x="0" y="4"/>
                    <a:pt x="0" y="11"/>
                  </a:cubicBezTo>
                  <a:cubicBezTo>
                    <a:pt x="0" y="17"/>
                    <a:pt x="5" y="21"/>
                    <a:pt x="11" y="21"/>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36" name="Freeform 135"/>
            <p:cNvSpPr>
              <a:spLocks/>
            </p:cNvSpPr>
            <p:nvPr userDrawn="1"/>
          </p:nvSpPr>
          <p:spPr bwMode="auto">
            <a:xfrm>
              <a:off x="3530" y="2208"/>
              <a:ext cx="29" cy="52"/>
            </a:xfrm>
            <a:custGeom>
              <a:avLst/>
              <a:gdLst/>
              <a:ahLst/>
              <a:cxnLst>
                <a:cxn ang="0">
                  <a:pos x="0" y="7"/>
                </a:cxn>
                <a:cxn ang="0">
                  <a:pos x="0" y="1"/>
                </a:cxn>
                <a:cxn ang="0">
                  <a:pos x="4" y="1"/>
                </a:cxn>
                <a:cxn ang="0">
                  <a:pos x="5" y="5"/>
                </a:cxn>
                <a:cxn ang="0">
                  <a:pos x="5" y="5"/>
                </a:cxn>
                <a:cxn ang="0">
                  <a:pos x="10" y="0"/>
                </a:cxn>
                <a:cxn ang="0">
                  <a:pos x="12" y="0"/>
                </a:cxn>
                <a:cxn ang="0">
                  <a:pos x="12" y="5"/>
                </a:cxn>
                <a:cxn ang="0">
                  <a:pos x="10" y="5"/>
                </a:cxn>
                <a:cxn ang="0">
                  <a:pos x="5" y="9"/>
                </a:cxn>
                <a:cxn ang="0">
                  <a:pos x="5" y="10"/>
                </a:cxn>
                <a:cxn ang="0">
                  <a:pos x="5" y="21"/>
                </a:cxn>
                <a:cxn ang="0">
                  <a:pos x="0" y="21"/>
                </a:cxn>
                <a:cxn ang="0">
                  <a:pos x="0" y="7"/>
                </a:cxn>
              </a:cxnLst>
              <a:rect l="0" t="0" r="r" b="b"/>
              <a:pathLst>
                <a:path w="12" h="21">
                  <a:moveTo>
                    <a:pt x="0" y="7"/>
                  </a:moveTo>
                  <a:cubicBezTo>
                    <a:pt x="0" y="4"/>
                    <a:pt x="0" y="3"/>
                    <a:pt x="0" y="1"/>
                  </a:cubicBezTo>
                  <a:cubicBezTo>
                    <a:pt x="4" y="1"/>
                    <a:pt x="4" y="1"/>
                    <a:pt x="4" y="1"/>
                  </a:cubicBezTo>
                  <a:cubicBezTo>
                    <a:pt x="5" y="5"/>
                    <a:pt x="5" y="5"/>
                    <a:pt x="5" y="5"/>
                  </a:cubicBezTo>
                  <a:cubicBezTo>
                    <a:pt x="5" y="5"/>
                    <a:pt x="5" y="5"/>
                    <a:pt x="5" y="5"/>
                  </a:cubicBezTo>
                  <a:cubicBezTo>
                    <a:pt x="6" y="2"/>
                    <a:pt x="8" y="0"/>
                    <a:pt x="10" y="0"/>
                  </a:cubicBezTo>
                  <a:cubicBezTo>
                    <a:pt x="11" y="0"/>
                    <a:pt x="11" y="0"/>
                    <a:pt x="12" y="0"/>
                  </a:cubicBezTo>
                  <a:cubicBezTo>
                    <a:pt x="12" y="5"/>
                    <a:pt x="12" y="5"/>
                    <a:pt x="12" y="5"/>
                  </a:cubicBezTo>
                  <a:cubicBezTo>
                    <a:pt x="11" y="5"/>
                    <a:pt x="11" y="5"/>
                    <a:pt x="10" y="5"/>
                  </a:cubicBezTo>
                  <a:cubicBezTo>
                    <a:pt x="8" y="5"/>
                    <a:pt x="6" y="7"/>
                    <a:pt x="5" y="9"/>
                  </a:cubicBezTo>
                  <a:cubicBezTo>
                    <a:pt x="5" y="9"/>
                    <a:pt x="5" y="10"/>
                    <a:pt x="5" y="10"/>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37" name="Freeform 136"/>
            <p:cNvSpPr>
              <a:spLocks noEditPoints="1"/>
            </p:cNvSpPr>
            <p:nvPr userDrawn="1"/>
          </p:nvSpPr>
          <p:spPr bwMode="auto">
            <a:xfrm>
              <a:off x="3581" y="2208"/>
              <a:ext cx="44" cy="52"/>
            </a:xfrm>
            <a:custGeom>
              <a:avLst/>
              <a:gdLst/>
              <a:ahLst/>
              <a:cxnLst>
                <a:cxn ang="0">
                  <a:pos x="12" y="14"/>
                </a:cxn>
                <a:cxn ang="0">
                  <a:pos x="12" y="15"/>
                </a:cxn>
                <a:cxn ang="0">
                  <a:pos x="8" y="18"/>
                </a:cxn>
                <a:cxn ang="0">
                  <a:pos x="5" y="15"/>
                </a:cxn>
                <a:cxn ang="0">
                  <a:pos x="12" y="11"/>
                </a:cxn>
                <a:cxn ang="0">
                  <a:pos x="12" y="14"/>
                </a:cxn>
                <a:cxn ang="0">
                  <a:pos x="17" y="9"/>
                </a:cxn>
                <a:cxn ang="0">
                  <a:pos x="9" y="0"/>
                </a:cxn>
                <a:cxn ang="0">
                  <a:pos x="2" y="2"/>
                </a:cxn>
                <a:cxn ang="0">
                  <a:pos x="3" y="5"/>
                </a:cxn>
                <a:cxn ang="0">
                  <a:pos x="8" y="4"/>
                </a:cxn>
                <a:cxn ang="0">
                  <a:pos x="12" y="7"/>
                </a:cxn>
                <a:cxn ang="0">
                  <a:pos x="12" y="8"/>
                </a:cxn>
                <a:cxn ang="0">
                  <a:pos x="0" y="15"/>
                </a:cxn>
                <a:cxn ang="0">
                  <a:pos x="7" y="21"/>
                </a:cxn>
                <a:cxn ang="0">
                  <a:pos x="13" y="19"/>
                </a:cxn>
                <a:cxn ang="0">
                  <a:pos x="13" y="19"/>
                </a:cxn>
                <a:cxn ang="0">
                  <a:pos x="13" y="21"/>
                </a:cxn>
                <a:cxn ang="0">
                  <a:pos x="18" y="21"/>
                </a:cxn>
                <a:cxn ang="0">
                  <a:pos x="17" y="16"/>
                </a:cxn>
                <a:cxn ang="0">
                  <a:pos x="17" y="9"/>
                </a:cxn>
              </a:cxnLst>
              <a:rect l="0" t="0" r="r" b="b"/>
              <a:pathLst>
                <a:path w="18" h="21">
                  <a:moveTo>
                    <a:pt x="12" y="14"/>
                  </a:moveTo>
                  <a:cubicBezTo>
                    <a:pt x="12" y="14"/>
                    <a:pt x="12" y="15"/>
                    <a:pt x="12" y="15"/>
                  </a:cubicBezTo>
                  <a:cubicBezTo>
                    <a:pt x="12" y="16"/>
                    <a:pt x="10" y="18"/>
                    <a:pt x="8" y="18"/>
                  </a:cubicBezTo>
                  <a:cubicBezTo>
                    <a:pt x="7" y="18"/>
                    <a:pt x="5" y="17"/>
                    <a:pt x="5" y="15"/>
                  </a:cubicBezTo>
                  <a:cubicBezTo>
                    <a:pt x="5" y="12"/>
                    <a:pt x="9" y="11"/>
                    <a:pt x="12" y="11"/>
                  </a:cubicBezTo>
                  <a:lnTo>
                    <a:pt x="12" y="14"/>
                  </a:lnTo>
                  <a:close/>
                  <a:moveTo>
                    <a:pt x="17" y="9"/>
                  </a:moveTo>
                  <a:cubicBezTo>
                    <a:pt x="17" y="4"/>
                    <a:pt x="15" y="0"/>
                    <a:pt x="9" y="0"/>
                  </a:cubicBezTo>
                  <a:cubicBezTo>
                    <a:pt x="6" y="0"/>
                    <a:pt x="3" y="1"/>
                    <a:pt x="2" y="2"/>
                  </a:cubicBezTo>
                  <a:cubicBezTo>
                    <a:pt x="3" y="5"/>
                    <a:pt x="3" y="5"/>
                    <a:pt x="3" y="5"/>
                  </a:cubicBezTo>
                  <a:cubicBezTo>
                    <a:pt x="4" y="4"/>
                    <a:pt x="6" y="4"/>
                    <a:pt x="8" y="4"/>
                  </a:cubicBezTo>
                  <a:cubicBezTo>
                    <a:pt x="12" y="4"/>
                    <a:pt x="12" y="6"/>
                    <a:pt x="12" y="7"/>
                  </a:cubicBezTo>
                  <a:cubicBezTo>
                    <a:pt x="12" y="8"/>
                    <a:pt x="12" y="8"/>
                    <a:pt x="12" y="8"/>
                  </a:cubicBezTo>
                  <a:cubicBezTo>
                    <a:pt x="5" y="8"/>
                    <a:pt x="0" y="10"/>
                    <a:pt x="0" y="15"/>
                  </a:cubicBezTo>
                  <a:cubicBezTo>
                    <a:pt x="0" y="18"/>
                    <a:pt x="2" y="21"/>
                    <a:pt x="7" y="21"/>
                  </a:cubicBezTo>
                  <a:cubicBezTo>
                    <a:pt x="9" y="21"/>
                    <a:pt x="11" y="20"/>
                    <a:pt x="13" y="19"/>
                  </a:cubicBezTo>
                  <a:cubicBezTo>
                    <a:pt x="13" y="19"/>
                    <a:pt x="13" y="19"/>
                    <a:pt x="13" y="19"/>
                  </a:cubicBezTo>
                  <a:cubicBezTo>
                    <a:pt x="13" y="21"/>
                    <a:pt x="13" y="21"/>
                    <a:pt x="13" y="21"/>
                  </a:cubicBezTo>
                  <a:cubicBezTo>
                    <a:pt x="18" y="21"/>
                    <a:pt x="18" y="21"/>
                    <a:pt x="18" y="21"/>
                  </a:cubicBezTo>
                  <a:cubicBezTo>
                    <a:pt x="17" y="20"/>
                    <a:pt x="17" y="18"/>
                    <a:pt x="17" y="16"/>
                  </a:cubicBezTo>
                  <a:lnTo>
                    <a:pt x="17" y="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38" name="Freeform 137"/>
            <p:cNvSpPr>
              <a:spLocks/>
            </p:cNvSpPr>
            <p:nvPr userDrawn="1"/>
          </p:nvSpPr>
          <p:spPr bwMode="auto">
            <a:xfrm>
              <a:off x="3637" y="2208"/>
              <a:ext cx="42" cy="52"/>
            </a:xfrm>
            <a:custGeom>
              <a:avLst/>
              <a:gdLst/>
              <a:ahLst/>
              <a:cxnLst>
                <a:cxn ang="0">
                  <a:pos x="0" y="7"/>
                </a:cxn>
                <a:cxn ang="0">
                  <a:pos x="0" y="1"/>
                </a:cxn>
                <a:cxn ang="0">
                  <a:pos x="4" y="1"/>
                </a:cxn>
                <a:cxn ang="0">
                  <a:pos x="4" y="4"/>
                </a:cxn>
                <a:cxn ang="0">
                  <a:pos x="4" y="4"/>
                </a:cxn>
                <a:cxn ang="0">
                  <a:pos x="11" y="0"/>
                </a:cxn>
                <a:cxn ang="0">
                  <a:pos x="18" y="9"/>
                </a:cxn>
                <a:cxn ang="0">
                  <a:pos x="18" y="21"/>
                </a:cxn>
                <a:cxn ang="0">
                  <a:pos x="13" y="21"/>
                </a:cxn>
                <a:cxn ang="0">
                  <a:pos x="13" y="10"/>
                </a:cxn>
                <a:cxn ang="0">
                  <a:pos x="9" y="4"/>
                </a:cxn>
                <a:cxn ang="0">
                  <a:pos x="5" y="7"/>
                </a:cxn>
                <a:cxn ang="0">
                  <a:pos x="5" y="9"/>
                </a:cxn>
                <a:cxn ang="0">
                  <a:pos x="5" y="21"/>
                </a:cxn>
                <a:cxn ang="0">
                  <a:pos x="0" y="21"/>
                </a:cxn>
                <a:cxn ang="0">
                  <a:pos x="0" y="7"/>
                </a:cxn>
              </a:cxnLst>
              <a:rect l="0" t="0" r="r" b="b"/>
              <a:pathLst>
                <a:path w="18" h="21">
                  <a:moveTo>
                    <a:pt x="0" y="7"/>
                  </a:moveTo>
                  <a:cubicBezTo>
                    <a:pt x="0" y="4"/>
                    <a:pt x="0" y="2"/>
                    <a:pt x="0" y="1"/>
                  </a:cubicBezTo>
                  <a:cubicBezTo>
                    <a:pt x="4" y="1"/>
                    <a:pt x="4" y="1"/>
                    <a:pt x="4" y="1"/>
                  </a:cubicBezTo>
                  <a:cubicBezTo>
                    <a:pt x="4" y="4"/>
                    <a:pt x="4" y="4"/>
                    <a:pt x="4" y="4"/>
                  </a:cubicBezTo>
                  <a:cubicBezTo>
                    <a:pt x="4" y="4"/>
                    <a:pt x="4" y="4"/>
                    <a:pt x="4" y="4"/>
                  </a:cubicBezTo>
                  <a:cubicBezTo>
                    <a:pt x="5" y="2"/>
                    <a:pt x="7" y="0"/>
                    <a:pt x="11" y="0"/>
                  </a:cubicBezTo>
                  <a:cubicBezTo>
                    <a:pt x="14" y="0"/>
                    <a:pt x="18" y="3"/>
                    <a:pt x="18" y="9"/>
                  </a:cubicBezTo>
                  <a:cubicBezTo>
                    <a:pt x="18" y="21"/>
                    <a:pt x="18" y="21"/>
                    <a:pt x="18" y="21"/>
                  </a:cubicBezTo>
                  <a:cubicBezTo>
                    <a:pt x="13" y="21"/>
                    <a:pt x="13" y="21"/>
                    <a:pt x="13" y="21"/>
                  </a:cubicBezTo>
                  <a:cubicBezTo>
                    <a:pt x="13" y="10"/>
                    <a:pt x="13" y="10"/>
                    <a:pt x="13" y="10"/>
                  </a:cubicBezTo>
                  <a:cubicBezTo>
                    <a:pt x="13" y="7"/>
                    <a:pt x="12" y="4"/>
                    <a:pt x="9" y="4"/>
                  </a:cubicBezTo>
                  <a:cubicBezTo>
                    <a:pt x="7" y="4"/>
                    <a:pt x="6" y="6"/>
                    <a:pt x="5" y="7"/>
                  </a:cubicBezTo>
                  <a:cubicBezTo>
                    <a:pt x="5" y="8"/>
                    <a:pt x="5" y="8"/>
                    <a:pt x="5" y="9"/>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39" name="Freeform 138"/>
            <p:cNvSpPr>
              <a:spLocks/>
            </p:cNvSpPr>
            <p:nvPr userDrawn="1"/>
          </p:nvSpPr>
          <p:spPr bwMode="auto">
            <a:xfrm>
              <a:off x="3684" y="2212"/>
              <a:ext cx="50" cy="68"/>
            </a:xfrm>
            <a:custGeom>
              <a:avLst/>
              <a:gdLst/>
              <a:ahLst/>
              <a:cxnLst>
                <a:cxn ang="0">
                  <a:pos x="6" y="0"/>
                </a:cxn>
                <a:cxn ang="0">
                  <a:pos x="10" y="11"/>
                </a:cxn>
                <a:cxn ang="0">
                  <a:pos x="11" y="14"/>
                </a:cxn>
                <a:cxn ang="0">
                  <a:pos x="11" y="14"/>
                </a:cxn>
                <a:cxn ang="0">
                  <a:pos x="12" y="11"/>
                </a:cxn>
                <a:cxn ang="0">
                  <a:pos x="15" y="0"/>
                </a:cxn>
                <a:cxn ang="0">
                  <a:pos x="21" y="0"/>
                </a:cxn>
                <a:cxn ang="0">
                  <a:pos x="16" y="14"/>
                </a:cxn>
                <a:cxn ang="0">
                  <a:pos x="8" y="27"/>
                </a:cxn>
                <a:cxn ang="0">
                  <a:pos x="3" y="29"/>
                </a:cxn>
                <a:cxn ang="0">
                  <a:pos x="2" y="25"/>
                </a:cxn>
                <a:cxn ang="0">
                  <a:pos x="5" y="23"/>
                </a:cxn>
                <a:cxn ang="0">
                  <a:pos x="8" y="20"/>
                </a:cxn>
                <a:cxn ang="0">
                  <a:pos x="8" y="19"/>
                </a:cxn>
                <a:cxn ang="0">
                  <a:pos x="8" y="18"/>
                </a:cxn>
                <a:cxn ang="0">
                  <a:pos x="0" y="0"/>
                </a:cxn>
                <a:cxn ang="0">
                  <a:pos x="6" y="0"/>
                </a:cxn>
              </a:cxnLst>
              <a:rect l="0" t="0" r="r" b="b"/>
              <a:pathLst>
                <a:path w="21" h="29">
                  <a:moveTo>
                    <a:pt x="6" y="0"/>
                  </a:moveTo>
                  <a:cubicBezTo>
                    <a:pt x="10" y="11"/>
                    <a:pt x="10" y="11"/>
                    <a:pt x="10" y="11"/>
                  </a:cubicBezTo>
                  <a:cubicBezTo>
                    <a:pt x="10" y="12"/>
                    <a:pt x="10" y="13"/>
                    <a:pt x="11" y="14"/>
                  </a:cubicBezTo>
                  <a:cubicBezTo>
                    <a:pt x="11" y="14"/>
                    <a:pt x="11" y="14"/>
                    <a:pt x="11" y="14"/>
                  </a:cubicBezTo>
                  <a:cubicBezTo>
                    <a:pt x="11" y="13"/>
                    <a:pt x="12" y="12"/>
                    <a:pt x="12" y="11"/>
                  </a:cubicBezTo>
                  <a:cubicBezTo>
                    <a:pt x="15" y="0"/>
                    <a:pt x="15" y="0"/>
                    <a:pt x="15" y="0"/>
                  </a:cubicBezTo>
                  <a:cubicBezTo>
                    <a:pt x="21" y="0"/>
                    <a:pt x="21" y="0"/>
                    <a:pt x="21" y="0"/>
                  </a:cubicBezTo>
                  <a:cubicBezTo>
                    <a:pt x="16" y="14"/>
                    <a:pt x="16" y="14"/>
                    <a:pt x="16" y="14"/>
                  </a:cubicBezTo>
                  <a:cubicBezTo>
                    <a:pt x="13" y="21"/>
                    <a:pt x="11" y="24"/>
                    <a:pt x="8" y="27"/>
                  </a:cubicBezTo>
                  <a:cubicBezTo>
                    <a:pt x="6" y="28"/>
                    <a:pt x="4" y="29"/>
                    <a:pt x="3" y="29"/>
                  </a:cubicBezTo>
                  <a:cubicBezTo>
                    <a:pt x="2" y="25"/>
                    <a:pt x="2" y="25"/>
                    <a:pt x="2" y="25"/>
                  </a:cubicBezTo>
                  <a:cubicBezTo>
                    <a:pt x="3" y="25"/>
                    <a:pt x="4" y="24"/>
                    <a:pt x="5" y="23"/>
                  </a:cubicBezTo>
                  <a:cubicBezTo>
                    <a:pt x="6" y="23"/>
                    <a:pt x="7" y="22"/>
                    <a:pt x="8" y="20"/>
                  </a:cubicBezTo>
                  <a:cubicBezTo>
                    <a:pt x="8" y="20"/>
                    <a:pt x="8" y="20"/>
                    <a:pt x="8" y="19"/>
                  </a:cubicBezTo>
                  <a:cubicBezTo>
                    <a:pt x="8" y="19"/>
                    <a:pt x="8" y="19"/>
                    <a:pt x="8" y="18"/>
                  </a:cubicBezTo>
                  <a:cubicBezTo>
                    <a:pt x="0" y="0"/>
                    <a:pt x="0" y="0"/>
                    <a:pt x="0" y="0"/>
                  </a:cubicBezTo>
                  <a:lnTo>
                    <a:pt x="6"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40" name="Freeform 139"/>
            <p:cNvSpPr>
              <a:spLocks noEditPoints="1"/>
            </p:cNvSpPr>
            <p:nvPr userDrawn="1"/>
          </p:nvSpPr>
          <p:spPr bwMode="auto">
            <a:xfrm>
              <a:off x="3758" y="2194"/>
              <a:ext cx="50" cy="66"/>
            </a:xfrm>
            <a:custGeom>
              <a:avLst/>
              <a:gdLst/>
              <a:ahLst/>
              <a:cxnLst>
                <a:cxn ang="0">
                  <a:pos x="5" y="4"/>
                </a:cxn>
                <a:cxn ang="0">
                  <a:pos x="8" y="3"/>
                </a:cxn>
                <a:cxn ang="0">
                  <a:pos x="14" y="7"/>
                </a:cxn>
                <a:cxn ang="0">
                  <a:pos x="8" y="11"/>
                </a:cxn>
                <a:cxn ang="0">
                  <a:pos x="5" y="11"/>
                </a:cxn>
                <a:cxn ang="0">
                  <a:pos x="5" y="4"/>
                </a:cxn>
                <a:cxn ang="0">
                  <a:pos x="0" y="28"/>
                </a:cxn>
                <a:cxn ang="0">
                  <a:pos x="7" y="28"/>
                </a:cxn>
                <a:cxn ang="0">
                  <a:pos x="17" y="26"/>
                </a:cxn>
                <a:cxn ang="0">
                  <a:pos x="20" y="20"/>
                </a:cxn>
                <a:cxn ang="0">
                  <a:pos x="14" y="13"/>
                </a:cxn>
                <a:cxn ang="0">
                  <a:pos x="14" y="13"/>
                </a:cxn>
                <a:cxn ang="0">
                  <a:pos x="19" y="7"/>
                </a:cxn>
                <a:cxn ang="0">
                  <a:pos x="16" y="1"/>
                </a:cxn>
                <a:cxn ang="0">
                  <a:pos x="8" y="0"/>
                </a:cxn>
                <a:cxn ang="0">
                  <a:pos x="0" y="0"/>
                </a:cxn>
                <a:cxn ang="0">
                  <a:pos x="0" y="28"/>
                </a:cxn>
                <a:cxn ang="0">
                  <a:pos x="5" y="15"/>
                </a:cxn>
                <a:cxn ang="0">
                  <a:pos x="8" y="15"/>
                </a:cxn>
                <a:cxn ang="0">
                  <a:pos x="14" y="20"/>
                </a:cxn>
                <a:cxn ang="0">
                  <a:pos x="8" y="24"/>
                </a:cxn>
                <a:cxn ang="0">
                  <a:pos x="5" y="24"/>
                </a:cxn>
                <a:cxn ang="0">
                  <a:pos x="5" y="15"/>
                </a:cxn>
              </a:cxnLst>
              <a:rect l="0" t="0" r="r" b="b"/>
              <a:pathLst>
                <a:path w="20" h="28">
                  <a:moveTo>
                    <a:pt x="5" y="4"/>
                  </a:moveTo>
                  <a:cubicBezTo>
                    <a:pt x="6" y="4"/>
                    <a:pt x="7" y="3"/>
                    <a:pt x="8" y="3"/>
                  </a:cubicBezTo>
                  <a:cubicBezTo>
                    <a:pt x="12" y="3"/>
                    <a:pt x="14" y="5"/>
                    <a:pt x="14" y="7"/>
                  </a:cubicBezTo>
                  <a:cubicBezTo>
                    <a:pt x="14" y="10"/>
                    <a:pt x="12" y="11"/>
                    <a:pt x="8" y="11"/>
                  </a:cubicBezTo>
                  <a:cubicBezTo>
                    <a:pt x="5" y="11"/>
                    <a:pt x="5" y="11"/>
                    <a:pt x="5" y="11"/>
                  </a:cubicBezTo>
                  <a:lnTo>
                    <a:pt x="5" y="4"/>
                  </a:lnTo>
                  <a:close/>
                  <a:moveTo>
                    <a:pt x="0" y="28"/>
                  </a:moveTo>
                  <a:cubicBezTo>
                    <a:pt x="2" y="28"/>
                    <a:pt x="4" y="28"/>
                    <a:pt x="7" y="28"/>
                  </a:cubicBezTo>
                  <a:cubicBezTo>
                    <a:pt x="12" y="28"/>
                    <a:pt x="15" y="27"/>
                    <a:pt x="17" y="26"/>
                  </a:cubicBezTo>
                  <a:cubicBezTo>
                    <a:pt x="19" y="24"/>
                    <a:pt x="20" y="22"/>
                    <a:pt x="20" y="20"/>
                  </a:cubicBezTo>
                  <a:cubicBezTo>
                    <a:pt x="20" y="16"/>
                    <a:pt x="17" y="14"/>
                    <a:pt x="14" y="13"/>
                  </a:cubicBezTo>
                  <a:cubicBezTo>
                    <a:pt x="14" y="13"/>
                    <a:pt x="14" y="13"/>
                    <a:pt x="14" y="13"/>
                  </a:cubicBezTo>
                  <a:cubicBezTo>
                    <a:pt x="17" y="12"/>
                    <a:pt x="19" y="9"/>
                    <a:pt x="19" y="7"/>
                  </a:cubicBezTo>
                  <a:cubicBezTo>
                    <a:pt x="19" y="4"/>
                    <a:pt x="18" y="3"/>
                    <a:pt x="16" y="1"/>
                  </a:cubicBezTo>
                  <a:cubicBezTo>
                    <a:pt x="14" y="0"/>
                    <a:pt x="12" y="0"/>
                    <a:pt x="8" y="0"/>
                  </a:cubicBezTo>
                  <a:cubicBezTo>
                    <a:pt x="5" y="0"/>
                    <a:pt x="2" y="0"/>
                    <a:pt x="0" y="0"/>
                  </a:cubicBezTo>
                  <a:lnTo>
                    <a:pt x="0" y="28"/>
                  </a:lnTo>
                  <a:close/>
                  <a:moveTo>
                    <a:pt x="5" y="15"/>
                  </a:moveTo>
                  <a:cubicBezTo>
                    <a:pt x="8" y="15"/>
                    <a:pt x="8" y="15"/>
                    <a:pt x="8" y="15"/>
                  </a:cubicBezTo>
                  <a:cubicBezTo>
                    <a:pt x="11" y="15"/>
                    <a:pt x="14" y="16"/>
                    <a:pt x="14" y="20"/>
                  </a:cubicBezTo>
                  <a:cubicBezTo>
                    <a:pt x="14" y="23"/>
                    <a:pt x="11" y="24"/>
                    <a:pt x="8" y="24"/>
                  </a:cubicBezTo>
                  <a:cubicBezTo>
                    <a:pt x="7" y="24"/>
                    <a:pt x="6" y="24"/>
                    <a:pt x="5" y="24"/>
                  </a:cubicBezTo>
                  <a:lnTo>
                    <a:pt x="5" y="15"/>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41" name="Freeform 140"/>
            <p:cNvSpPr>
              <a:spLocks noEditPoints="1"/>
            </p:cNvSpPr>
            <p:nvPr userDrawn="1"/>
          </p:nvSpPr>
          <p:spPr bwMode="auto">
            <a:xfrm>
              <a:off x="3813" y="2208"/>
              <a:ext cx="41" cy="52"/>
            </a:xfrm>
            <a:custGeom>
              <a:avLst/>
              <a:gdLst/>
              <a:ahLst/>
              <a:cxnLst>
                <a:cxn ang="0">
                  <a:pos x="12" y="14"/>
                </a:cxn>
                <a:cxn ang="0">
                  <a:pos x="12" y="15"/>
                </a:cxn>
                <a:cxn ang="0">
                  <a:pos x="8" y="18"/>
                </a:cxn>
                <a:cxn ang="0">
                  <a:pos x="5" y="15"/>
                </a:cxn>
                <a:cxn ang="0">
                  <a:pos x="12" y="11"/>
                </a:cxn>
                <a:cxn ang="0">
                  <a:pos x="12" y="14"/>
                </a:cxn>
                <a:cxn ang="0">
                  <a:pos x="17" y="9"/>
                </a:cxn>
                <a:cxn ang="0">
                  <a:pos x="9" y="0"/>
                </a:cxn>
                <a:cxn ang="0">
                  <a:pos x="1" y="2"/>
                </a:cxn>
                <a:cxn ang="0">
                  <a:pos x="2" y="5"/>
                </a:cxn>
                <a:cxn ang="0">
                  <a:pos x="8" y="4"/>
                </a:cxn>
                <a:cxn ang="0">
                  <a:pos x="12" y="7"/>
                </a:cxn>
                <a:cxn ang="0">
                  <a:pos x="12" y="8"/>
                </a:cxn>
                <a:cxn ang="0">
                  <a:pos x="0" y="15"/>
                </a:cxn>
                <a:cxn ang="0">
                  <a:pos x="6" y="21"/>
                </a:cxn>
                <a:cxn ang="0">
                  <a:pos x="12" y="19"/>
                </a:cxn>
                <a:cxn ang="0">
                  <a:pos x="12" y="19"/>
                </a:cxn>
                <a:cxn ang="0">
                  <a:pos x="13" y="21"/>
                </a:cxn>
                <a:cxn ang="0">
                  <a:pos x="17" y="21"/>
                </a:cxn>
                <a:cxn ang="0">
                  <a:pos x="17" y="16"/>
                </a:cxn>
                <a:cxn ang="0">
                  <a:pos x="17" y="9"/>
                </a:cxn>
              </a:cxnLst>
              <a:rect l="0" t="0" r="r" b="b"/>
              <a:pathLst>
                <a:path w="17" h="21">
                  <a:moveTo>
                    <a:pt x="12" y="14"/>
                  </a:moveTo>
                  <a:cubicBezTo>
                    <a:pt x="12" y="14"/>
                    <a:pt x="12" y="15"/>
                    <a:pt x="12" y="15"/>
                  </a:cubicBezTo>
                  <a:cubicBezTo>
                    <a:pt x="11" y="16"/>
                    <a:pt x="10" y="18"/>
                    <a:pt x="8" y="18"/>
                  </a:cubicBezTo>
                  <a:cubicBezTo>
                    <a:pt x="6" y="18"/>
                    <a:pt x="5" y="17"/>
                    <a:pt x="5" y="15"/>
                  </a:cubicBezTo>
                  <a:cubicBezTo>
                    <a:pt x="5" y="12"/>
                    <a:pt x="8" y="11"/>
                    <a:pt x="12" y="11"/>
                  </a:cubicBezTo>
                  <a:lnTo>
                    <a:pt x="12" y="14"/>
                  </a:lnTo>
                  <a:close/>
                  <a:moveTo>
                    <a:pt x="17" y="9"/>
                  </a:moveTo>
                  <a:cubicBezTo>
                    <a:pt x="17" y="4"/>
                    <a:pt x="15" y="0"/>
                    <a:pt x="9" y="0"/>
                  </a:cubicBezTo>
                  <a:cubicBezTo>
                    <a:pt x="5" y="0"/>
                    <a:pt x="3" y="1"/>
                    <a:pt x="1" y="2"/>
                  </a:cubicBezTo>
                  <a:cubicBezTo>
                    <a:pt x="2" y="5"/>
                    <a:pt x="2" y="5"/>
                    <a:pt x="2" y="5"/>
                  </a:cubicBezTo>
                  <a:cubicBezTo>
                    <a:pt x="4" y="4"/>
                    <a:pt x="6" y="4"/>
                    <a:pt x="8" y="4"/>
                  </a:cubicBezTo>
                  <a:cubicBezTo>
                    <a:pt x="11" y="4"/>
                    <a:pt x="12" y="6"/>
                    <a:pt x="12" y="7"/>
                  </a:cubicBezTo>
                  <a:cubicBezTo>
                    <a:pt x="12" y="8"/>
                    <a:pt x="12" y="8"/>
                    <a:pt x="12" y="8"/>
                  </a:cubicBezTo>
                  <a:cubicBezTo>
                    <a:pt x="4" y="8"/>
                    <a:pt x="0" y="10"/>
                    <a:pt x="0" y="15"/>
                  </a:cubicBezTo>
                  <a:cubicBezTo>
                    <a:pt x="0" y="18"/>
                    <a:pt x="2" y="21"/>
                    <a:pt x="6" y="21"/>
                  </a:cubicBezTo>
                  <a:cubicBezTo>
                    <a:pt x="9" y="21"/>
                    <a:pt x="11" y="20"/>
                    <a:pt x="12" y="19"/>
                  </a:cubicBezTo>
                  <a:cubicBezTo>
                    <a:pt x="12" y="19"/>
                    <a:pt x="12" y="19"/>
                    <a:pt x="12" y="19"/>
                  </a:cubicBezTo>
                  <a:cubicBezTo>
                    <a:pt x="13" y="21"/>
                    <a:pt x="13" y="21"/>
                    <a:pt x="13" y="21"/>
                  </a:cubicBezTo>
                  <a:cubicBezTo>
                    <a:pt x="17" y="21"/>
                    <a:pt x="17" y="21"/>
                    <a:pt x="17" y="21"/>
                  </a:cubicBezTo>
                  <a:cubicBezTo>
                    <a:pt x="17" y="20"/>
                    <a:pt x="17" y="18"/>
                    <a:pt x="17" y="16"/>
                  </a:cubicBezTo>
                  <a:lnTo>
                    <a:pt x="17" y="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42" name="Freeform 141"/>
            <p:cNvSpPr>
              <a:spLocks/>
            </p:cNvSpPr>
            <p:nvPr userDrawn="1"/>
          </p:nvSpPr>
          <p:spPr bwMode="auto">
            <a:xfrm>
              <a:off x="3867" y="2208"/>
              <a:ext cx="44" cy="52"/>
            </a:xfrm>
            <a:custGeom>
              <a:avLst/>
              <a:gdLst/>
              <a:ahLst/>
              <a:cxnLst>
                <a:cxn ang="0">
                  <a:pos x="0" y="7"/>
                </a:cxn>
                <a:cxn ang="0">
                  <a:pos x="0" y="1"/>
                </a:cxn>
                <a:cxn ang="0">
                  <a:pos x="5" y="1"/>
                </a:cxn>
                <a:cxn ang="0">
                  <a:pos x="5" y="4"/>
                </a:cxn>
                <a:cxn ang="0">
                  <a:pos x="5" y="4"/>
                </a:cxn>
                <a:cxn ang="0">
                  <a:pos x="11" y="0"/>
                </a:cxn>
                <a:cxn ang="0">
                  <a:pos x="19" y="9"/>
                </a:cxn>
                <a:cxn ang="0">
                  <a:pos x="19" y="21"/>
                </a:cxn>
                <a:cxn ang="0">
                  <a:pos x="14" y="21"/>
                </a:cxn>
                <a:cxn ang="0">
                  <a:pos x="14" y="10"/>
                </a:cxn>
                <a:cxn ang="0">
                  <a:pos x="10" y="4"/>
                </a:cxn>
                <a:cxn ang="0">
                  <a:pos x="6" y="7"/>
                </a:cxn>
                <a:cxn ang="0">
                  <a:pos x="5" y="9"/>
                </a:cxn>
                <a:cxn ang="0">
                  <a:pos x="5" y="21"/>
                </a:cxn>
                <a:cxn ang="0">
                  <a:pos x="0" y="21"/>
                </a:cxn>
                <a:cxn ang="0">
                  <a:pos x="0" y="7"/>
                </a:cxn>
              </a:cxnLst>
              <a:rect l="0" t="0" r="r" b="b"/>
              <a:pathLst>
                <a:path w="19" h="21">
                  <a:moveTo>
                    <a:pt x="0" y="7"/>
                  </a:moveTo>
                  <a:cubicBezTo>
                    <a:pt x="0" y="4"/>
                    <a:pt x="0" y="2"/>
                    <a:pt x="0" y="1"/>
                  </a:cubicBezTo>
                  <a:cubicBezTo>
                    <a:pt x="5" y="1"/>
                    <a:pt x="5" y="1"/>
                    <a:pt x="5" y="1"/>
                  </a:cubicBezTo>
                  <a:cubicBezTo>
                    <a:pt x="5" y="4"/>
                    <a:pt x="5" y="4"/>
                    <a:pt x="5" y="4"/>
                  </a:cubicBezTo>
                  <a:cubicBezTo>
                    <a:pt x="5" y="4"/>
                    <a:pt x="5" y="4"/>
                    <a:pt x="5" y="4"/>
                  </a:cubicBezTo>
                  <a:cubicBezTo>
                    <a:pt x="6" y="2"/>
                    <a:pt x="8" y="0"/>
                    <a:pt x="11" y="0"/>
                  </a:cubicBezTo>
                  <a:cubicBezTo>
                    <a:pt x="15" y="0"/>
                    <a:pt x="19" y="3"/>
                    <a:pt x="19" y="9"/>
                  </a:cubicBezTo>
                  <a:cubicBezTo>
                    <a:pt x="19" y="21"/>
                    <a:pt x="19" y="21"/>
                    <a:pt x="19" y="21"/>
                  </a:cubicBezTo>
                  <a:cubicBezTo>
                    <a:pt x="14" y="21"/>
                    <a:pt x="14" y="21"/>
                    <a:pt x="14" y="21"/>
                  </a:cubicBezTo>
                  <a:cubicBezTo>
                    <a:pt x="14" y="10"/>
                    <a:pt x="14" y="10"/>
                    <a:pt x="14" y="10"/>
                  </a:cubicBezTo>
                  <a:cubicBezTo>
                    <a:pt x="14" y="7"/>
                    <a:pt x="12" y="4"/>
                    <a:pt x="10" y="4"/>
                  </a:cubicBezTo>
                  <a:cubicBezTo>
                    <a:pt x="8" y="4"/>
                    <a:pt x="6" y="6"/>
                    <a:pt x="6" y="7"/>
                  </a:cubicBezTo>
                  <a:cubicBezTo>
                    <a:pt x="6" y="8"/>
                    <a:pt x="5" y="8"/>
                    <a:pt x="5" y="9"/>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43" name="Freeform 142"/>
            <p:cNvSpPr>
              <a:spLocks/>
            </p:cNvSpPr>
            <p:nvPr userDrawn="1"/>
          </p:nvSpPr>
          <p:spPr bwMode="auto">
            <a:xfrm>
              <a:off x="3922" y="2188"/>
              <a:ext cx="44" cy="72"/>
            </a:xfrm>
            <a:custGeom>
              <a:avLst/>
              <a:gdLst/>
              <a:ahLst/>
              <a:cxnLst>
                <a:cxn ang="0">
                  <a:pos x="5" y="19"/>
                </a:cxn>
                <a:cxn ang="0">
                  <a:pos x="5" y="19"/>
                </a:cxn>
                <a:cxn ang="0">
                  <a:pos x="7" y="16"/>
                </a:cxn>
                <a:cxn ang="0">
                  <a:pos x="12" y="10"/>
                </a:cxn>
                <a:cxn ang="0">
                  <a:pos x="18" y="10"/>
                </a:cxn>
                <a:cxn ang="0">
                  <a:pos x="10" y="18"/>
                </a:cxn>
                <a:cxn ang="0">
                  <a:pos x="19" y="30"/>
                </a:cxn>
                <a:cxn ang="0">
                  <a:pos x="13" y="30"/>
                </a:cxn>
                <a:cxn ang="0">
                  <a:pos x="7" y="21"/>
                </a:cxn>
                <a:cxn ang="0">
                  <a:pos x="5" y="23"/>
                </a:cxn>
                <a:cxn ang="0">
                  <a:pos x="5" y="30"/>
                </a:cxn>
                <a:cxn ang="0">
                  <a:pos x="0" y="30"/>
                </a:cxn>
                <a:cxn ang="0">
                  <a:pos x="0" y="0"/>
                </a:cxn>
                <a:cxn ang="0">
                  <a:pos x="5" y="0"/>
                </a:cxn>
                <a:cxn ang="0">
                  <a:pos x="5" y="19"/>
                </a:cxn>
              </a:cxnLst>
              <a:rect l="0" t="0" r="r" b="b"/>
              <a:pathLst>
                <a:path w="19" h="30">
                  <a:moveTo>
                    <a:pt x="5" y="19"/>
                  </a:moveTo>
                  <a:cubicBezTo>
                    <a:pt x="5" y="19"/>
                    <a:pt x="5" y="19"/>
                    <a:pt x="5" y="19"/>
                  </a:cubicBezTo>
                  <a:cubicBezTo>
                    <a:pt x="6" y="18"/>
                    <a:pt x="6" y="17"/>
                    <a:pt x="7" y="16"/>
                  </a:cubicBezTo>
                  <a:cubicBezTo>
                    <a:pt x="12" y="10"/>
                    <a:pt x="12" y="10"/>
                    <a:pt x="12" y="10"/>
                  </a:cubicBezTo>
                  <a:cubicBezTo>
                    <a:pt x="18" y="10"/>
                    <a:pt x="18" y="10"/>
                    <a:pt x="18" y="10"/>
                  </a:cubicBezTo>
                  <a:cubicBezTo>
                    <a:pt x="10" y="18"/>
                    <a:pt x="10" y="18"/>
                    <a:pt x="10" y="18"/>
                  </a:cubicBezTo>
                  <a:cubicBezTo>
                    <a:pt x="19" y="30"/>
                    <a:pt x="19" y="30"/>
                    <a:pt x="19" y="30"/>
                  </a:cubicBezTo>
                  <a:cubicBezTo>
                    <a:pt x="13" y="30"/>
                    <a:pt x="13" y="30"/>
                    <a:pt x="13" y="30"/>
                  </a:cubicBezTo>
                  <a:cubicBezTo>
                    <a:pt x="7" y="21"/>
                    <a:pt x="7" y="21"/>
                    <a:pt x="7" y="21"/>
                  </a:cubicBezTo>
                  <a:cubicBezTo>
                    <a:pt x="5" y="23"/>
                    <a:pt x="5" y="23"/>
                    <a:pt x="5" y="23"/>
                  </a:cubicBezTo>
                  <a:cubicBezTo>
                    <a:pt x="5" y="30"/>
                    <a:pt x="5" y="30"/>
                    <a:pt x="5" y="30"/>
                  </a:cubicBezTo>
                  <a:cubicBezTo>
                    <a:pt x="0" y="30"/>
                    <a:pt x="0" y="30"/>
                    <a:pt x="0" y="30"/>
                  </a:cubicBezTo>
                  <a:cubicBezTo>
                    <a:pt x="0" y="0"/>
                    <a:pt x="0" y="0"/>
                    <a:pt x="0" y="0"/>
                  </a:cubicBezTo>
                  <a:cubicBezTo>
                    <a:pt x="5" y="0"/>
                    <a:pt x="5" y="0"/>
                    <a:pt x="5" y="0"/>
                  </a:cubicBezTo>
                  <a:lnTo>
                    <a:pt x="5" y="1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44" name="Freeform 143"/>
            <p:cNvSpPr>
              <a:spLocks noEditPoints="1"/>
            </p:cNvSpPr>
            <p:nvPr userDrawn="1"/>
          </p:nvSpPr>
          <p:spPr bwMode="auto">
            <a:xfrm>
              <a:off x="3988" y="2208"/>
              <a:ext cx="42" cy="52"/>
            </a:xfrm>
            <a:custGeom>
              <a:avLst/>
              <a:gdLst/>
              <a:ahLst/>
              <a:cxnLst>
                <a:cxn ang="0">
                  <a:pos x="13" y="14"/>
                </a:cxn>
                <a:cxn ang="0">
                  <a:pos x="12" y="15"/>
                </a:cxn>
                <a:cxn ang="0">
                  <a:pos x="8" y="18"/>
                </a:cxn>
                <a:cxn ang="0">
                  <a:pos x="6" y="15"/>
                </a:cxn>
                <a:cxn ang="0">
                  <a:pos x="13" y="11"/>
                </a:cxn>
                <a:cxn ang="0">
                  <a:pos x="13" y="14"/>
                </a:cxn>
                <a:cxn ang="0">
                  <a:pos x="18" y="9"/>
                </a:cxn>
                <a:cxn ang="0">
                  <a:pos x="9" y="0"/>
                </a:cxn>
                <a:cxn ang="0">
                  <a:pos x="2" y="2"/>
                </a:cxn>
                <a:cxn ang="0">
                  <a:pos x="3" y="5"/>
                </a:cxn>
                <a:cxn ang="0">
                  <a:pos x="8" y="4"/>
                </a:cxn>
                <a:cxn ang="0">
                  <a:pos x="12" y="7"/>
                </a:cxn>
                <a:cxn ang="0">
                  <a:pos x="12" y="8"/>
                </a:cxn>
                <a:cxn ang="0">
                  <a:pos x="0" y="15"/>
                </a:cxn>
                <a:cxn ang="0">
                  <a:pos x="7" y="21"/>
                </a:cxn>
                <a:cxn ang="0">
                  <a:pos x="13" y="19"/>
                </a:cxn>
                <a:cxn ang="0">
                  <a:pos x="13" y="19"/>
                </a:cxn>
                <a:cxn ang="0">
                  <a:pos x="13" y="21"/>
                </a:cxn>
                <a:cxn ang="0">
                  <a:pos x="18" y="21"/>
                </a:cxn>
                <a:cxn ang="0">
                  <a:pos x="18" y="16"/>
                </a:cxn>
                <a:cxn ang="0">
                  <a:pos x="18" y="9"/>
                </a:cxn>
              </a:cxnLst>
              <a:rect l="0" t="0" r="r" b="b"/>
              <a:pathLst>
                <a:path w="18" h="21">
                  <a:moveTo>
                    <a:pt x="13" y="14"/>
                  </a:moveTo>
                  <a:cubicBezTo>
                    <a:pt x="13" y="14"/>
                    <a:pt x="13" y="15"/>
                    <a:pt x="12" y="15"/>
                  </a:cubicBezTo>
                  <a:cubicBezTo>
                    <a:pt x="12" y="16"/>
                    <a:pt x="10" y="18"/>
                    <a:pt x="8" y="18"/>
                  </a:cubicBezTo>
                  <a:cubicBezTo>
                    <a:pt x="7" y="18"/>
                    <a:pt x="6" y="17"/>
                    <a:pt x="6" y="15"/>
                  </a:cubicBezTo>
                  <a:cubicBezTo>
                    <a:pt x="6" y="12"/>
                    <a:pt x="9" y="11"/>
                    <a:pt x="13" y="11"/>
                  </a:cubicBezTo>
                  <a:lnTo>
                    <a:pt x="13" y="14"/>
                  </a:lnTo>
                  <a:close/>
                  <a:moveTo>
                    <a:pt x="18" y="9"/>
                  </a:moveTo>
                  <a:cubicBezTo>
                    <a:pt x="18" y="4"/>
                    <a:pt x="16" y="0"/>
                    <a:pt x="9" y="0"/>
                  </a:cubicBezTo>
                  <a:cubicBezTo>
                    <a:pt x="6" y="0"/>
                    <a:pt x="3" y="1"/>
                    <a:pt x="2" y="2"/>
                  </a:cubicBezTo>
                  <a:cubicBezTo>
                    <a:pt x="3" y="5"/>
                    <a:pt x="3" y="5"/>
                    <a:pt x="3" y="5"/>
                  </a:cubicBezTo>
                  <a:cubicBezTo>
                    <a:pt x="4" y="4"/>
                    <a:pt x="6" y="4"/>
                    <a:pt x="8" y="4"/>
                  </a:cubicBezTo>
                  <a:cubicBezTo>
                    <a:pt x="12" y="4"/>
                    <a:pt x="12" y="6"/>
                    <a:pt x="12" y="7"/>
                  </a:cubicBezTo>
                  <a:cubicBezTo>
                    <a:pt x="12" y="8"/>
                    <a:pt x="12" y="8"/>
                    <a:pt x="12" y="8"/>
                  </a:cubicBezTo>
                  <a:cubicBezTo>
                    <a:pt x="5" y="8"/>
                    <a:pt x="0" y="10"/>
                    <a:pt x="0" y="15"/>
                  </a:cubicBezTo>
                  <a:cubicBezTo>
                    <a:pt x="0" y="18"/>
                    <a:pt x="3" y="21"/>
                    <a:pt x="7" y="21"/>
                  </a:cubicBezTo>
                  <a:cubicBezTo>
                    <a:pt x="9" y="21"/>
                    <a:pt x="12" y="20"/>
                    <a:pt x="13" y="19"/>
                  </a:cubicBezTo>
                  <a:cubicBezTo>
                    <a:pt x="13" y="19"/>
                    <a:pt x="13" y="19"/>
                    <a:pt x="13" y="19"/>
                  </a:cubicBezTo>
                  <a:cubicBezTo>
                    <a:pt x="13" y="21"/>
                    <a:pt x="13" y="21"/>
                    <a:pt x="13" y="21"/>
                  </a:cubicBezTo>
                  <a:cubicBezTo>
                    <a:pt x="18" y="21"/>
                    <a:pt x="18" y="21"/>
                    <a:pt x="18" y="21"/>
                  </a:cubicBezTo>
                  <a:cubicBezTo>
                    <a:pt x="18" y="20"/>
                    <a:pt x="18" y="18"/>
                    <a:pt x="18" y="16"/>
                  </a:cubicBezTo>
                  <a:lnTo>
                    <a:pt x="18" y="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45" name="Freeform 144"/>
            <p:cNvSpPr>
              <a:spLocks/>
            </p:cNvSpPr>
            <p:nvPr userDrawn="1"/>
          </p:nvSpPr>
          <p:spPr bwMode="auto">
            <a:xfrm>
              <a:off x="4038" y="2188"/>
              <a:ext cx="33" cy="72"/>
            </a:xfrm>
            <a:custGeom>
              <a:avLst/>
              <a:gdLst/>
              <a:ahLst/>
              <a:cxnLst>
                <a:cxn ang="0">
                  <a:pos x="3" y="30"/>
                </a:cxn>
                <a:cxn ang="0">
                  <a:pos x="3" y="14"/>
                </a:cxn>
                <a:cxn ang="0">
                  <a:pos x="0" y="14"/>
                </a:cxn>
                <a:cxn ang="0">
                  <a:pos x="0" y="10"/>
                </a:cxn>
                <a:cxn ang="0">
                  <a:pos x="3" y="10"/>
                </a:cxn>
                <a:cxn ang="0">
                  <a:pos x="3" y="9"/>
                </a:cxn>
                <a:cxn ang="0">
                  <a:pos x="5" y="2"/>
                </a:cxn>
                <a:cxn ang="0">
                  <a:pos x="10" y="0"/>
                </a:cxn>
                <a:cxn ang="0">
                  <a:pos x="14" y="0"/>
                </a:cxn>
                <a:cxn ang="0">
                  <a:pos x="13" y="4"/>
                </a:cxn>
                <a:cxn ang="0">
                  <a:pos x="11" y="4"/>
                </a:cxn>
                <a:cxn ang="0">
                  <a:pos x="8" y="9"/>
                </a:cxn>
                <a:cxn ang="0">
                  <a:pos x="8" y="10"/>
                </a:cxn>
                <a:cxn ang="0">
                  <a:pos x="12" y="10"/>
                </a:cxn>
                <a:cxn ang="0">
                  <a:pos x="12" y="14"/>
                </a:cxn>
                <a:cxn ang="0">
                  <a:pos x="8" y="14"/>
                </a:cxn>
                <a:cxn ang="0">
                  <a:pos x="8" y="30"/>
                </a:cxn>
                <a:cxn ang="0">
                  <a:pos x="3" y="30"/>
                </a:cxn>
              </a:cxnLst>
              <a:rect l="0" t="0" r="r" b="b"/>
              <a:pathLst>
                <a:path w="14" h="30">
                  <a:moveTo>
                    <a:pt x="3" y="30"/>
                  </a:moveTo>
                  <a:cubicBezTo>
                    <a:pt x="3" y="14"/>
                    <a:pt x="3" y="14"/>
                    <a:pt x="3" y="14"/>
                  </a:cubicBezTo>
                  <a:cubicBezTo>
                    <a:pt x="0" y="14"/>
                    <a:pt x="0" y="14"/>
                    <a:pt x="0" y="14"/>
                  </a:cubicBezTo>
                  <a:cubicBezTo>
                    <a:pt x="0" y="10"/>
                    <a:pt x="0" y="10"/>
                    <a:pt x="0" y="10"/>
                  </a:cubicBezTo>
                  <a:cubicBezTo>
                    <a:pt x="3" y="10"/>
                    <a:pt x="3" y="10"/>
                    <a:pt x="3" y="10"/>
                  </a:cubicBezTo>
                  <a:cubicBezTo>
                    <a:pt x="3" y="9"/>
                    <a:pt x="3" y="9"/>
                    <a:pt x="3" y="9"/>
                  </a:cubicBezTo>
                  <a:cubicBezTo>
                    <a:pt x="3" y="6"/>
                    <a:pt x="3" y="4"/>
                    <a:pt x="5" y="2"/>
                  </a:cubicBezTo>
                  <a:cubicBezTo>
                    <a:pt x="6" y="0"/>
                    <a:pt x="9" y="0"/>
                    <a:pt x="10" y="0"/>
                  </a:cubicBezTo>
                  <a:cubicBezTo>
                    <a:pt x="12" y="0"/>
                    <a:pt x="13" y="0"/>
                    <a:pt x="14" y="0"/>
                  </a:cubicBezTo>
                  <a:cubicBezTo>
                    <a:pt x="13" y="4"/>
                    <a:pt x="13" y="4"/>
                    <a:pt x="13" y="4"/>
                  </a:cubicBezTo>
                  <a:cubicBezTo>
                    <a:pt x="13" y="4"/>
                    <a:pt x="12" y="4"/>
                    <a:pt x="11" y="4"/>
                  </a:cubicBezTo>
                  <a:cubicBezTo>
                    <a:pt x="8" y="4"/>
                    <a:pt x="8" y="6"/>
                    <a:pt x="8" y="9"/>
                  </a:cubicBezTo>
                  <a:cubicBezTo>
                    <a:pt x="8" y="10"/>
                    <a:pt x="8" y="10"/>
                    <a:pt x="8" y="10"/>
                  </a:cubicBezTo>
                  <a:cubicBezTo>
                    <a:pt x="12" y="10"/>
                    <a:pt x="12" y="10"/>
                    <a:pt x="12" y="10"/>
                  </a:cubicBezTo>
                  <a:cubicBezTo>
                    <a:pt x="12" y="14"/>
                    <a:pt x="12" y="14"/>
                    <a:pt x="12" y="14"/>
                  </a:cubicBezTo>
                  <a:cubicBezTo>
                    <a:pt x="8" y="14"/>
                    <a:pt x="8" y="14"/>
                    <a:pt x="8" y="14"/>
                  </a:cubicBezTo>
                  <a:cubicBezTo>
                    <a:pt x="8" y="30"/>
                    <a:pt x="8" y="30"/>
                    <a:pt x="8" y="30"/>
                  </a:cubicBezTo>
                  <a:lnTo>
                    <a:pt x="3" y="3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46" name="Freeform 145"/>
            <p:cNvSpPr>
              <a:spLocks/>
            </p:cNvSpPr>
            <p:nvPr userDrawn="1"/>
          </p:nvSpPr>
          <p:spPr bwMode="auto">
            <a:xfrm>
              <a:off x="4069" y="2188"/>
              <a:ext cx="33" cy="72"/>
            </a:xfrm>
            <a:custGeom>
              <a:avLst/>
              <a:gdLst/>
              <a:ahLst/>
              <a:cxnLst>
                <a:cxn ang="0">
                  <a:pos x="3" y="30"/>
                </a:cxn>
                <a:cxn ang="0">
                  <a:pos x="3" y="14"/>
                </a:cxn>
                <a:cxn ang="0">
                  <a:pos x="0" y="14"/>
                </a:cxn>
                <a:cxn ang="0">
                  <a:pos x="0" y="10"/>
                </a:cxn>
                <a:cxn ang="0">
                  <a:pos x="3" y="10"/>
                </a:cxn>
                <a:cxn ang="0">
                  <a:pos x="3" y="9"/>
                </a:cxn>
                <a:cxn ang="0">
                  <a:pos x="5" y="2"/>
                </a:cxn>
                <a:cxn ang="0">
                  <a:pos x="11" y="0"/>
                </a:cxn>
                <a:cxn ang="0">
                  <a:pos x="14" y="0"/>
                </a:cxn>
                <a:cxn ang="0">
                  <a:pos x="13" y="4"/>
                </a:cxn>
                <a:cxn ang="0">
                  <a:pos x="11" y="4"/>
                </a:cxn>
                <a:cxn ang="0">
                  <a:pos x="8" y="9"/>
                </a:cxn>
                <a:cxn ang="0">
                  <a:pos x="8" y="10"/>
                </a:cxn>
                <a:cxn ang="0">
                  <a:pos x="12" y="10"/>
                </a:cxn>
                <a:cxn ang="0">
                  <a:pos x="12" y="14"/>
                </a:cxn>
                <a:cxn ang="0">
                  <a:pos x="8" y="14"/>
                </a:cxn>
                <a:cxn ang="0">
                  <a:pos x="8" y="30"/>
                </a:cxn>
                <a:cxn ang="0">
                  <a:pos x="3" y="30"/>
                </a:cxn>
              </a:cxnLst>
              <a:rect l="0" t="0" r="r" b="b"/>
              <a:pathLst>
                <a:path w="14" h="30">
                  <a:moveTo>
                    <a:pt x="3" y="30"/>
                  </a:moveTo>
                  <a:cubicBezTo>
                    <a:pt x="3" y="14"/>
                    <a:pt x="3" y="14"/>
                    <a:pt x="3" y="14"/>
                  </a:cubicBezTo>
                  <a:cubicBezTo>
                    <a:pt x="0" y="14"/>
                    <a:pt x="0" y="14"/>
                    <a:pt x="0" y="14"/>
                  </a:cubicBezTo>
                  <a:cubicBezTo>
                    <a:pt x="0" y="10"/>
                    <a:pt x="0" y="10"/>
                    <a:pt x="0" y="10"/>
                  </a:cubicBezTo>
                  <a:cubicBezTo>
                    <a:pt x="3" y="10"/>
                    <a:pt x="3" y="10"/>
                    <a:pt x="3" y="10"/>
                  </a:cubicBezTo>
                  <a:cubicBezTo>
                    <a:pt x="3" y="9"/>
                    <a:pt x="3" y="9"/>
                    <a:pt x="3" y="9"/>
                  </a:cubicBezTo>
                  <a:cubicBezTo>
                    <a:pt x="3" y="6"/>
                    <a:pt x="4" y="4"/>
                    <a:pt x="5" y="2"/>
                  </a:cubicBezTo>
                  <a:cubicBezTo>
                    <a:pt x="7" y="0"/>
                    <a:pt x="9" y="0"/>
                    <a:pt x="11" y="0"/>
                  </a:cubicBezTo>
                  <a:cubicBezTo>
                    <a:pt x="12" y="0"/>
                    <a:pt x="13" y="0"/>
                    <a:pt x="14" y="0"/>
                  </a:cubicBezTo>
                  <a:cubicBezTo>
                    <a:pt x="13" y="4"/>
                    <a:pt x="13" y="4"/>
                    <a:pt x="13" y="4"/>
                  </a:cubicBezTo>
                  <a:cubicBezTo>
                    <a:pt x="13" y="4"/>
                    <a:pt x="12" y="4"/>
                    <a:pt x="11" y="4"/>
                  </a:cubicBezTo>
                  <a:cubicBezTo>
                    <a:pt x="9" y="4"/>
                    <a:pt x="8" y="6"/>
                    <a:pt x="8" y="9"/>
                  </a:cubicBezTo>
                  <a:cubicBezTo>
                    <a:pt x="8" y="10"/>
                    <a:pt x="8" y="10"/>
                    <a:pt x="8" y="10"/>
                  </a:cubicBezTo>
                  <a:cubicBezTo>
                    <a:pt x="12" y="10"/>
                    <a:pt x="12" y="10"/>
                    <a:pt x="12" y="10"/>
                  </a:cubicBezTo>
                  <a:cubicBezTo>
                    <a:pt x="12" y="14"/>
                    <a:pt x="12" y="14"/>
                    <a:pt x="12" y="14"/>
                  </a:cubicBezTo>
                  <a:cubicBezTo>
                    <a:pt x="8" y="14"/>
                    <a:pt x="8" y="14"/>
                    <a:pt x="8" y="14"/>
                  </a:cubicBezTo>
                  <a:cubicBezTo>
                    <a:pt x="8" y="30"/>
                    <a:pt x="8" y="30"/>
                    <a:pt x="8" y="30"/>
                  </a:cubicBezTo>
                  <a:lnTo>
                    <a:pt x="3" y="3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47" name="Freeform 146"/>
            <p:cNvSpPr>
              <a:spLocks noEditPoints="1"/>
            </p:cNvSpPr>
            <p:nvPr userDrawn="1"/>
          </p:nvSpPr>
          <p:spPr bwMode="auto">
            <a:xfrm>
              <a:off x="4104" y="2190"/>
              <a:ext cx="15" cy="70"/>
            </a:xfrm>
            <a:custGeom>
              <a:avLst/>
              <a:gdLst/>
              <a:ahLst/>
              <a:cxnLst>
                <a:cxn ang="0">
                  <a:pos x="1" y="29"/>
                </a:cxn>
                <a:cxn ang="0">
                  <a:pos x="1" y="9"/>
                </a:cxn>
                <a:cxn ang="0">
                  <a:pos x="6" y="9"/>
                </a:cxn>
                <a:cxn ang="0">
                  <a:pos x="6" y="29"/>
                </a:cxn>
                <a:cxn ang="0">
                  <a:pos x="1" y="29"/>
                </a:cxn>
                <a:cxn ang="0">
                  <a:pos x="3" y="6"/>
                </a:cxn>
                <a:cxn ang="0">
                  <a:pos x="0" y="3"/>
                </a:cxn>
                <a:cxn ang="0">
                  <a:pos x="3" y="0"/>
                </a:cxn>
                <a:cxn ang="0">
                  <a:pos x="6" y="3"/>
                </a:cxn>
                <a:cxn ang="0">
                  <a:pos x="3" y="6"/>
                </a:cxn>
              </a:cxnLst>
              <a:rect l="0" t="0" r="r" b="b"/>
              <a:pathLst>
                <a:path w="6" h="29">
                  <a:moveTo>
                    <a:pt x="1" y="29"/>
                  </a:moveTo>
                  <a:cubicBezTo>
                    <a:pt x="1" y="9"/>
                    <a:pt x="1" y="9"/>
                    <a:pt x="1" y="9"/>
                  </a:cubicBezTo>
                  <a:cubicBezTo>
                    <a:pt x="6" y="9"/>
                    <a:pt x="6" y="9"/>
                    <a:pt x="6" y="9"/>
                  </a:cubicBezTo>
                  <a:cubicBezTo>
                    <a:pt x="6" y="29"/>
                    <a:pt x="6" y="29"/>
                    <a:pt x="6" y="29"/>
                  </a:cubicBezTo>
                  <a:lnTo>
                    <a:pt x="1" y="29"/>
                  </a:lnTo>
                  <a:close/>
                  <a:moveTo>
                    <a:pt x="3" y="6"/>
                  </a:moveTo>
                  <a:cubicBezTo>
                    <a:pt x="1" y="6"/>
                    <a:pt x="0" y="4"/>
                    <a:pt x="0" y="3"/>
                  </a:cubicBezTo>
                  <a:cubicBezTo>
                    <a:pt x="0" y="1"/>
                    <a:pt x="1" y="0"/>
                    <a:pt x="3" y="0"/>
                  </a:cubicBezTo>
                  <a:cubicBezTo>
                    <a:pt x="5" y="0"/>
                    <a:pt x="6" y="1"/>
                    <a:pt x="6" y="3"/>
                  </a:cubicBezTo>
                  <a:cubicBezTo>
                    <a:pt x="6" y="4"/>
                    <a:pt x="5" y="6"/>
                    <a:pt x="3" y="6"/>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48" name="Rectangle 147"/>
            <p:cNvSpPr>
              <a:spLocks noChangeArrowheads="1"/>
            </p:cNvSpPr>
            <p:nvPr userDrawn="1"/>
          </p:nvSpPr>
          <p:spPr bwMode="auto">
            <a:xfrm>
              <a:off x="4130" y="2188"/>
              <a:ext cx="11" cy="72"/>
            </a:xfrm>
            <a:prstGeom prst="rect">
              <a:avLst/>
            </a:prstGeom>
            <a:solidFill>
              <a:srgbClr val="000000"/>
            </a:solidFill>
            <a:ln w="9525">
              <a:noFill/>
              <a:miter lim="800000"/>
              <a:headEnd/>
              <a:tailEnd/>
            </a:ln>
          </p:spPr>
          <p:txBody>
            <a:bodyPr/>
            <a:lstStyle/>
            <a:p>
              <a:pPr>
                <a:lnSpc>
                  <a:spcPct val="95000"/>
                </a:lnSpc>
                <a:defRPr/>
              </a:pPr>
              <a:endParaRPr lang="en-US" b="0" dirty="0">
                <a:solidFill>
                  <a:srgbClr val="FFFFFF"/>
                </a:solidFill>
                <a:latin typeface="Verdana"/>
              </a:endParaRPr>
            </a:p>
          </p:txBody>
        </p:sp>
        <p:sp>
          <p:nvSpPr>
            <p:cNvPr id="149" name="Freeform 148"/>
            <p:cNvSpPr>
              <a:spLocks noEditPoints="1"/>
            </p:cNvSpPr>
            <p:nvPr userDrawn="1"/>
          </p:nvSpPr>
          <p:spPr bwMode="auto">
            <a:xfrm>
              <a:off x="4154" y="2190"/>
              <a:ext cx="15" cy="70"/>
            </a:xfrm>
            <a:custGeom>
              <a:avLst/>
              <a:gdLst/>
              <a:ahLst/>
              <a:cxnLst>
                <a:cxn ang="0">
                  <a:pos x="1" y="29"/>
                </a:cxn>
                <a:cxn ang="0">
                  <a:pos x="1" y="9"/>
                </a:cxn>
                <a:cxn ang="0">
                  <a:pos x="6" y="9"/>
                </a:cxn>
                <a:cxn ang="0">
                  <a:pos x="6" y="29"/>
                </a:cxn>
                <a:cxn ang="0">
                  <a:pos x="1" y="29"/>
                </a:cxn>
                <a:cxn ang="0">
                  <a:pos x="3" y="6"/>
                </a:cxn>
                <a:cxn ang="0">
                  <a:pos x="0" y="3"/>
                </a:cxn>
                <a:cxn ang="0">
                  <a:pos x="3" y="0"/>
                </a:cxn>
                <a:cxn ang="0">
                  <a:pos x="6" y="3"/>
                </a:cxn>
                <a:cxn ang="0">
                  <a:pos x="3" y="6"/>
                </a:cxn>
              </a:cxnLst>
              <a:rect l="0" t="0" r="r" b="b"/>
              <a:pathLst>
                <a:path w="6" h="29">
                  <a:moveTo>
                    <a:pt x="1" y="29"/>
                  </a:moveTo>
                  <a:cubicBezTo>
                    <a:pt x="1" y="9"/>
                    <a:pt x="1" y="9"/>
                    <a:pt x="1" y="9"/>
                  </a:cubicBezTo>
                  <a:cubicBezTo>
                    <a:pt x="6" y="9"/>
                    <a:pt x="6" y="9"/>
                    <a:pt x="6" y="9"/>
                  </a:cubicBezTo>
                  <a:cubicBezTo>
                    <a:pt x="6" y="29"/>
                    <a:pt x="6" y="29"/>
                    <a:pt x="6" y="29"/>
                  </a:cubicBezTo>
                  <a:lnTo>
                    <a:pt x="1" y="29"/>
                  </a:lnTo>
                  <a:close/>
                  <a:moveTo>
                    <a:pt x="3" y="6"/>
                  </a:moveTo>
                  <a:cubicBezTo>
                    <a:pt x="2" y="6"/>
                    <a:pt x="0" y="4"/>
                    <a:pt x="0" y="3"/>
                  </a:cubicBezTo>
                  <a:cubicBezTo>
                    <a:pt x="0" y="1"/>
                    <a:pt x="2" y="0"/>
                    <a:pt x="3" y="0"/>
                  </a:cubicBezTo>
                  <a:cubicBezTo>
                    <a:pt x="5" y="0"/>
                    <a:pt x="6" y="1"/>
                    <a:pt x="6" y="3"/>
                  </a:cubicBezTo>
                  <a:cubicBezTo>
                    <a:pt x="6" y="4"/>
                    <a:pt x="5" y="6"/>
                    <a:pt x="3" y="6"/>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50" name="Freeform 149"/>
            <p:cNvSpPr>
              <a:spLocks noEditPoints="1"/>
            </p:cNvSpPr>
            <p:nvPr userDrawn="1"/>
          </p:nvSpPr>
          <p:spPr bwMode="auto">
            <a:xfrm>
              <a:off x="4178" y="2208"/>
              <a:ext cx="41" cy="52"/>
            </a:xfrm>
            <a:custGeom>
              <a:avLst/>
              <a:gdLst/>
              <a:ahLst/>
              <a:cxnLst>
                <a:cxn ang="0">
                  <a:pos x="12" y="14"/>
                </a:cxn>
                <a:cxn ang="0">
                  <a:pos x="12" y="15"/>
                </a:cxn>
                <a:cxn ang="0">
                  <a:pos x="8" y="18"/>
                </a:cxn>
                <a:cxn ang="0">
                  <a:pos x="5" y="15"/>
                </a:cxn>
                <a:cxn ang="0">
                  <a:pos x="12" y="11"/>
                </a:cxn>
                <a:cxn ang="0">
                  <a:pos x="12" y="14"/>
                </a:cxn>
                <a:cxn ang="0">
                  <a:pos x="17" y="9"/>
                </a:cxn>
                <a:cxn ang="0">
                  <a:pos x="9" y="0"/>
                </a:cxn>
                <a:cxn ang="0">
                  <a:pos x="1" y="2"/>
                </a:cxn>
                <a:cxn ang="0">
                  <a:pos x="2" y="5"/>
                </a:cxn>
                <a:cxn ang="0">
                  <a:pos x="8" y="4"/>
                </a:cxn>
                <a:cxn ang="0">
                  <a:pos x="12" y="7"/>
                </a:cxn>
                <a:cxn ang="0">
                  <a:pos x="12" y="8"/>
                </a:cxn>
                <a:cxn ang="0">
                  <a:pos x="0" y="15"/>
                </a:cxn>
                <a:cxn ang="0">
                  <a:pos x="6" y="21"/>
                </a:cxn>
                <a:cxn ang="0">
                  <a:pos x="12" y="19"/>
                </a:cxn>
                <a:cxn ang="0">
                  <a:pos x="12" y="19"/>
                </a:cxn>
                <a:cxn ang="0">
                  <a:pos x="13" y="21"/>
                </a:cxn>
                <a:cxn ang="0">
                  <a:pos x="17" y="21"/>
                </a:cxn>
                <a:cxn ang="0">
                  <a:pos x="17" y="16"/>
                </a:cxn>
                <a:cxn ang="0">
                  <a:pos x="17" y="9"/>
                </a:cxn>
              </a:cxnLst>
              <a:rect l="0" t="0" r="r" b="b"/>
              <a:pathLst>
                <a:path w="17" h="21">
                  <a:moveTo>
                    <a:pt x="12" y="14"/>
                  </a:moveTo>
                  <a:cubicBezTo>
                    <a:pt x="12" y="14"/>
                    <a:pt x="12" y="15"/>
                    <a:pt x="12" y="15"/>
                  </a:cubicBezTo>
                  <a:cubicBezTo>
                    <a:pt x="12" y="16"/>
                    <a:pt x="10" y="18"/>
                    <a:pt x="8" y="18"/>
                  </a:cubicBezTo>
                  <a:cubicBezTo>
                    <a:pt x="6" y="18"/>
                    <a:pt x="5" y="17"/>
                    <a:pt x="5" y="15"/>
                  </a:cubicBezTo>
                  <a:cubicBezTo>
                    <a:pt x="5" y="12"/>
                    <a:pt x="9" y="11"/>
                    <a:pt x="12" y="11"/>
                  </a:cubicBezTo>
                  <a:lnTo>
                    <a:pt x="12" y="14"/>
                  </a:lnTo>
                  <a:close/>
                  <a:moveTo>
                    <a:pt x="17" y="9"/>
                  </a:moveTo>
                  <a:cubicBezTo>
                    <a:pt x="17" y="4"/>
                    <a:pt x="15" y="0"/>
                    <a:pt x="9" y="0"/>
                  </a:cubicBezTo>
                  <a:cubicBezTo>
                    <a:pt x="6" y="0"/>
                    <a:pt x="3" y="1"/>
                    <a:pt x="1" y="2"/>
                  </a:cubicBezTo>
                  <a:cubicBezTo>
                    <a:pt x="2" y="5"/>
                    <a:pt x="2" y="5"/>
                    <a:pt x="2" y="5"/>
                  </a:cubicBezTo>
                  <a:cubicBezTo>
                    <a:pt x="4" y="4"/>
                    <a:pt x="6" y="4"/>
                    <a:pt x="8" y="4"/>
                  </a:cubicBezTo>
                  <a:cubicBezTo>
                    <a:pt x="12" y="4"/>
                    <a:pt x="12" y="6"/>
                    <a:pt x="12" y="7"/>
                  </a:cubicBezTo>
                  <a:cubicBezTo>
                    <a:pt x="12" y="8"/>
                    <a:pt x="12" y="8"/>
                    <a:pt x="12" y="8"/>
                  </a:cubicBezTo>
                  <a:cubicBezTo>
                    <a:pt x="5" y="8"/>
                    <a:pt x="0" y="10"/>
                    <a:pt x="0" y="15"/>
                  </a:cubicBezTo>
                  <a:cubicBezTo>
                    <a:pt x="0" y="18"/>
                    <a:pt x="2" y="21"/>
                    <a:pt x="6" y="21"/>
                  </a:cubicBezTo>
                  <a:cubicBezTo>
                    <a:pt x="9" y="21"/>
                    <a:pt x="11" y="20"/>
                    <a:pt x="12" y="19"/>
                  </a:cubicBezTo>
                  <a:cubicBezTo>
                    <a:pt x="12" y="19"/>
                    <a:pt x="12" y="19"/>
                    <a:pt x="12" y="19"/>
                  </a:cubicBezTo>
                  <a:cubicBezTo>
                    <a:pt x="13" y="21"/>
                    <a:pt x="13" y="21"/>
                    <a:pt x="13" y="21"/>
                  </a:cubicBezTo>
                  <a:cubicBezTo>
                    <a:pt x="17" y="21"/>
                    <a:pt x="17" y="21"/>
                    <a:pt x="17" y="21"/>
                  </a:cubicBezTo>
                  <a:cubicBezTo>
                    <a:pt x="17" y="20"/>
                    <a:pt x="17" y="18"/>
                    <a:pt x="17" y="16"/>
                  </a:cubicBezTo>
                  <a:lnTo>
                    <a:pt x="17" y="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51" name="Freeform 150"/>
            <p:cNvSpPr>
              <a:spLocks/>
            </p:cNvSpPr>
            <p:nvPr userDrawn="1"/>
          </p:nvSpPr>
          <p:spPr bwMode="auto">
            <a:xfrm>
              <a:off x="4224" y="2201"/>
              <a:ext cx="31" cy="59"/>
            </a:xfrm>
            <a:custGeom>
              <a:avLst/>
              <a:gdLst/>
              <a:ahLst/>
              <a:cxnLst>
                <a:cxn ang="0">
                  <a:pos x="8" y="0"/>
                </a:cxn>
                <a:cxn ang="0">
                  <a:pos x="8" y="5"/>
                </a:cxn>
                <a:cxn ang="0">
                  <a:pos x="13" y="5"/>
                </a:cxn>
                <a:cxn ang="0">
                  <a:pos x="13" y="9"/>
                </a:cxn>
                <a:cxn ang="0">
                  <a:pos x="8" y="9"/>
                </a:cxn>
                <a:cxn ang="0">
                  <a:pos x="8" y="17"/>
                </a:cxn>
                <a:cxn ang="0">
                  <a:pos x="11" y="21"/>
                </a:cxn>
                <a:cxn ang="0">
                  <a:pos x="13" y="21"/>
                </a:cxn>
                <a:cxn ang="0">
                  <a:pos x="13" y="25"/>
                </a:cxn>
                <a:cxn ang="0">
                  <a:pos x="9" y="25"/>
                </a:cxn>
                <a:cxn ang="0">
                  <a:pos x="5" y="24"/>
                </a:cxn>
                <a:cxn ang="0">
                  <a:pos x="3" y="18"/>
                </a:cxn>
                <a:cxn ang="0">
                  <a:pos x="3" y="9"/>
                </a:cxn>
                <a:cxn ang="0">
                  <a:pos x="0" y="9"/>
                </a:cxn>
                <a:cxn ang="0">
                  <a:pos x="0" y="5"/>
                </a:cxn>
                <a:cxn ang="0">
                  <a:pos x="3" y="5"/>
                </a:cxn>
                <a:cxn ang="0">
                  <a:pos x="3" y="1"/>
                </a:cxn>
                <a:cxn ang="0">
                  <a:pos x="8" y="0"/>
                </a:cxn>
              </a:cxnLst>
              <a:rect l="0" t="0" r="r" b="b"/>
              <a:pathLst>
                <a:path w="13" h="25">
                  <a:moveTo>
                    <a:pt x="8" y="0"/>
                  </a:moveTo>
                  <a:cubicBezTo>
                    <a:pt x="8" y="5"/>
                    <a:pt x="8" y="5"/>
                    <a:pt x="8" y="5"/>
                  </a:cubicBezTo>
                  <a:cubicBezTo>
                    <a:pt x="13" y="5"/>
                    <a:pt x="13" y="5"/>
                    <a:pt x="13" y="5"/>
                  </a:cubicBezTo>
                  <a:cubicBezTo>
                    <a:pt x="13" y="9"/>
                    <a:pt x="13" y="9"/>
                    <a:pt x="13" y="9"/>
                  </a:cubicBezTo>
                  <a:cubicBezTo>
                    <a:pt x="8" y="9"/>
                    <a:pt x="8" y="9"/>
                    <a:pt x="8" y="9"/>
                  </a:cubicBezTo>
                  <a:cubicBezTo>
                    <a:pt x="8" y="17"/>
                    <a:pt x="8" y="17"/>
                    <a:pt x="8" y="17"/>
                  </a:cubicBezTo>
                  <a:cubicBezTo>
                    <a:pt x="8" y="20"/>
                    <a:pt x="9" y="21"/>
                    <a:pt x="11" y="21"/>
                  </a:cubicBezTo>
                  <a:cubicBezTo>
                    <a:pt x="12" y="21"/>
                    <a:pt x="12" y="21"/>
                    <a:pt x="13" y="21"/>
                  </a:cubicBezTo>
                  <a:cubicBezTo>
                    <a:pt x="13" y="25"/>
                    <a:pt x="13" y="25"/>
                    <a:pt x="13" y="25"/>
                  </a:cubicBezTo>
                  <a:cubicBezTo>
                    <a:pt x="12" y="25"/>
                    <a:pt x="11" y="25"/>
                    <a:pt x="9" y="25"/>
                  </a:cubicBezTo>
                  <a:cubicBezTo>
                    <a:pt x="7" y="25"/>
                    <a:pt x="6" y="25"/>
                    <a:pt x="5" y="24"/>
                  </a:cubicBezTo>
                  <a:cubicBezTo>
                    <a:pt x="4" y="23"/>
                    <a:pt x="3" y="21"/>
                    <a:pt x="3" y="18"/>
                  </a:cubicBezTo>
                  <a:cubicBezTo>
                    <a:pt x="3" y="9"/>
                    <a:pt x="3" y="9"/>
                    <a:pt x="3" y="9"/>
                  </a:cubicBezTo>
                  <a:cubicBezTo>
                    <a:pt x="0" y="9"/>
                    <a:pt x="0" y="9"/>
                    <a:pt x="0" y="9"/>
                  </a:cubicBezTo>
                  <a:cubicBezTo>
                    <a:pt x="0" y="5"/>
                    <a:pt x="0" y="5"/>
                    <a:pt x="0" y="5"/>
                  </a:cubicBezTo>
                  <a:cubicBezTo>
                    <a:pt x="3" y="5"/>
                    <a:pt x="3" y="5"/>
                    <a:pt x="3" y="5"/>
                  </a:cubicBezTo>
                  <a:cubicBezTo>
                    <a:pt x="3" y="1"/>
                    <a:pt x="3" y="1"/>
                    <a:pt x="3" y="1"/>
                  </a:cubicBezTo>
                  <a:lnTo>
                    <a:pt x="8"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52" name="Freeform 151"/>
            <p:cNvSpPr>
              <a:spLocks noEditPoints="1"/>
            </p:cNvSpPr>
            <p:nvPr userDrawn="1"/>
          </p:nvSpPr>
          <p:spPr bwMode="auto">
            <a:xfrm>
              <a:off x="4259" y="2208"/>
              <a:ext cx="46" cy="52"/>
            </a:xfrm>
            <a:custGeom>
              <a:avLst/>
              <a:gdLst/>
              <a:ahLst/>
              <a:cxnLst>
                <a:cxn ang="0">
                  <a:pos x="5" y="9"/>
                </a:cxn>
                <a:cxn ang="0">
                  <a:pos x="10" y="4"/>
                </a:cxn>
                <a:cxn ang="0">
                  <a:pos x="14" y="9"/>
                </a:cxn>
                <a:cxn ang="0">
                  <a:pos x="5" y="9"/>
                </a:cxn>
                <a:cxn ang="0">
                  <a:pos x="19" y="12"/>
                </a:cxn>
                <a:cxn ang="0">
                  <a:pos x="19" y="10"/>
                </a:cxn>
                <a:cxn ang="0">
                  <a:pos x="10" y="0"/>
                </a:cxn>
                <a:cxn ang="0">
                  <a:pos x="0" y="11"/>
                </a:cxn>
                <a:cxn ang="0">
                  <a:pos x="11" y="21"/>
                </a:cxn>
                <a:cxn ang="0">
                  <a:pos x="18" y="20"/>
                </a:cxn>
                <a:cxn ang="0">
                  <a:pos x="17" y="17"/>
                </a:cxn>
                <a:cxn ang="0">
                  <a:pos x="12" y="18"/>
                </a:cxn>
                <a:cxn ang="0">
                  <a:pos x="5" y="12"/>
                </a:cxn>
                <a:cxn ang="0">
                  <a:pos x="19" y="12"/>
                </a:cxn>
              </a:cxnLst>
              <a:rect l="0" t="0" r="r" b="b"/>
              <a:pathLst>
                <a:path w="19" h="21">
                  <a:moveTo>
                    <a:pt x="5" y="9"/>
                  </a:moveTo>
                  <a:cubicBezTo>
                    <a:pt x="6" y="7"/>
                    <a:pt x="7" y="4"/>
                    <a:pt x="10" y="4"/>
                  </a:cubicBezTo>
                  <a:cubicBezTo>
                    <a:pt x="13" y="4"/>
                    <a:pt x="14" y="7"/>
                    <a:pt x="14" y="9"/>
                  </a:cubicBezTo>
                  <a:lnTo>
                    <a:pt x="5" y="9"/>
                  </a:lnTo>
                  <a:close/>
                  <a:moveTo>
                    <a:pt x="19" y="12"/>
                  </a:moveTo>
                  <a:cubicBezTo>
                    <a:pt x="19" y="12"/>
                    <a:pt x="19" y="11"/>
                    <a:pt x="19" y="10"/>
                  </a:cubicBezTo>
                  <a:cubicBezTo>
                    <a:pt x="19" y="6"/>
                    <a:pt x="17" y="0"/>
                    <a:pt x="10" y="0"/>
                  </a:cubicBezTo>
                  <a:cubicBezTo>
                    <a:pt x="4" y="0"/>
                    <a:pt x="0" y="6"/>
                    <a:pt x="0" y="11"/>
                  </a:cubicBezTo>
                  <a:cubicBezTo>
                    <a:pt x="0" y="17"/>
                    <a:pt x="4" y="21"/>
                    <a:pt x="11" y="21"/>
                  </a:cubicBezTo>
                  <a:cubicBezTo>
                    <a:pt x="14" y="21"/>
                    <a:pt x="16" y="21"/>
                    <a:pt x="18" y="20"/>
                  </a:cubicBezTo>
                  <a:cubicBezTo>
                    <a:pt x="17" y="17"/>
                    <a:pt x="17" y="17"/>
                    <a:pt x="17" y="17"/>
                  </a:cubicBezTo>
                  <a:cubicBezTo>
                    <a:pt x="16" y="17"/>
                    <a:pt x="14" y="18"/>
                    <a:pt x="12" y="18"/>
                  </a:cubicBezTo>
                  <a:cubicBezTo>
                    <a:pt x="8" y="18"/>
                    <a:pt x="5" y="16"/>
                    <a:pt x="5" y="12"/>
                  </a:cubicBezTo>
                  <a:lnTo>
                    <a:pt x="19"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53" name="Freeform 152"/>
            <p:cNvSpPr>
              <a:spLocks/>
            </p:cNvSpPr>
            <p:nvPr userDrawn="1"/>
          </p:nvSpPr>
          <p:spPr bwMode="auto">
            <a:xfrm>
              <a:off x="1378" y="2324"/>
              <a:ext cx="50" cy="55"/>
            </a:xfrm>
            <a:custGeom>
              <a:avLst/>
              <a:gdLst/>
              <a:ahLst/>
              <a:cxnLst>
                <a:cxn ang="0">
                  <a:pos x="0" y="54"/>
                </a:cxn>
                <a:cxn ang="0">
                  <a:pos x="0" y="0"/>
                </a:cxn>
                <a:cxn ang="0">
                  <a:pos x="50" y="28"/>
                </a:cxn>
                <a:cxn ang="0">
                  <a:pos x="0" y="54"/>
                </a:cxn>
              </a:cxnLst>
              <a:rect l="0" t="0" r="r" b="b"/>
              <a:pathLst>
                <a:path w="50" h="54">
                  <a:moveTo>
                    <a:pt x="0" y="54"/>
                  </a:moveTo>
                  <a:lnTo>
                    <a:pt x="0" y="0"/>
                  </a:lnTo>
                  <a:lnTo>
                    <a:pt x="50" y="28"/>
                  </a:lnTo>
                  <a:lnTo>
                    <a:pt x="0" y="54"/>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54" name="Freeform 153"/>
            <p:cNvSpPr>
              <a:spLocks/>
            </p:cNvSpPr>
            <p:nvPr userDrawn="1"/>
          </p:nvSpPr>
          <p:spPr bwMode="auto">
            <a:xfrm>
              <a:off x="1467" y="2315"/>
              <a:ext cx="70" cy="66"/>
            </a:xfrm>
            <a:custGeom>
              <a:avLst/>
              <a:gdLst/>
              <a:ahLst/>
              <a:cxnLst>
                <a:cxn ang="0">
                  <a:pos x="25" y="17"/>
                </a:cxn>
                <a:cxn ang="0">
                  <a:pos x="24" y="5"/>
                </a:cxn>
                <a:cxn ang="0">
                  <a:pos x="24" y="5"/>
                </a:cxn>
                <a:cxn ang="0">
                  <a:pos x="21" y="15"/>
                </a:cxn>
                <a:cxn ang="0">
                  <a:pos x="17" y="28"/>
                </a:cxn>
                <a:cxn ang="0">
                  <a:pos x="13" y="28"/>
                </a:cxn>
                <a:cxn ang="0">
                  <a:pos x="9" y="16"/>
                </a:cxn>
                <a:cxn ang="0">
                  <a:pos x="6" y="5"/>
                </a:cxn>
                <a:cxn ang="0">
                  <a:pos x="6" y="5"/>
                </a:cxn>
                <a:cxn ang="0">
                  <a:pos x="6" y="17"/>
                </a:cxn>
                <a:cxn ang="0">
                  <a:pos x="5" y="28"/>
                </a:cxn>
                <a:cxn ang="0">
                  <a:pos x="0" y="28"/>
                </a:cxn>
                <a:cxn ang="0">
                  <a:pos x="2" y="0"/>
                </a:cxn>
                <a:cxn ang="0">
                  <a:pos x="9" y="0"/>
                </a:cxn>
                <a:cxn ang="0">
                  <a:pos x="13" y="11"/>
                </a:cxn>
                <a:cxn ang="0">
                  <a:pos x="15" y="21"/>
                </a:cxn>
                <a:cxn ang="0">
                  <a:pos x="15" y="21"/>
                </a:cxn>
                <a:cxn ang="0">
                  <a:pos x="18" y="11"/>
                </a:cxn>
                <a:cxn ang="0">
                  <a:pos x="22" y="0"/>
                </a:cxn>
                <a:cxn ang="0">
                  <a:pos x="29" y="0"/>
                </a:cxn>
                <a:cxn ang="0">
                  <a:pos x="30" y="28"/>
                </a:cxn>
                <a:cxn ang="0">
                  <a:pos x="25" y="28"/>
                </a:cxn>
                <a:cxn ang="0">
                  <a:pos x="25" y="17"/>
                </a:cxn>
              </a:cxnLst>
              <a:rect l="0" t="0" r="r" b="b"/>
              <a:pathLst>
                <a:path w="30" h="28">
                  <a:moveTo>
                    <a:pt x="25" y="17"/>
                  </a:moveTo>
                  <a:cubicBezTo>
                    <a:pt x="25" y="13"/>
                    <a:pt x="24" y="9"/>
                    <a:pt x="24" y="5"/>
                  </a:cubicBezTo>
                  <a:cubicBezTo>
                    <a:pt x="24" y="5"/>
                    <a:pt x="24" y="5"/>
                    <a:pt x="24" y="5"/>
                  </a:cubicBezTo>
                  <a:cubicBezTo>
                    <a:pt x="23" y="8"/>
                    <a:pt x="22" y="12"/>
                    <a:pt x="21" y="15"/>
                  </a:cubicBezTo>
                  <a:cubicBezTo>
                    <a:pt x="17" y="28"/>
                    <a:pt x="17" y="28"/>
                    <a:pt x="17" y="28"/>
                  </a:cubicBezTo>
                  <a:cubicBezTo>
                    <a:pt x="13" y="28"/>
                    <a:pt x="13" y="28"/>
                    <a:pt x="13" y="28"/>
                  </a:cubicBezTo>
                  <a:cubicBezTo>
                    <a:pt x="9" y="16"/>
                    <a:pt x="9" y="16"/>
                    <a:pt x="9" y="16"/>
                  </a:cubicBezTo>
                  <a:cubicBezTo>
                    <a:pt x="8" y="12"/>
                    <a:pt x="7" y="8"/>
                    <a:pt x="6" y="5"/>
                  </a:cubicBezTo>
                  <a:cubicBezTo>
                    <a:pt x="6" y="5"/>
                    <a:pt x="6" y="5"/>
                    <a:pt x="6" y="5"/>
                  </a:cubicBezTo>
                  <a:cubicBezTo>
                    <a:pt x="6" y="8"/>
                    <a:pt x="6" y="13"/>
                    <a:pt x="6" y="17"/>
                  </a:cubicBezTo>
                  <a:cubicBezTo>
                    <a:pt x="5" y="28"/>
                    <a:pt x="5" y="28"/>
                    <a:pt x="5" y="28"/>
                  </a:cubicBezTo>
                  <a:cubicBezTo>
                    <a:pt x="0" y="28"/>
                    <a:pt x="0" y="28"/>
                    <a:pt x="0" y="28"/>
                  </a:cubicBezTo>
                  <a:cubicBezTo>
                    <a:pt x="2" y="0"/>
                    <a:pt x="2" y="0"/>
                    <a:pt x="2" y="0"/>
                  </a:cubicBezTo>
                  <a:cubicBezTo>
                    <a:pt x="9" y="0"/>
                    <a:pt x="9" y="0"/>
                    <a:pt x="9" y="0"/>
                  </a:cubicBezTo>
                  <a:cubicBezTo>
                    <a:pt x="13" y="11"/>
                    <a:pt x="13" y="11"/>
                    <a:pt x="13" y="11"/>
                  </a:cubicBezTo>
                  <a:cubicBezTo>
                    <a:pt x="14" y="14"/>
                    <a:pt x="15" y="18"/>
                    <a:pt x="15" y="21"/>
                  </a:cubicBezTo>
                  <a:cubicBezTo>
                    <a:pt x="15" y="21"/>
                    <a:pt x="15" y="21"/>
                    <a:pt x="15" y="21"/>
                  </a:cubicBezTo>
                  <a:cubicBezTo>
                    <a:pt x="16" y="18"/>
                    <a:pt x="17" y="14"/>
                    <a:pt x="18" y="11"/>
                  </a:cubicBezTo>
                  <a:cubicBezTo>
                    <a:pt x="22" y="0"/>
                    <a:pt x="22" y="0"/>
                    <a:pt x="22" y="0"/>
                  </a:cubicBezTo>
                  <a:cubicBezTo>
                    <a:pt x="29" y="0"/>
                    <a:pt x="29" y="0"/>
                    <a:pt x="29" y="0"/>
                  </a:cubicBezTo>
                  <a:cubicBezTo>
                    <a:pt x="30" y="28"/>
                    <a:pt x="30" y="28"/>
                    <a:pt x="30" y="28"/>
                  </a:cubicBezTo>
                  <a:cubicBezTo>
                    <a:pt x="25" y="28"/>
                    <a:pt x="25" y="28"/>
                    <a:pt x="25" y="28"/>
                  </a:cubicBezTo>
                  <a:lnTo>
                    <a:pt x="25" y="17"/>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55" name="Freeform 154"/>
            <p:cNvSpPr>
              <a:spLocks noEditPoints="1"/>
            </p:cNvSpPr>
            <p:nvPr userDrawn="1"/>
          </p:nvSpPr>
          <p:spPr bwMode="auto">
            <a:xfrm>
              <a:off x="1546" y="2332"/>
              <a:ext cx="42" cy="50"/>
            </a:xfrm>
            <a:custGeom>
              <a:avLst/>
              <a:gdLst/>
              <a:ahLst/>
              <a:cxnLst>
                <a:cxn ang="0">
                  <a:pos x="12" y="14"/>
                </a:cxn>
                <a:cxn ang="0">
                  <a:pos x="12" y="15"/>
                </a:cxn>
                <a:cxn ang="0">
                  <a:pos x="8" y="18"/>
                </a:cxn>
                <a:cxn ang="0">
                  <a:pos x="5" y="15"/>
                </a:cxn>
                <a:cxn ang="0">
                  <a:pos x="12" y="11"/>
                </a:cxn>
                <a:cxn ang="0">
                  <a:pos x="12" y="14"/>
                </a:cxn>
                <a:cxn ang="0">
                  <a:pos x="17" y="9"/>
                </a:cxn>
                <a:cxn ang="0">
                  <a:pos x="9" y="0"/>
                </a:cxn>
                <a:cxn ang="0">
                  <a:pos x="2" y="2"/>
                </a:cxn>
                <a:cxn ang="0">
                  <a:pos x="3" y="5"/>
                </a:cxn>
                <a:cxn ang="0">
                  <a:pos x="8" y="4"/>
                </a:cxn>
                <a:cxn ang="0">
                  <a:pos x="12" y="7"/>
                </a:cxn>
                <a:cxn ang="0">
                  <a:pos x="12" y="8"/>
                </a:cxn>
                <a:cxn ang="0">
                  <a:pos x="0" y="15"/>
                </a:cxn>
                <a:cxn ang="0">
                  <a:pos x="6" y="21"/>
                </a:cxn>
                <a:cxn ang="0">
                  <a:pos x="12" y="19"/>
                </a:cxn>
                <a:cxn ang="0">
                  <a:pos x="13" y="19"/>
                </a:cxn>
                <a:cxn ang="0">
                  <a:pos x="13" y="21"/>
                </a:cxn>
                <a:cxn ang="0">
                  <a:pos x="18" y="21"/>
                </a:cxn>
                <a:cxn ang="0">
                  <a:pos x="17" y="16"/>
                </a:cxn>
                <a:cxn ang="0">
                  <a:pos x="17" y="9"/>
                </a:cxn>
              </a:cxnLst>
              <a:rect l="0" t="0" r="r" b="b"/>
              <a:pathLst>
                <a:path w="18" h="21">
                  <a:moveTo>
                    <a:pt x="12" y="14"/>
                  </a:moveTo>
                  <a:cubicBezTo>
                    <a:pt x="12" y="14"/>
                    <a:pt x="12" y="15"/>
                    <a:pt x="12" y="15"/>
                  </a:cubicBezTo>
                  <a:cubicBezTo>
                    <a:pt x="12" y="16"/>
                    <a:pt x="10" y="18"/>
                    <a:pt x="8" y="18"/>
                  </a:cubicBezTo>
                  <a:cubicBezTo>
                    <a:pt x="6" y="18"/>
                    <a:pt x="5" y="17"/>
                    <a:pt x="5" y="15"/>
                  </a:cubicBezTo>
                  <a:cubicBezTo>
                    <a:pt x="5" y="12"/>
                    <a:pt x="9" y="11"/>
                    <a:pt x="12" y="11"/>
                  </a:cubicBezTo>
                  <a:lnTo>
                    <a:pt x="12" y="14"/>
                  </a:lnTo>
                  <a:close/>
                  <a:moveTo>
                    <a:pt x="17" y="9"/>
                  </a:moveTo>
                  <a:cubicBezTo>
                    <a:pt x="17" y="4"/>
                    <a:pt x="15" y="0"/>
                    <a:pt x="9" y="0"/>
                  </a:cubicBezTo>
                  <a:cubicBezTo>
                    <a:pt x="6" y="0"/>
                    <a:pt x="3" y="1"/>
                    <a:pt x="2" y="2"/>
                  </a:cubicBezTo>
                  <a:cubicBezTo>
                    <a:pt x="3" y="5"/>
                    <a:pt x="3" y="5"/>
                    <a:pt x="3" y="5"/>
                  </a:cubicBezTo>
                  <a:cubicBezTo>
                    <a:pt x="4" y="4"/>
                    <a:pt x="6" y="4"/>
                    <a:pt x="8" y="4"/>
                  </a:cubicBezTo>
                  <a:cubicBezTo>
                    <a:pt x="12" y="4"/>
                    <a:pt x="12" y="6"/>
                    <a:pt x="12" y="7"/>
                  </a:cubicBezTo>
                  <a:cubicBezTo>
                    <a:pt x="12" y="8"/>
                    <a:pt x="12" y="8"/>
                    <a:pt x="12" y="8"/>
                  </a:cubicBezTo>
                  <a:cubicBezTo>
                    <a:pt x="5" y="8"/>
                    <a:pt x="0" y="10"/>
                    <a:pt x="0" y="15"/>
                  </a:cubicBezTo>
                  <a:cubicBezTo>
                    <a:pt x="0" y="18"/>
                    <a:pt x="2" y="21"/>
                    <a:pt x="6" y="21"/>
                  </a:cubicBezTo>
                  <a:cubicBezTo>
                    <a:pt x="9" y="21"/>
                    <a:pt x="11" y="20"/>
                    <a:pt x="12" y="19"/>
                  </a:cubicBezTo>
                  <a:cubicBezTo>
                    <a:pt x="13" y="19"/>
                    <a:pt x="13" y="19"/>
                    <a:pt x="13" y="19"/>
                  </a:cubicBezTo>
                  <a:cubicBezTo>
                    <a:pt x="13" y="21"/>
                    <a:pt x="13" y="21"/>
                    <a:pt x="13" y="21"/>
                  </a:cubicBezTo>
                  <a:cubicBezTo>
                    <a:pt x="18" y="21"/>
                    <a:pt x="18" y="21"/>
                    <a:pt x="18" y="21"/>
                  </a:cubicBezTo>
                  <a:cubicBezTo>
                    <a:pt x="17" y="20"/>
                    <a:pt x="17" y="18"/>
                    <a:pt x="17" y="16"/>
                  </a:cubicBezTo>
                  <a:lnTo>
                    <a:pt x="17" y="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56" name="Freeform 155"/>
            <p:cNvSpPr>
              <a:spLocks/>
            </p:cNvSpPr>
            <p:nvPr userDrawn="1"/>
          </p:nvSpPr>
          <p:spPr bwMode="auto">
            <a:xfrm>
              <a:off x="1594" y="2333"/>
              <a:ext cx="46" cy="70"/>
            </a:xfrm>
            <a:custGeom>
              <a:avLst/>
              <a:gdLst/>
              <a:ahLst/>
              <a:cxnLst>
                <a:cxn ang="0">
                  <a:pos x="5" y="0"/>
                </a:cxn>
                <a:cxn ang="0">
                  <a:pos x="9" y="11"/>
                </a:cxn>
                <a:cxn ang="0">
                  <a:pos x="10" y="14"/>
                </a:cxn>
                <a:cxn ang="0">
                  <a:pos x="10" y="14"/>
                </a:cxn>
                <a:cxn ang="0">
                  <a:pos x="11" y="11"/>
                </a:cxn>
                <a:cxn ang="0">
                  <a:pos x="14" y="0"/>
                </a:cxn>
                <a:cxn ang="0">
                  <a:pos x="20" y="0"/>
                </a:cxn>
                <a:cxn ang="0">
                  <a:pos x="15" y="14"/>
                </a:cxn>
                <a:cxn ang="0">
                  <a:pos x="8" y="27"/>
                </a:cxn>
                <a:cxn ang="0">
                  <a:pos x="2" y="29"/>
                </a:cxn>
                <a:cxn ang="0">
                  <a:pos x="1" y="25"/>
                </a:cxn>
                <a:cxn ang="0">
                  <a:pos x="4" y="23"/>
                </a:cxn>
                <a:cxn ang="0">
                  <a:pos x="7" y="20"/>
                </a:cxn>
                <a:cxn ang="0">
                  <a:pos x="7" y="19"/>
                </a:cxn>
                <a:cxn ang="0">
                  <a:pos x="7" y="18"/>
                </a:cxn>
                <a:cxn ang="0">
                  <a:pos x="0" y="0"/>
                </a:cxn>
                <a:cxn ang="0">
                  <a:pos x="5" y="0"/>
                </a:cxn>
              </a:cxnLst>
              <a:rect l="0" t="0" r="r" b="b"/>
              <a:pathLst>
                <a:path w="20" h="29">
                  <a:moveTo>
                    <a:pt x="5" y="0"/>
                  </a:moveTo>
                  <a:cubicBezTo>
                    <a:pt x="9" y="11"/>
                    <a:pt x="9" y="11"/>
                    <a:pt x="9" y="11"/>
                  </a:cubicBezTo>
                  <a:cubicBezTo>
                    <a:pt x="9" y="12"/>
                    <a:pt x="10" y="13"/>
                    <a:pt x="10" y="14"/>
                  </a:cubicBezTo>
                  <a:cubicBezTo>
                    <a:pt x="10" y="14"/>
                    <a:pt x="10" y="14"/>
                    <a:pt x="10" y="14"/>
                  </a:cubicBezTo>
                  <a:cubicBezTo>
                    <a:pt x="10" y="13"/>
                    <a:pt x="11" y="12"/>
                    <a:pt x="11" y="11"/>
                  </a:cubicBezTo>
                  <a:cubicBezTo>
                    <a:pt x="14" y="0"/>
                    <a:pt x="14" y="0"/>
                    <a:pt x="14" y="0"/>
                  </a:cubicBezTo>
                  <a:cubicBezTo>
                    <a:pt x="20" y="0"/>
                    <a:pt x="20" y="0"/>
                    <a:pt x="20" y="0"/>
                  </a:cubicBezTo>
                  <a:cubicBezTo>
                    <a:pt x="15" y="14"/>
                    <a:pt x="15" y="14"/>
                    <a:pt x="15" y="14"/>
                  </a:cubicBezTo>
                  <a:cubicBezTo>
                    <a:pt x="12" y="21"/>
                    <a:pt x="10" y="24"/>
                    <a:pt x="8" y="27"/>
                  </a:cubicBezTo>
                  <a:cubicBezTo>
                    <a:pt x="6" y="28"/>
                    <a:pt x="4" y="29"/>
                    <a:pt x="2" y="29"/>
                  </a:cubicBezTo>
                  <a:cubicBezTo>
                    <a:pt x="1" y="25"/>
                    <a:pt x="1" y="25"/>
                    <a:pt x="1" y="25"/>
                  </a:cubicBezTo>
                  <a:cubicBezTo>
                    <a:pt x="2" y="25"/>
                    <a:pt x="3" y="24"/>
                    <a:pt x="4" y="23"/>
                  </a:cubicBezTo>
                  <a:cubicBezTo>
                    <a:pt x="5" y="23"/>
                    <a:pt x="6" y="22"/>
                    <a:pt x="7" y="20"/>
                  </a:cubicBezTo>
                  <a:cubicBezTo>
                    <a:pt x="7" y="20"/>
                    <a:pt x="7" y="20"/>
                    <a:pt x="7" y="19"/>
                  </a:cubicBezTo>
                  <a:cubicBezTo>
                    <a:pt x="7" y="19"/>
                    <a:pt x="7" y="19"/>
                    <a:pt x="7" y="18"/>
                  </a:cubicBezTo>
                  <a:cubicBezTo>
                    <a:pt x="0" y="0"/>
                    <a:pt x="0" y="0"/>
                    <a:pt x="0" y="0"/>
                  </a:cubicBezTo>
                  <a:lnTo>
                    <a:pt x="5"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57" name="Freeform 156"/>
            <p:cNvSpPr>
              <a:spLocks/>
            </p:cNvSpPr>
            <p:nvPr userDrawn="1"/>
          </p:nvSpPr>
          <p:spPr bwMode="auto">
            <a:xfrm>
              <a:off x="1669" y="2315"/>
              <a:ext cx="37" cy="66"/>
            </a:xfrm>
            <a:custGeom>
              <a:avLst/>
              <a:gdLst/>
              <a:ahLst/>
              <a:cxnLst>
                <a:cxn ang="0">
                  <a:pos x="0" y="0"/>
                </a:cxn>
                <a:cxn ang="0">
                  <a:pos x="11" y="0"/>
                </a:cxn>
                <a:cxn ang="0">
                  <a:pos x="11" y="57"/>
                </a:cxn>
                <a:cxn ang="0">
                  <a:pos x="37" y="57"/>
                </a:cxn>
                <a:cxn ang="0">
                  <a:pos x="37" y="66"/>
                </a:cxn>
                <a:cxn ang="0">
                  <a:pos x="0" y="66"/>
                </a:cxn>
                <a:cxn ang="0">
                  <a:pos x="0" y="0"/>
                </a:cxn>
              </a:cxnLst>
              <a:rect l="0" t="0" r="r" b="b"/>
              <a:pathLst>
                <a:path w="37" h="66">
                  <a:moveTo>
                    <a:pt x="0" y="0"/>
                  </a:moveTo>
                  <a:lnTo>
                    <a:pt x="11" y="0"/>
                  </a:lnTo>
                  <a:lnTo>
                    <a:pt x="11" y="57"/>
                  </a:lnTo>
                  <a:lnTo>
                    <a:pt x="37" y="57"/>
                  </a:lnTo>
                  <a:lnTo>
                    <a:pt x="37" y="66"/>
                  </a:lnTo>
                  <a:lnTo>
                    <a:pt x="0" y="66"/>
                  </a:lnTo>
                  <a:lnTo>
                    <a:pt x="0" y="0"/>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58" name="Freeform 157"/>
            <p:cNvSpPr>
              <a:spLocks noEditPoints="1"/>
            </p:cNvSpPr>
            <p:nvPr userDrawn="1"/>
          </p:nvSpPr>
          <p:spPr bwMode="auto">
            <a:xfrm>
              <a:off x="1712" y="2332"/>
              <a:ext cx="50" cy="50"/>
            </a:xfrm>
            <a:custGeom>
              <a:avLst/>
              <a:gdLst/>
              <a:ahLst/>
              <a:cxnLst>
                <a:cxn ang="0">
                  <a:pos x="10" y="18"/>
                </a:cxn>
                <a:cxn ang="0">
                  <a:pos x="5" y="11"/>
                </a:cxn>
                <a:cxn ang="0">
                  <a:pos x="10" y="4"/>
                </a:cxn>
                <a:cxn ang="0">
                  <a:pos x="15" y="11"/>
                </a:cxn>
                <a:cxn ang="0">
                  <a:pos x="10" y="18"/>
                </a:cxn>
                <a:cxn ang="0">
                  <a:pos x="10" y="21"/>
                </a:cxn>
                <a:cxn ang="0">
                  <a:pos x="21" y="11"/>
                </a:cxn>
                <a:cxn ang="0">
                  <a:pos x="11" y="0"/>
                </a:cxn>
                <a:cxn ang="0">
                  <a:pos x="0" y="11"/>
                </a:cxn>
                <a:cxn ang="0">
                  <a:pos x="10" y="21"/>
                </a:cxn>
              </a:cxnLst>
              <a:rect l="0" t="0" r="r" b="b"/>
              <a:pathLst>
                <a:path w="21" h="21">
                  <a:moveTo>
                    <a:pt x="10" y="18"/>
                  </a:moveTo>
                  <a:cubicBezTo>
                    <a:pt x="7" y="18"/>
                    <a:pt x="5" y="15"/>
                    <a:pt x="5" y="11"/>
                  </a:cubicBezTo>
                  <a:cubicBezTo>
                    <a:pt x="5" y="7"/>
                    <a:pt x="7" y="4"/>
                    <a:pt x="10" y="4"/>
                  </a:cubicBezTo>
                  <a:cubicBezTo>
                    <a:pt x="14" y="4"/>
                    <a:pt x="15" y="8"/>
                    <a:pt x="15" y="11"/>
                  </a:cubicBezTo>
                  <a:cubicBezTo>
                    <a:pt x="15" y="15"/>
                    <a:pt x="13" y="18"/>
                    <a:pt x="10" y="18"/>
                  </a:cubicBezTo>
                  <a:close/>
                  <a:moveTo>
                    <a:pt x="10" y="21"/>
                  </a:moveTo>
                  <a:cubicBezTo>
                    <a:pt x="15" y="21"/>
                    <a:pt x="21" y="18"/>
                    <a:pt x="21" y="11"/>
                  </a:cubicBezTo>
                  <a:cubicBezTo>
                    <a:pt x="21" y="4"/>
                    <a:pt x="17" y="0"/>
                    <a:pt x="11" y="0"/>
                  </a:cubicBezTo>
                  <a:cubicBezTo>
                    <a:pt x="4" y="0"/>
                    <a:pt x="0" y="4"/>
                    <a:pt x="0" y="11"/>
                  </a:cubicBezTo>
                  <a:cubicBezTo>
                    <a:pt x="0" y="17"/>
                    <a:pt x="5" y="21"/>
                    <a:pt x="10" y="21"/>
                  </a:cubicBez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59" name="Freeform 158"/>
            <p:cNvSpPr>
              <a:spLocks/>
            </p:cNvSpPr>
            <p:nvPr userDrawn="1"/>
          </p:nvSpPr>
          <p:spPr bwMode="auto">
            <a:xfrm>
              <a:off x="1769" y="2332"/>
              <a:ext cx="33" cy="50"/>
            </a:xfrm>
            <a:custGeom>
              <a:avLst/>
              <a:gdLst/>
              <a:ahLst/>
              <a:cxnLst>
                <a:cxn ang="0">
                  <a:pos x="1" y="16"/>
                </a:cxn>
                <a:cxn ang="0">
                  <a:pos x="6" y="18"/>
                </a:cxn>
                <a:cxn ang="0">
                  <a:pos x="9" y="15"/>
                </a:cxn>
                <a:cxn ang="0">
                  <a:pos x="6" y="12"/>
                </a:cxn>
                <a:cxn ang="0">
                  <a:pos x="0" y="7"/>
                </a:cxn>
                <a:cxn ang="0">
                  <a:pos x="8" y="0"/>
                </a:cxn>
                <a:cxn ang="0">
                  <a:pos x="13" y="1"/>
                </a:cxn>
                <a:cxn ang="0">
                  <a:pos x="12" y="5"/>
                </a:cxn>
                <a:cxn ang="0">
                  <a:pos x="8" y="4"/>
                </a:cxn>
                <a:cxn ang="0">
                  <a:pos x="5" y="6"/>
                </a:cxn>
                <a:cxn ang="0">
                  <a:pos x="9" y="9"/>
                </a:cxn>
                <a:cxn ang="0">
                  <a:pos x="14" y="15"/>
                </a:cxn>
                <a:cxn ang="0">
                  <a:pos x="6" y="21"/>
                </a:cxn>
                <a:cxn ang="0">
                  <a:pos x="0" y="20"/>
                </a:cxn>
                <a:cxn ang="0">
                  <a:pos x="1" y="16"/>
                </a:cxn>
              </a:cxnLst>
              <a:rect l="0" t="0" r="r" b="b"/>
              <a:pathLst>
                <a:path w="14" h="21">
                  <a:moveTo>
                    <a:pt x="1" y="16"/>
                  </a:moveTo>
                  <a:cubicBezTo>
                    <a:pt x="2" y="17"/>
                    <a:pt x="4" y="18"/>
                    <a:pt x="6" y="18"/>
                  </a:cubicBezTo>
                  <a:cubicBezTo>
                    <a:pt x="8" y="18"/>
                    <a:pt x="9" y="17"/>
                    <a:pt x="9" y="15"/>
                  </a:cubicBezTo>
                  <a:cubicBezTo>
                    <a:pt x="9" y="14"/>
                    <a:pt x="8" y="13"/>
                    <a:pt x="6" y="12"/>
                  </a:cubicBezTo>
                  <a:cubicBezTo>
                    <a:pt x="2" y="11"/>
                    <a:pt x="0" y="9"/>
                    <a:pt x="0" y="7"/>
                  </a:cubicBezTo>
                  <a:cubicBezTo>
                    <a:pt x="0" y="3"/>
                    <a:pt x="3" y="0"/>
                    <a:pt x="8" y="0"/>
                  </a:cubicBezTo>
                  <a:cubicBezTo>
                    <a:pt x="10" y="0"/>
                    <a:pt x="12" y="1"/>
                    <a:pt x="13" y="1"/>
                  </a:cubicBezTo>
                  <a:cubicBezTo>
                    <a:pt x="12" y="5"/>
                    <a:pt x="12" y="5"/>
                    <a:pt x="12" y="5"/>
                  </a:cubicBezTo>
                  <a:cubicBezTo>
                    <a:pt x="11" y="5"/>
                    <a:pt x="10" y="4"/>
                    <a:pt x="8" y="4"/>
                  </a:cubicBezTo>
                  <a:cubicBezTo>
                    <a:pt x="6" y="4"/>
                    <a:pt x="5" y="5"/>
                    <a:pt x="5" y="6"/>
                  </a:cubicBezTo>
                  <a:cubicBezTo>
                    <a:pt x="5" y="7"/>
                    <a:pt x="6" y="8"/>
                    <a:pt x="9" y="9"/>
                  </a:cubicBezTo>
                  <a:cubicBezTo>
                    <a:pt x="12" y="10"/>
                    <a:pt x="14" y="12"/>
                    <a:pt x="14" y="15"/>
                  </a:cubicBezTo>
                  <a:cubicBezTo>
                    <a:pt x="14" y="19"/>
                    <a:pt x="11" y="21"/>
                    <a:pt x="6" y="21"/>
                  </a:cubicBezTo>
                  <a:cubicBezTo>
                    <a:pt x="3" y="21"/>
                    <a:pt x="1" y="21"/>
                    <a:pt x="0" y="20"/>
                  </a:cubicBezTo>
                  <a:lnTo>
                    <a:pt x="1" y="16"/>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60" name="Freeform 159"/>
            <p:cNvSpPr>
              <a:spLocks noEditPoints="1"/>
            </p:cNvSpPr>
            <p:nvPr userDrawn="1"/>
          </p:nvSpPr>
          <p:spPr bwMode="auto">
            <a:xfrm>
              <a:off x="1807" y="2332"/>
              <a:ext cx="46" cy="50"/>
            </a:xfrm>
            <a:custGeom>
              <a:avLst/>
              <a:gdLst/>
              <a:ahLst/>
              <a:cxnLst>
                <a:cxn ang="0">
                  <a:pos x="5" y="9"/>
                </a:cxn>
                <a:cxn ang="0">
                  <a:pos x="10" y="4"/>
                </a:cxn>
                <a:cxn ang="0">
                  <a:pos x="14" y="9"/>
                </a:cxn>
                <a:cxn ang="0">
                  <a:pos x="5" y="9"/>
                </a:cxn>
                <a:cxn ang="0">
                  <a:pos x="18" y="12"/>
                </a:cxn>
                <a:cxn ang="0">
                  <a:pos x="19" y="10"/>
                </a:cxn>
                <a:cxn ang="0">
                  <a:pos x="10" y="0"/>
                </a:cxn>
                <a:cxn ang="0">
                  <a:pos x="0" y="11"/>
                </a:cxn>
                <a:cxn ang="0">
                  <a:pos x="10" y="21"/>
                </a:cxn>
                <a:cxn ang="0">
                  <a:pos x="17" y="20"/>
                </a:cxn>
                <a:cxn ang="0">
                  <a:pos x="17" y="17"/>
                </a:cxn>
                <a:cxn ang="0">
                  <a:pos x="11" y="18"/>
                </a:cxn>
                <a:cxn ang="0">
                  <a:pos x="5" y="12"/>
                </a:cxn>
                <a:cxn ang="0">
                  <a:pos x="18" y="12"/>
                </a:cxn>
              </a:cxnLst>
              <a:rect l="0" t="0" r="r" b="b"/>
              <a:pathLst>
                <a:path w="19" h="21">
                  <a:moveTo>
                    <a:pt x="5" y="9"/>
                  </a:moveTo>
                  <a:cubicBezTo>
                    <a:pt x="5" y="7"/>
                    <a:pt x="6" y="4"/>
                    <a:pt x="10" y="4"/>
                  </a:cubicBezTo>
                  <a:cubicBezTo>
                    <a:pt x="13" y="4"/>
                    <a:pt x="14" y="7"/>
                    <a:pt x="14" y="9"/>
                  </a:cubicBezTo>
                  <a:lnTo>
                    <a:pt x="5" y="9"/>
                  </a:lnTo>
                  <a:close/>
                  <a:moveTo>
                    <a:pt x="18" y="12"/>
                  </a:moveTo>
                  <a:cubicBezTo>
                    <a:pt x="18" y="12"/>
                    <a:pt x="19" y="11"/>
                    <a:pt x="19" y="10"/>
                  </a:cubicBezTo>
                  <a:cubicBezTo>
                    <a:pt x="19" y="6"/>
                    <a:pt x="16" y="0"/>
                    <a:pt x="10" y="0"/>
                  </a:cubicBezTo>
                  <a:cubicBezTo>
                    <a:pt x="3" y="0"/>
                    <a:pt x="0" y="6"/>
                    <a:pt x="0" y="11"/>
                  </a:cubicBezTo>
                  <a:cubicBezTo>
                    <a:pt x="0" y="17"/>
                    <a:pt x="4" y="21"/>
                    <a:pt x="10" y="21"/>
                  </a:cubicBezTo>
                  <a:cubicBezTo>
                    <a:pt x="13" y="21"/>
                    <a:pt x="16" y="21"/>
                    <a:pt x="17" y="20"/>
                  </a:cubicBezTo>
                  <a:cubicBezTo>
                    <a:pt x="17" y="17"/>
                    <a:pt x="17" y="17"/>
                    <a:pt x="17" y="17"/>
                  </a:cubicBezTo>
                  <a:cubicBezTo>
                    <a:pt x="15" y="17"/>
                    <a:pt x="13" y="18"/>
                    <a:pt x="11" y="18"/>
                  </a:cubicBezTo>
                  <a:cubicBezTo>
                    <a:pt x="8" y="18"/>
                    <a:pt x="5" y="16"/>
                    <a:pt x="5" y="12"/>
                  </a:cubicBezTo>
                  <a:lnTo>
                    <a:pt x="18"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61" name="Freeform 160"/>
            <p:cNvSpPr>
              <a:spLocks/>
            </p:cNvSpPr>
            <p:nvPr userDrawn="1"/>
          </p:nvSpPr>
          <p:spPr bwMode="auto">
            <a:xfrm>
              <a:off x="1872" y="2315"/>
              <a:ext cx="59" cy="66"/>
            </a:xfrm>
            <a:custGeom>
              <a:avLst/>
              <a:gdLst/>
              <a:ahLst/>
              <a:cxnLst>
                <a:cxn ang="0">
                  <a:pos x="9" y="28"/>
                </a:cxn>
                <a:cxn ang="0">
                  <a:pos x="0" y="0"/>
                </a:cxn>
                <a:cxn ang="0">
                  <a:pos x="6" y="0"/>
                </a:cxn>
                <a:cxn ang="0">
                  <a:pos x="10" y="13"/>
                </a:cxn>
                <a:cxn ang="0">
                  <a:pos x="12" y="23"/>
                </a:cxn>
                <a:cxn ang="0">
                  <a:pos x="13" y="23"/>
                </a:cxn>
                <a:cxn ang="0">
                  <a:pos x="15" y="13"/>
                </a:cxn>
                <a:cxn ang="0">
                  <a:pos x="19" y="0"/>
                </a:cxn>
                <a:cxn ang="0">
                  <a:pos x="25" y="0"/>
                </a:cxn>
                <a:cxn ang="0">
                  <a:pos x="15" y="28"/>
                </a:cxn>
                <a:cxn ang="0">
                  <a:pos x="9" y="28"/>
                </a:cxn>
              </a:cxnLst>
              <a:rect l="0" t="0" r="r" b="b"/>
              <a:pathLst>
                <a:path w="25" h="28">
                  <a:moveTo>
                    <a:pt x="9" y="28"/>
                  </a:moveTo>
                  <a:cubicBezTo>
                    <a:pt x="0" y="0"/>
                    <a:pt x="0" y="0"/>
                    <a:pt x="0" y="0"/>
                  </a:cubicBezTo>
                  <a:cubicBezTo>
                    <a:pt x="6" y="0"/>
                    <a:pt x="6" y="0"/>
                    <a:pt x="6" y="0"/>
                  </a:cubicBezTo>
                  <a:cubicBezTo>
                    <a:pt x="10" y="13"/>
                    <a:pt x="10" y="13"/>
                    <a:pt x="10" y="13"/>
                  </a:cubicBezTo>
                  <a:cubicBezTo>
                    <a:pt x="11" y="16"/>
                    <a:pt x="12" y="19"/>
                    <a:pt x="12" y="23"/>
                  </a:cubicBezTo>
                  <a:cubicBezTo>
                    <a:pt x="13" y="23"/>
                    <a:pt x="13" y="23"/>
                    <a:pt x="13" y="23"/>
                  </a:cubicBezTo>
                  <a:cubicBezTo>
                    <a:pt x="13" y="20"/>
                    <a:pt x="14" y="16"/>
                    <a:pt x="15" y="13"/>
                  </a:cubicBezTo>
                  <a:cubicBezTo>
                    <a:pt x="19" y="0"/>
                    <a:pt x="19" y="0"/>
                    <a:pt x="19" y="0"/>
                  </a:cubicBezTo>
                  <a:cubicBezTo>
                    <a:pt x="25" y="0"/>
                    <a:pt x="25" y="0"/>
                    <a:pt x="25" y="0"/>
                  </a:cubicBezTo>
                  <a:cubicBezTo>
                    <a:pt x="15" y="28"/>
                    <a:pt x="15" y="28"/>
                    <a:pt x="15" y="28"/>
                  </a:cubicBezTo>
                  <a:lnTo>
                    <a:pt x="9" y="28"/>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62" name="Freeform 161"/>
            <p:cNvSpPr>
              <a:spLocks noEditPoints="1"/>
            </p:cNvSpPr>
            <p:nvPr userDrawn="1"/>
          </p:nvSpPr>
          <p:spPr bwMode="auto">
            <a:xfrm>
              <a:off x="1931" y="2332"/>
              <a:ext cx="41" cy="50"/>
            </a:xfrm>
            <a:custGeom>
              <a:avLst/>
              <a:gdLst/>
              <a:ahLst/>
              <a:cxnLst>
                <a:cxn ang="0">
                  <a:pos x="12" y="14"/>
                </a:cxn>
                <a:cxn ang="0">
                  <a:pos x="12" y="15"/>
                </a:cxn>
                <a:cxn ang="0">
                  <a:pos x="8" y="18"/>
                </a:cxn>
                <a:cxn ang="0">
                  <a:pos x="5" y="15"/>
                </a:cxn>
                <a:cxn ang="0">
                  <a:pos x="12" y="11"/>
                </a:cxn>
                <a:cxn ang="0">
                  <a:pos x="12" y="14"/>
                </a:cxn>
                <a:cxn ang="0">
                  <a:pos x="17" y="9"/>
                </a:cxn>
                <a:cxn ang="0">
                  <a:pos x="8" y="0"/>
                </a:cxn>
                <a:cxn ang="0">
                  <a:pos x="1" y="2"/>
                </a:cxn>
                <a:cxn ang="0">
                  <a:pos x="2" y="5"/>
                </a:cxn>
                <a:cxn ang="0">
                  <a:pos x="7" y="4"/>
                </a:cxn>
                <a:cxn ang="0">
                  <a:pos x="12" y="7"/>
                </a:cxn>
                <a:cxn ang="0">
                  <a:pos x="12" y="8"/>
                </a:cxn>
                <a:cxn ang="0">
                  <a:pos x="0" y="15"/>
                </a:cxn>
                <a:cxn ang="0">
                  <a:pos x="6" y="21"/>
                </a:cxn>
                <a:cxn ang="0">
                  <a:pos x="12" y="19"/>
                </a:cxn>
                <a:cxn ang="0">
                  <a:pos x="12" y="19"/>
                </a:cxn>
                <a:cxn ang="0">
                  <a:pos x="12" y="21"/>
                </a:cxn>
                <a:cxn ang="0">
                  <a:pos x="17" y="21"/>
                </a:cxn>
                <a:cxn ang="0">
                  <a:pos x="17" y="16"/>
                </a:cxn>
                <a:cxn ang="0">
                  <a:pos x="17" y="9"/>
                </a:cxn>
              </a:cxnLst>
              <a:rect l="0" t="0" r="r" b="b"/>
              <a:pathLst>
                <a:path w="17" h="21">
                  <a:moveTo>
                    <a:pt x="12" y="14"/>
                  </a:moveTo>
                  <a:cubicBezTo>
                    <a:pt x="12" y="14"/>
                    <a:pt x="12" y="15"/>
                    <a:pt x="12" y="15"/>
                  </a:cubicBezTo>
                  <a:cubicBezTo>
                    <a:pt x="11" y="16"/>
                    <a:pt x="10" y="18"/>
                    <a:pt x="8" y="18"/>
                  </a:cubicBezTo>
                  <a:cubicBezTo>
                    <a:pt x="6" y="18"/>
                    <a:pt x="5" y="17"/>
                    <a:pt x="5" y="15"/>
                  </a:cubicBezTo>
                  <a:cubicBezTo>
                    <a:pt x="5" y="12"/>
                    <a:pt x="8" y="11"/>
                    <a:pt x="12" y="11"/>
                  </a:cubicBezTo>
                  <a:lnTo>
                    <a:pt x="12" y="14"/>
                  </a:lnTo>
                  <a:close/>
                  <a:moveTo>
                    <a:pt x="17" y="9"/>
                  </a:moveTo>
                  <a:cubicBezTo>
                    <a:pt x="17" y="4"/>
                    <a:pt x="15" y="0"/>
                    <a:pt x="8" y="0"/>
                  </a:cubicBezTo>
                  <a:cubicBezTo>
                    <a:pt x="5" y="0"/>
                    <a:pt x="2" y="1"/>
                    <a:pt x="1" y="2"/>
                  </a:cubicBezTo>
                  <a:cubicBezTo>
                    <a:pt x="2" y="5"/>
                    <a:pt x="2" y="5"/>
                    <a:pt x="2" y="5"/>
                  </a:cubicBezTo>
                  <a:cubicBezTo>
                    <a:pt x="3" y="4"/>
                    <a:pt x="5" y="4"/>
                    <a:pt x="7" y="4"/>
                  </a:cubicBezTo>
                  <a:cubicBezTo>
                    <a:pt x="11" y="4"/>
                    <a:pt x="12" y="6"/>
                    <a:pt x="12" y="7"/>
                  </a:cubicBezTo>
                  <a:cubicBezTo>
                    <a:pt x="12" y="8"/>
                    <a:pt x="12" y="8"/>
                    <a:pt x="12" y="8"/>
                  </a:cubicBezTo>
                  <a:cubicBezTo>
                    <a:pt x="4" y="8"/>
                    <a:pt x="0" y="10"/>
                    <a:pt x="0" y="15"/>
                  </a:cubicBezTo>
                  <a:cubicBezTo>
                    <a:pt x="0" y="18"/>
                    <a:pt x="2" y="21"/>
                    <a:pt x="6" y="21"/>
                  </a:cubicBezTo>
                  <a:cubicBezTo>
                    <a:pt x="9" y="21"/>
                    <a:pt x="11" y="20"/>
                    <a:pt x="12" y="19"/>
                  </a:cubicBezTo>
                  <a:cubicBezTo>
                    <a:pt x="12" y="19"/>
                    <a:pt x="12" y="19"/>
                    <a:pt x="12" y="19"/>
                  </a:cubicBezTo>
                  <a:cubicBezTo>
                    <a:pt x="12" y="21"/>
                    <a:pt x="12" y="21"/>
                    <a:pt x="12" y="21"/>
                  </a:cubicBezTo>
                  <a:cubicBezTo>
                    <a:pt x="17" y="21"/>
                    <a:pt x="17" y="21"/>
                    <a:pt x="17" y="21"/>
                  </a:cubicBezTo>
                  <a:cubicBezTo>
                    <a:pt x="17" y="20"/>
                    <a:pt x="17" y="18"/>
                    <a:pt x="17" y="16"/>
                  </a:cubicBezTo>
                  <a:lnTo>
                    <a:pt x="17" y="9"/>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63" name="Rectangle 162"/>
            <p:cNvSpPr>
              <a:spLocks noChangeArrowheads="1"/>
            </p:cNvSpPr>
            <p:nvPr userDrawn="1"/>
          </p:nvSpPr>
          <p:spPr bwMode="auto">
            <a:xfrm>
              <a:off x="1982" y="2311"/>
              <a:ext cx="13" cy="70"/>
            </a:xfrm>
            <a:prstGeom prst="rect">
              <a:avLst/>
            </a:prstGeom>
            <a:solidFill>
              <a:srgbClr val="000000"/>
            </a:solidFill>
            <a:ln w="9525">
              <a:noFill/>
              <a:miter lim="800000"/>
              <a:headEnd/>
              <a:tailEnd/>
            </a:ln>
          </p:spPr>
          <p:txBody>
            <a:bodyPr/>
            <a:lstStyle/>
            <a:p>
              <a:pPr>
                <a:lnSpc>
                  <a:spcPct val="95000"/>
                </a:lnSpc>
                <a:defRPr/>
              </a:pPr>
              <a:endParaRPr lang="en-US" b="0" dirty="0">
                <a:solidFill>
                  <a:srgbClr val="FFFFFF"/>
                </a:solidFill>
                <a:latin typeface="Verdana"/>
              </a:endParaRPr>
            </a:p>
          </p:txBody>
        </p:sp>
        <p:sp>
          <p:nvSpPr>
            <p:cNvPr id="164" name="Freeform 163"/>
            <p:cNvSpPr>
              <a:spLocks/>
            </p:cNvSpPr>
            <p:nvPr userDrawn="1"/>
          </p:nvSpPr>
          <p:spPr bwMode="auto">
            <a:xfrm>
              <a:off x="2008" y="2333"/>
              <a:ext cx="42" cy="48"/>
            </a:xfrm>
            <a:custGeom>
              <a:avLst/>
              <a:gdLst/>
              <a:ahLst/>
              <a:cxnLst>
                <a:cxn ang="0">
                  <a:pos x="18" y="14"/>
                </a:cxn>
                <a:cxn ang="0">
                  <a:pos x="18" y="20"/>
                </a:cxn>
                <a:cxn ang="0">
                  <a:pos x="14" y="20"/>
                </a:cxn>
                <a:cxn ang="0">
                  <a:pos x="13" y="17"/>
                </a:cxn>
                <a:cxn ang="0">
                  <a:pos x="13" y="17"/>
                </a:cxn>
                <a:cxn ang="0">
                  <a:pos x="7" y="20"/>
                </a:cxn>
                <a:cxn ang="0">
                  <a:pos x="0" y="12"/>
                </a:cxn>
                <a:cxn ang="0">
                  <a:pos x="0" y="0"/>
                </a:cxn>
                <a:cxn ang="0">
                  <a:pos x="5" y="0"/>
                </a:cxn>
                <a:cxn ang="0">
                  <a:pos x="5" y="11"/>
                </a:cxn>
                <a:cxn ang="0">
                  <a:pos x="9" y="16"/>
                </a:cxn>
                <a:cxn ang="0">
                  <a:pos x="12" y="13"/>
                </a:cxn>
                <a:cxn ang="0">
                  <a:pos x="13" y="12"/>
                </a:cxn>
                <a:cxn ang="0">
                  <a:pos x="13" y="0"/>
                </a:cxn>
                <a:cxn ang="0">
                  <a:pos x="18" y="0"/>
                </a:cxn>
                <a:cxn ang="0">
                  <a:pos x="18" y="14"/>
                </a:cxn>
              </a:cxnLst>
              <a:rect l="0" t="0" r="r" b="b"/>
              <a:pathLst>
                <a:path w="18" h="20">
                  <a:moveTo>
                    <a:pt x="18" y="14"/>
                  </a:moveTo>
                  <a:cubicBezTo>
                    <a:pt x="18" y="16"/>
                    <a:pt x="18" y="18"/>
                    <a:pt x="18" y="20"/>
                  </a:cubicBezTo>
                  <a:cubicBezTo>
                    <a:pt x="14" y="20"/>
                    <a:pt x="14" y="20"/>
                    <a:pt x="14" y="20"/>
                  </a:cubicBezTo>
                  <a:cubicBezTo>
                    <a:pt x="13" y="17"/>
                    <a:pt x="13" y="17"/>
                    <a:pt x="13" y="17"/>
                  </a:cubicBezTo>
                  <a:cubicBezTo>
                    <a:pt x="13" y="17"/>
                    <a:pt x="13" y="17"/>
                    <a:pt x="13" y="17"/>
                  </a:cubicBezTo>
                  <a:cubicBezTo>
                    <a:pt x="12" y="18"/>
                    <a:pt x="10" y="20"/>
                    <a:pt x="7" y="20"/>
                  </a:cubicBezTo>
                  <a:cubicBezTo>
                    <a:pt x="3" y="20"/>
                    <a:pt x="0" y="18"/>
                    <a:pt x="0" y="12"/>
                  </a:cubicBezTo>
                  <a:cubicBezTo>
                    <a:pt x="0" y="0"/>
                    <a:pt x="0" y="0"/>
                    <a:pt x="0" y="0"/>
                  </a:cubicBezTo>
                  <a:cubicBezTo>
                    <a:pt x="5" y="0"/>
                    <a:pt x="5" y="0"/>
                    <a:pt x="5" y="0"/>
                  </a:cubicBezTo>
                  <a:cubicBezTo>
                    <a:pt x="5" y="11"/>
                    <a:pt x="5" y="11"/>
                    <a:pt x="5" y="11"/>
                  </a:cubicBezTo>
                  <a:cubicBezTo>
                    <a:pt x="5" y="14"/>
                    <a:pt x="6" y="16"/>
                    <a:pt x="9" y="16"/>
                  </a:cubicBezTo>
                  <a:cubicBezTo>
                    <a:pt x="11" y="16"/>
                    <a:pt x="12" y="15"/>
                    <a:pt x="12" y="13"/>
                  </a:cubicBezTo>
                  <a:cubicBezTo>
                    <a:pt x="13" y="13"/>
                    <a:pt x="13" y="13"/>
                    <a:pt x="13" y="12"/>
                  </a:cubicBezTo>
                  <a:cubicBezTo>
                    <a:pt x="13" y="0"/>
                    <a:pt x="13" y="0"/>
                    <a:pt x="13" y="0"/>
                  </a:cubicBezTo>
                  <a:cubicBezTo>
                    <a:pt x="18" y="0"/>
                    <a:pt x="18" y="0"/>
                    <a:pt x="18" y="0"/>
                  </a:cubicBezTo>
                  <a:lnTo>
                    <a:pt x="18" y="14"/>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sp>
          <p:nvSpPr>
            <p:cNvPr id="165" name="Freeform 164"/>
            <p:cNvSpPr>
              <a:spLocks noEditPoints="1"/>
            </p:cNvSpPr>
            <p:nvPr userDrawn="1"/>
          </p:nvSpPr>
          <p:spPr bwMode="auto">
            <a:xfrm>
              <a:off x="2062" y="2332"/>
              <a:ext cx="44" cy="50"/>
            </a:xfrm>
            <a:custGeom>
              <a:avLst/>
              <a:gdLst/>
              <a:ahLst/>
              <a:cxnLst>
                <a:cxn ang="0">
                  <a:pos x="5" y="9"/>
                </a:cxn>
                <a:cxn ang="0">
                  <a:pos x="10" y="4"/>
                </a:cxn>
                <a:cxn ang="0">
                  <a:pos x="14" y="9"/>
                </a:cxn>
                <a:cxn ang="0">
                  <a:pos x="5" y="9"/>
                </a:cxn>
                <a:cxn ang="0">
                  <a:pos x="18" y="12"/>
                </a:cxn>
                <a:cxn ang="0">
                  <a:pos x="19" y="10"/>
                </a:cxn>
                <a:cxn ang="0">
                  <a:pos x="10" y="0"/>
                </a:cxn>
                <a:cxn ang="0">
                  <a:pos x="0" y="11"/>
                </a:cxn>
                <a:cxn ang="0">
                  <a:pos x="10" y="21"/>
                </a:cxn>
                <a:cxn ang="0">
                  <a:pos x="18" y="20"/>
                </a:cxn>
                <a:cxn ang="0">
                  <a:pos x="17" y="17"/>
                </a:cxn>
                <a:cxn ang="0">
                  <a:pos x="11" y="18"/>
                </a:cxn>
                <a:cxn ang="0">
                  <a:pos x="5" y="12"/>
                </a:cxn>
                <a:cxn ang="0">
                  <a:pos x="18" y="12"/>
                </a:cxn>
              </a:cxnLst>
              <a:rect l="0" t="0" r="r" b="b"/>
              <a:pathLst>
                <a:path w="19" h="21">
                  <a:moveTo>
                    <a:pt x="5" y="9"/>
                  </a:moveTo>
                  <a:cubicBezTo>
                    <a:pt x="5" y="7"/>
                    <a:pt x="6" y="4"/>
                    <a:pt x="10" y="4"/>
                  </a:cubicBezTo>
                  <a:cubicBezTo>
                    <a:pt x="13" y="4"/>
                    <a:pt x="14" y="7"/>
                    <a:pt x="14" y="9"/>
                  </a:cubicBezTo>
                  <a:lnTo>
                    <a:pt x="5" y="9"/>
                  </a:lnTo>
                  <a:close/>
                  <a:moveTo>
                    <a:pt x="18" y="12"/>
                  </a:moveTo>
                  <a:cubicBezTo>
                    <a:pt x="19" y="12"/>
                    <a:pt x="19" y="11"/>
                    <a:pt x="19" y="10"/>
                  </a:cubicBezTo>
                  <a:cubicBezTo>
                    <a:pt x="19" y="6"/>
                    <a:pt x="17" y="0"/>
                    <a:pt x="10" y="0"/>
                  </a:cubicBezTo>
                  <a:cubicBezTo>
                    <a:pt x="3" y="0"/>
                    <a:pt x="0" y="6"/>
                    <a:pt x="0" y="11"/>
                  </a:cubicBezTo>
                  <a:cubicBezTo>
                    <a:pt x="0" y="17"/>
                    <a:pt x="4" y="21"/>
                    <a:pt x="10" y="21"/>
                  </a:cubicBezTo>
                  <a:cubicBezTo>
                    <a:pt x="13" y="21"/>
                    <a:pt x="16" y="21"/>
                    <a:pt x="18" y="20"/>
                  </a:cubicBezTo>
                  <a:cubicBezTo>
                    <a:pt x="17" y="17"/>
                    <a:pt x="17" y="17"/>
                    <a:pt x="17" y="17"/>
                  </a:cubicBezTo>
                  <a:cubicBezTo>
                    <a:pt x="15" y="17"/>
                    <a:pt x="14" y="18"/>
                    <a:pt x="11" y="18"/>
                  </a:cubicBezTo>
                  <a:cubicBezTo>
                    <a:pt x="8" y="18"/>
                    <a:pt x="5" y="16"/>
                    <a:pt x="5" y="12"/>
                  </a:cubicBezTo>
                  <a:lnTo>
                    <a:pt x="18" y="12"/>
                  </a:lnTo>
                  <a:close/>
                </a:path>
              </a:pathLst>
            </a:custGeom>
            <a:solidFill>
              <a:srgbClr val="000000"/>
            </a:solidFill>
            <a:ln w="9525">
              <a:noFill/>
              <a:round/>
              <a:headEnd/>
              <a:tailEnd/>
            </a:ln>
          </p:spPr>
          <p:txBody>
            <a:bodyPr/>
            <a:lstStyle/>
            <a:p>
              <a:pPr>
                <a:lnSpc>
                  <a:spcPct val="95000"/>
                </a:lnSpc>
                <a:defRPr/>
              </a:pPr>
              <a:endParaRPr lang="en-US" b="0" dirty="0">
                <a:solidFill>
                  <a:srgbClr val="FFFFFF"/>
                </a:solidFill>
                <a:latin typeface="Verdana"/>
              </a:endParaRPr>
            </a:p>
          </p:txBody>
        </p:sp>
      </p:grpSp>
      <p:sp>
        <p:nvSpPr>
          <p:cNvPr id="166" name="Text Box 165"/>
          <p:cNvSpPr txBox="1">
            <a:spLocks noChangeArrowheads="1"/>
          </p:cNvSpPr>
          <p:nvPr/>
        </p:nvSpPr>
        <p:spPr bwMode="auto">
          <a:xfrm>
            <a:off x="339725" y="5927725"/>
            <a:ext cx="2782888" cy="579438"/>
          </a:xfrm>
          <a:prstGeom prst="rect">
            <a:avLst/>
          </a:prstGeom>
          <a:noFill/>
          <a:ln w="9525">
            <a:noFill/>
            <a:miter lim="800000"/>
            <a:headEnd/>
            <a:tailEnd/>
          </a:ln>
        </p:spPr>
        <p:txBody>
          <a:bodyPr lIns="0" tIns="0" rIns="0" bIns="0">
            <a:spAutoFit/>
          </a:bodyPr>
          <a:lstStyle/>
          <a:p>
            <a:pPr algn="just" eaLnBrk="0" hangingPunct="0">
              <a:lnSpc>
                <a:spcPct val="95000"/>
              </a:lnSpc>
              <a:buClr>
                <a:srgbClr val="FFCC66"/>
              </a:buClr>
              <a:buSzPct val="70000"/>
              <a:buFont typeface="Wingdings" pitchFamily="2" charset="2"/>
              <a:buNone/>
              <a:defRPr/>
            </a:pPr>
            <a:r>
              <a:rPr lang="en-US" sz="800" b="0" dirty="0">
                <a:solidFill>
                  <a:srgbClr val="848484"/>
                </a:solidFill>
                <a:latin typeface="Arial" pitchFamily="34" charset="0"/>
              </a:rPr>
              <a:t>Wells Fargo Private Bank provides financial services and products through Wells Fargo Bank, N.A. and its affiliates. Wells Fargo &amp; Company does not provide tax advice. Please consult your professional tax advisor to determine how this information may apply to your own situation.</a:t>
            </a:r>
          </a:p>
        </p:txBody>
      </p:sp>
      <p:pic>
        <p:nvPicPr>
          <p:cNvPr id="167" name="Picture 342" descr="WF_goldRGB_2009"/>
          <p:cNvPicPr>
            <a:picLocks noChangeAspect="1" noChangeArrowheads="1"/>
          </p:cNvPicPr>
          <p:nvPr userDrawn="1"/>
        </p:nvPicPr>
        <p:blipFill>
          <a:blip r:embed="rId3" cstate="print"/>
          <a:srcRect/>
          <a:stretch>
            <a:fillRect/>
          </a:stretch>
        </p:blipFill>
        <p:spPr bwMode="auto">
          <a:xfrm>
            <a:off x="8183563" y="193675"/>
            <a:ext cx="731837" cy="731838"/>
          </a:xfrm>
          <a:prstGeom prst="rect">
            <a:avLst/>
          </a:prstGeom>
          <a:noFill/>
          <a:ln w="9525">
            <a:noFill/>
            <a:miter lim="800000"/>
            <a:headEnd/>
            <a:tailEnd/>
          </a:ln>
        </p:spPr>
      </p:pic>
      <p:sp>
        <p:nvSpPr>
          <p:cNvPr id="276482" name="Rectangle 2"/>
          <p:cNvSpPr>
            <a:spLocks noGrp="1" noChangeArrowheads="1"/>
          </p:cNvSpPr>
          <p:nvPr>
            <p:ph type="ctrTitle"/>
          </p:nvPr>
        </p:nvSpPr>
        <p:spPr>
          <a:xfrm>
            <a:off x="338138" y="1538288"/>
            <a:ext cx="7454900" cy="1368425"/>
          </a:xfrm>
          <a:ln algn="ctr"/>
        </p:spPr>
        <p:txBody>
          <a:bodyPr anchor="b"/>
          <a:lstStyle>
            <a:lvl1pPr eaLnBrk="1" hangingPunct="1">
              <a:lnSpc>
                <a:spcPct val="95000"/>
              </a:lnSpc>
              <a:defRPr sz="4100" smtClean="0">
                <a:solidFill>
                  <a:schemeClr val="tx2"/>
                </a:solidFill>
                <a:ea typeface="ＭＳ Ｐゴシック"/>
                <a:cs typeface="ＭＳ Ｐゴシック"/>
              </a:defRPr>
            </a:lvl1pPr>
          </a:lstStyle>
          <a:p>
            <a:r>
              <a:rPr lang="en-US" smtClean="0"/>
              <a:t>Click to edit Master title style</a:t>
            </a:r>
          </a:p>
        </p:txBody>
      </p:sp>
      <p:sp>
        <p:nvSpPr>
          <p:cNvPr id="276485" name="Rectangle 3"/>
          <p:cNvSpPr>
            <a:spLocks noGrp="1" noChangeArrowheads="1"/>
          </p:cNvSpPr>
          <p:nvPr>
            <p:ph type="subTitle" idx="1"/>
          </p:nvPr>
        </p:nvSpPr>
        <p:spPr>
          <a:xfrm>
            <a:off x="338138" y="3168650"/>
            <a:ext cx="7454900" cy="609600"/>
          </a:xfrm>
          <a:ln algn="ctr"/>
        </p:spPr>
        <p:txBody>
          <a:bodyPr/>
          <a:lstStyle>
            <a:lvl1pPr marL="0" indent="0">
              <a:lnSpc>
                <a:spcPct val="100000"/>
              </a:lnSpc>
              <a:spcBef>
                <a:spcPct val="0"/>
              </a:spcBef>
              <a:spcAft>
                <a:spcPct val="0"/>
              </a:spcAft>
              <a:buFont typeface="Wingdings" pitchFamily="2" charset="2"/>
              <a:buNone/>
              <a:defRPr sz="1800" smtClean="0">
                <a:ea typeface="ＭＳ Ｐゴシック"/>
                <a:cs typeface="ＭＳ Ｐゴシック"/>
              </a:defRPr>
            </a:lvl1pPr>
          </a:lstStyle>
          <a:p>
            <a:r>
              <a:rPr lang="en-US" smtClean="0"/>
              <a:t>Click to edit Master subtitle style</a:t>
            </a:r>
          </a:p>
        </p:txBody>
      </p:sp>
      <p:sp>
        <p:nvSpPr>
          <p:cNvPr id="168" name="Rectangle 4"/>
          <p:cNvSpPr>
            <a:spLocks noGrp="1" noChangeArrowheads="1"/>
          </p:cNvSpPr>
          <p:nvPr>
            <p:ph type="ftr" sz="quarter" idx="10"/>
          </p:nvPr>
        </p:nvSpPr>
        <p:spPr>
          <a:xfrm>
            <a:off x="338138" y="6635750"/>
            <a:ext cx="2482850" cy="138113"/>
          </a:xfrm>
        </p:spPr>
        <p:txBody>
          <a:bodyPr/>
          <a:lstStyle>
            <a:lvl1pPr algn="l">
              <a:defRPr smtClean="0"/>
            </a:lvl1pPr>
          </a:lstStyle>
          <a:p>
            <a:pPr>
              <a:defRPr/>
            </a:pPr>
            <a:r>
              <a:rPr lang="en-US" dirty="0">
                <a:solidFill>
                  <a:srgbClr val="A57D50"/>
                </a:solidFill>
              </a:rPr>
              <a:t>200906092 TPB-AB21039 (09/09)</a:t>
            </a:r>
          </a:p>
        </p:txBody>
      </p:sp>
    </p:spTree>
    <p:extLst>
      <p:ext uri="{BB962C8B-B14F-4D97-AF65-F5344CB8AC3E}">
        <p14:creationId xmlns:p14="http://schemas.microsoft.com/office/powerpoint/2010/main" val="3161506170"/>
      </p:ext>
    </p:extLst>
  </p:cSld>
  <p:clrMapOvr>
    <a:masterClrMapping/>
  </p:clrMapOvr>
  <p:transition>
    <p:fade/>
  </p:transition>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A57D50"/>
                </a:solidFill>
              </a:rPr>
              <a:t>200906092 TPB-AB21039 (09/09)</a:t>
            </a:r>
          </a:p>
        </p:txBody>
      </p:sp>
    </p:spTree>
    <p:extLst>
      <p:ext uri="{BB962C8B-B14F-4D97-AF65-F5344CB8AC3E}">
        <p14:creationId xmlns:p14="http://schemas.microsoft.com/office/powerpoint/2010/main" val="357463091"/>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A57D50"/>
                </a:solidFill>
              </a:rPr>
              <a:t>200906092 TPB-AB21039 (09/09)</a:t>
            </a:r>
          </a:p>
        </p:txBody>
      </p:sp>
    </p:spTree>
    <p:extLst>
      <p:ext uri="{BB962C8B-B14F-4D97-AF65-F5344CB8AC3E}">
        <p14:creationId xmlns:p14="http://schemas.microsoft.com/office/powerpoint/2010/main" val="49615645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792288"/>
            <a:ext cx="4265613" cy="4519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792288"/>
            <a:ext cx="4265612" cy="4519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A57D50"/>
                </a:solidFill>
              </a:rPr>
              <a:t>200906092 TPB-AB21039 (09/09)</a:t>
            </a:r>
          </a:p>
        </p:txBody>
      </p:sp>
    </p:spTree>
    <p:extLst>
      <p:ext uri="{BB962C8B-B14F-4D97-AF65-F5344CB8AC3E}">
        <p14:creationId xmlns:p14="http://schemas.microsoft.com/office/powerpoint/2010/main" val="119198812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t>200906092 TPB-AB21039 (09/09)</a:t>
            </a:r>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dirty="0">
                <a:solidFill>
                  <a:srgbClr val="A57D50"/>
                </a:solidFill>
              </a:rPr>
              <a:t>200906092 TPB-AB21039 (09/09)</a:t>
            </a:r>
          </a:p>
        </p:txBody>
      </p:sp>
    </p:spTree>
    <p:extLst>
      <p:ext uri="{BB962C8B-B14F-4D97-AF65-F5344CB8AC3E}">
        <p14:creationId xmlns:p14="http://schemas.microsoft.com/office/powerpoint/2010/main" val="1355283141"/>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solidFill>
                  <a:srgbClr val="A57D50"/>
                </a:solidFill>
              </a:rPr>
              <a:t>200906092 TPB-AB21039 (09/09)</a:t>
            </a:r>
          </a:p>
        </p:txBody>
      </p:sp>
    </p:spTree>
    <p:extLst>
      <p:ext uri="{BB962C8B-B14F-4D97-AF65-F5344CB8AC3E}">
        <p14:creationId xmlns:p14="http://schemas.microsoft.com/office/powerpoint/2010/main" val="1843065727"/>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dirty="0">
                <a:solidFill>
                  <a:srgbClr val="A57D50"/>
                </a:solidFill>
              </a:rPr>
              <a:t>200906092 TPB-AB21039 (09/09)</a:t>
            </a:r>
          </a:p>
        </p:txBody>
      </p:sp>
    </p:spTree>
    <p:extLst>
      <p:ext uri="{BB962C8B-B14F-4D97-AF65-F5344CB8AC3E}">
        <p14:creationId xmlns:p14="http://schemas.microsoft.com/office/powerpoint/2010/main" val="2199754205"/>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A57D50"/>
                </a:solidFill>
              </a:rPr>
              <a:t>200906092 TPB-AB21039 (09/09)</a:t>
            </a:r>
          </a:p>
        </p:txBody>
      </p:sp>
    </p:spTree>
    <p:extLst>
      <p:ext uri="{BB962C8B-B14F-4D97-AF65-F5344CB8AC3E}">
        <p14:creationId xmlns:p14="http://schemas.microsoft.com/office/powerpoint/2010/main" val="784732042"/>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tIns="45720" rIns="91440" bIns="4572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A57D50"/>
                </a:solidFill>
              </a:rPr>
              <a:t>200906092 TPB-AB21039 (09/09)</a:t>
            </a:r>
          </a:p>
        </p:txBody>
      </p:sp>
    </p:spTree>
    <p:extLst>
      <p:ext uri="{BB962C8B-B14F-4D97-AF65-F5344CB8AC3E}">
        <p14:creationId xmlns:p14="http://schemas.microsoft.com/office/powerpoint/2010/main" val="4040786044"/>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A57D50"/>
                </a:solidFill>
              </a:rPr>
              <a:t>200906092 TPB-AB21039 (09/09)</a:t>
            </a:r>
          </a:p>
        </p:txBody>
      </p:sp>
    </p:spTree>
    <p:extLst>
      <p:ext uri="{BB962C8B-B14F-4D97-AF65-F5344CB8AC3E}">
        <p14:creationId xmlns:p14="http://schemas.microsoft.com/office/powerpoint/2010/main" val="3107166423"/>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5288" y="179388"/>
            <a:ext cx="2170112" cy="61325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1775" y="179388"/>
            <a:ext cx="6361113" cy="61325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A57D50"/>
                </a:solidFill>
              </a:rPr>
              <a:t>200906092 TPB-AB21039 (09/09)</a:t>
            </a:r>
          </a:p>
        </p:txBody>
      </p:sp>
    </p:spTree>
    <p:extLst>
      <p:ext uri="{BB962C8B-B14F-4D97-AF65-F5344CB8AC3E}">
        <p14:creationId xmlns:p14="http://schemas.microsoft.com/office/powerpoint/2010/main" val="2230579453"/>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31775" y="179388"/>
            <a:ext cx="8683625" cy="4873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31775" y="1792288"/>
            <a:ext cx="8683625" cy="4519612"/>
          </a:xfrm>
        </p:spPr>
        <p:txBody>
          <a:bodyPr tIns="45720" rIns="91440" bIns="45720"/>
          <a:lstStyle/>
          <a:p>
            <a:pPr lvl="0"/>
            <a:endParaRPr lang="en-US" noProof="0" dirty="0" smtClean="0"/>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A57D50"/>
                </a:solidFill>
              </a:rPr>
              <a:t>200906092 TPB-AB21039 (09/09)</a:t>
            </a:r>
          </a:p>
        </p:txBody>
      </p:sp>
    </p:spTree>
    <p:extLst>
      <p:ext uri="{BB962C8B-B14F-4D97-AF65-F5344CB8AC3E}">
        <p14:creationId xmlns:p14="http://schemas.microsoft.com/office/powerpoint/2010/main" val="343231530"/>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solidFill>
                <a:srgbClr val="A57D50"/>
              </a:solidFill>
              <a:latin typeface="Verdana"/>
            </a:endParaRPr>
          </a:p>
        </p:txBody>
      </p:sp>
      <p:sp>
        <p:nvSpPr>
          <p:cNvPr id="6" name="Rectangle 70"/>
          <p:cNvSpPr>
            <a:spLocks noGrp="1" noChangeArrowheads="1"/>
          </p:cNvSpPr>
          <p:nvPr>
            <p:ph type="ftr" sz="quarter" idx="11"/>
          </p:nvPr>
        </p:nvSpPr>
        <p:spPr>
          <a:ln/>
        </p:spPr>
        <p:txBody>
          <a:bodyPr/>
          <a:lstStyle>
            <a:lvl1pPr>
              <a:defRPr/>
            </a:lvl1pPr>
          </a:lstStyle>
          <a:p>
            <a:pPr>
              <a:defRPr/>
            </a:pPr>
            <a:endParaRPr lang="en-US" dirty="0">
              <a:solidFill>
                <a:srgbClr val="A57D50"/>
              </a:solidFill>
            </a:endParaRPr>
          </a:p>
        </p:txBody>
      </p:sp>
      <p:sp>
        <p:nvSpPr>
          <p:cNvPr id="7" name="Rectangle 71"/>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81E14293-30B6-4C87-9CD1-5D29C2932F34}" type="slidenum">
              <a:rPr lang="en-US">
                <a:solidFill>
                  <a:srgbClr val="A57D50"/>
                </a:solidFill>
                <a:latin typeface="Verdana"/>
              </a:rPr>
              <a:pPr>
                <a:defRPr/>
              </a:pPr>
              <a:t>‹#›</a:t>
            </a:fld>
            <a:endParaRPr lang="en-US" dirty="0">
              <a:solidFill>
                <a:srgbClr val="A57D50"/>
              </a:solidFill>
              <a:latin typeface="Verdana"/>
            </a:endParaRPr>
          </a:p>
        </p:txBody>
      </p:sp>
    </p:spTree>
    <p:extLst>
      <p:ext uri="{BB962C8B-B14F-4D97-AF65-F5344CB8AC3E}">
        <p14:creationId xmlns:p14="http://schemas.microsoft.com/office/powerpoint/2010/main" val="30063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792288"/>
            <a:ext cx="4265613" cy="4519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792288"/>
            <a:ext cx="4265612" cy="4519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t>200906092 TPB-AB21039 (09/09)</a:t>
            </a: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dirty="0"/>
              <a:t>200906092 TPB-AB21039 (09/09)</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t>200906092 TPB-AB21039 (09/09)</a:t>
            </a: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dirty="0"/>
              <a:t>200906092 TPB-AB21039 (09/09)</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t>200906092 TPB-AB21039 (09/09)</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tIns="45720" rIns="91440" bIns="4572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t>200906092 TPB-AB21039 (09/09)</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image" Target="../media/image3.jpeg"/><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25438" y="103188"/>
            <a:ext cx="7858125" cy="76835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399367" name="Line 7"/>
          <p:cNvSpPr>
            <a:spLocks noChangeShapeType="1"/>
          </p:cNvSpPr>
          <p:nvPr/>
        </p:nvSpPr>
        <p:spPr bwMode="auto">
          <a:xfrm>
            <a:off x="0" y="885825"/>
            <a:ext cx="9144000" cy="0"/>
          </a:xfrm>
          <a:prstGeom prst="line">
            <a:avLst/>
          </a:prstGeom>
          <a:noFill/>
          <a:ln w="12700">
            <a:solidFill>
              <a:schemeClr val="tx2"/>
            </a:solidFill>
            <a:round/>
            <a:headEnd/>
            <a:tailEnd/>
          </a:ln>
          <a:effectLst/>
        </p:spPr>
        <p:txBody>
          <a:bodyPr/>
          <a:lstStyle/>
          <a:p>
            <a:pPr>
              <a:lnSpc>
                <a:spcPct val="95000"/>
              </a:lnSpc>
              <a:defRPr/>
            </a:pPr>
            <a:endParaRPr lang="en-US" b="0" dirty="0">
              <a:solidFill>
                <a:schemeClr val="bg1"/>
              </a:solidFill>
              <a:latin typeface="Verdana" charset="0"/>
              <a:ea typeface="+mn-ea"/>
              <a:cs typeface="+mn-cs"/>
            </a:endParaRPr>
          </a:p>
        </p:txBody>
      </p:sp>
      <p:sp>
        <p:nvSpPr>
          <p:cNvPr id="2052" name="Rectangle 3"/>
          <p:cNvSpPr>
            <a:spLocks noGrp="1" noChangeArrowheads="1"/>
          </p:cNvSpPr>
          <p:nvPr>
            <p:ph type="body" idx="1"/>
          </p:nvPr>
        </p:nvSpPr>
        <p:spPr bwMode="auto">
          <a:xfrm>
            <a:off x="325438" y="1800225"/>
            <a:ext cx="8589962" cy="45116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99364" name="Rectangle 4"/>
          <p:cNvSpPr>
            <a:spLocks noGrp="1" noChangeArrowheads="1"/>
          </p:cNvSpPr>
          <p:nvPr>
            <p:ph type="ftr" sz="quarter" idx="3"/>
          </p:nvPr>
        </p:nvSpPr>
        <p:spPr bwMode="auto">
          <a:xfrm>
            <a:off x="6080125" y="6635750"/>
            <a:ext cx="2482850" cy="1381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r">
              <a:lnSpc>
                <a:spcPct val="100000"/>
              </a:lnSpc>
              <a:defRPr sz="700" b="0" smtClean="0">
                <a:latin typeface="Arial" pitchFamily="34" charset="0"/>
              </a:defRPr>
            </a:lvl1pPr>
          </a:lstStyle>
          <a:p>
            <a:pPr>
              <a:defRPr/>
            </a:pPr>
            <a:r>
              <a:rPr lang="en-US" dirty="0"/>
              <a:t>200906092 TPB-AB21039 (09/09)</a:t>
            </a:r>
          </a:p>
        </p:txBody>
      </p:sp>
      <p:sp>
        <p:nvSpPr>
          <p:cNvPr id="399365" name="Rectangle 5"/>
          <p:cNvSpPr>
            <a:spLocks noChangeArrowheads="1"/>
          </p:cNvSpPr>
          <p:nvPr/>
        </p:nvSpPr>
        <p:spPr bwMode="auto">
          <a:xfrm>
            <a:off x="8496300" y="6635750"/>
            <a:ext cx="419100" cy="136525"/>
          </a:xfrm>
          <a:prstGeom prst="rect">
            <a:avLst/>
          </a:prstGeom>
          <a:noFill/>
          <a:ln w="9525">
            <a:noFill/>
            <a:miter lim="800000"/>
            <a:headEnd/>
            <a:tailEnd/>
          </a:ln>
        </p:spPr>
        <p:txBody>
          <a:bodyPr lIns="0" tIns="0" rIns="0" bIns="0"/>
          <a:lstStyle/>
          <a:p>
            <a:pPr algn="r">
              <a:lnSpc>
                <a:spcPct val="100000"/>
              </a:lnSpc>
              <a:defRPr/>
            </a:pPr>
            <a:fld id="{A4AD506E-2AA7-40FE-B0B9-8744B07A37A9}" type="slidenum">
              <a:rPr lang="en-US" sz="1200" b="0">
                <a:latin typeface="Arial" pitchFamily="34" charset="0"/>
              </a:rPr>
              <a:pPr algn="r">
                <a:lnSpc>
                  <a:spcPct val="100000"/>
                </a:lnSpc>
                <a:defRPr/>
              </a:pPr>
              <a:t>‹#›</a:t>
            </a:fld>
            <a:endParaRPr lang="en-US" sz="1200" b="0" dirty="0">
              <a:latin typeface="Arial" pitchFamily="34" charset="0"/>
            </a:endParaRPr>
          </a:p>
        </p:txBody>
      </p:sp>
      <p:pic>
        <p:nvPicPr>
          <p:cNvPr id="2055" name="Picture 18" descr="WF_goldRGB_2009"/>
          <p:cNvPicPr>
            <a:picLocks noChangeAspect="1" noChangeArrowheads="1"/>
          </p:cNvPicPr>
          <p:nvPr userDrawn="1"/>
        </p:nvPicPr>
        <p:blipFill>
          <a:blip r:embed="rId14"/>
          <a:srcRect/>
          <a:stretch>
            <a:fillRect/>
          </a:stretch>
        </p:blipFill>
        <p:spPr bwMode="auto">
          <a:xfrm>
            <a:off x="8302625" y="-4763"/>
            <a:ext cx="612775" cy="612776"/>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5"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Lst>
  <p:transition>
    <p:fade/>
  </p:transition>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2700">
          <a:solidFill>
            <a:schemeClr val="tx1"/>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2700">
          <a:solidFill>
            <a:schemeClr val="tx1"/>
          </a:solidFill>
          <a:latin typeface="Georgia" charset="0"/>
          <a:ea typeface="ＭＳ Ｐゴシック" charset="-128"/>
          <a:cs typeface="ＭＳ Ｐゴシック" charset="-128"/>
        </a:defRPr>
      </a:lvl2pPr>
      <a:lvl3pPr algn="l" rtl="0" eaLnBrk="0" fontAlgn="base" hangingPunct="0">
        <a:lnSpc>
          <a:spcPct val="90000"/>
        </a:lnSpc>
        <a:spcBef>
          <a:spcPct val="0"/>
        </a:spcBef>
        <a:spcAft>
          <a:spcPct val="0"/>
        </a:spcAft>
        <a:defRPr sz="2700">
          <a:solidFill>
            <a:schemeClr val="tx1"/>
          </a:solidFill>
          <a:latin typeface="Georgia" charset="0"/>
          <a:ea typeface="ＭＳ Ｐゴシック" charset="-128"/>
          <a:cs typeface="ＭＳ Ｐゴシック" charset="-128"/>
        </a:defRPr>
      </a:lvl3pPr>
      <a:lvl4pPr algn="l" rtl="0" eaLnBrk="0" fontAlgn="base" hangingPunct="0">
        <a:lnSpc>
          <a:spcPct val="90000"/>
        </a:lnSpc>
        <a:spcBef>
          <a:spcPct val="0"/>
        </a:spcBef>
        <a:spcAft>
          <a:spcPct val="0"/>
        </a:spcAft>
        <a:defRPr sz="2700">
          <a:solidFill>
            <a:schemeClr val="tx1"/>
          </a:solidFill>
          <a:latin typeface="Georgia" charset="0"/>
          <a:ea typeface="ＭＳ Ｐゴシック" charset="-128"/>
          <a:cs typeface="ＭＳ Ｐゴシック" charset="-128"/>
        </a:defRPr>
      </a:lvl4pPr>
      <a:lvl5pPr algn="l" rtl="0" eaLnBrk="0" fontAlgn="base" hangingPunct="0">
        <a:lnSpc>
          <a:spcPct val="90000"/>
        </a:lnSpc>
        <a:spcBef>
          <a:spcPct val="0"/>
        </a:spcBef>
        <a:spcAft>
          <a:spcPct val="0"/>
        </a:spcAft>
        <a:defRPr sz="2700">
          <a:solidFill>
            <a:schemeClr val="tx1"/>
          </a:solidFill>
          <a:latin typeface="Georgia" charset="0"/>
          <a:ea typeface="ＭＳ Ｐゴシック" charset="-128"/>
          <a:cs typeface="ＭＳ Ｐゴシック" charset="-128"/>
        </a:defRPr>
      </a:lvl5pPr>
      <a:lvl6pPr marL="457200" algn="l" rtl="0" fontAlgn="base">
        <a:spcBef>
          <a:spcPct val="0"/>
        </a:spcBef>
        <a:spcAft>
          <a:spcPct val="0"/>
        </a:spcAft>
        <a:defRPr sz="2800">
          <a:solidFill>
            <a:schemeClr val="tx1"/>
          </a:solidFill>
          <a:latin typeface="Georgia" charset="0"/>
        </a:defRPr>
      </a:lvl6pPr>
      <a:lvl7pPr marL="914400" algn="l" rtl="0" fontAlgn="base">
        <a:spcBef>
          <a:spcPct val="0"/>
        </a:spcBef>
        <a:spcAft>
          <a:spcPct val="0"/>
        </a:spcAft>
        <a:defRPr sz="2800">
          <a:solidFill>
            <a:schemeClr val="tx1"/>
          </a:solidFill>
          <a:latin typeface="Georgia" charset="0"/>
        </a:defRPr>
      </a:lvl7pPr>
      <a:lvl8pPr marL="1371600" algn="l" rtl="0" fontAlgn="base">
        <a:spcBef>
          <a:spcPct val="0"/>
        </a:spcBef>
        <a:spcAft>
          <a:spcPct val="0"/>
        </a:spcAft>
        <a:defRPr sz="2800">
          <a:solidFill>
            <a:schemeClr val="tx1"/>
          </a:solidFill>
          <a:latin typeface="Georgia" charset="0"/>
        </a:defRPr>
      </a:lvl8pPr>
      <a:lvl9pPr marL="1828800" algn="l" rtl="0" fontAlgn="base">
        <a:spcBef>
          <a:spcPct val="0"/>
        </a:spcBef>
        <a:spcAft>
          <a:spcPct val="0"/>
        </a:spcAft>
        <a:defRPr sz="2800">
          <a:solidFill>
            <a:schemeClr val="tx1"/>
          </a:solidFill>
          <a:latin typeface="Georgia" charset="0"/>
        </a:defRPr>
      </a:lvl9pPr>
    </p:titleStyle>
    <p:bodyStyle>
      <a:lvl1pPr marL="174625" indent="-174625" algn="l" rtl="0" eaLnBrk="0" fontAlgn="base" hangingPunct="0">
        <a:lnSpc>
          <a:spcPct val="95000"/>
        </a:lnSpc>
        <a:spcBef>
          <a:spcPct val="30000"/>
        </a:spcBef>
        <a:spcAft>
          <a:spcPct val="15000"/>
        </a:spcAft>
        <a:buClr>
          <a:schemeClr val="tx2"/>
        </a:buClr>
        <a:buFont typeface="Wingdings" pitchFamily="2" charset="2"/>
        <a:buChar char="§"/>
        <a:defRPr sz="1700">
          <a:solidFill>
            <a:schemeClr val="tx1"/>
          </a:solidFill>
          <a:latin typeface="+mn-lt"/>
          <a:ea typeface="ＭＳ Ｐゴシック" charset="-128"/>
          <a:cs typeface="ＭＳ Ｐゴシック" charset="-128"/>
        </a:defRPr>
      </a:lvl1pPr>
      <a:lvl2pPr marL="517525" indent="-228600" algn="l" rtl="0" eaLnBrk="0" fontAlgn="base" hangingPunct="0">
        <a:lnSpc>
          <a:spcPct val="95000"/>
        </a:lnSpc>
        <a:spcBef>
          <a:spcPct val="0"/>
        </a:spcBef>
        <a:spcAft>
          <a:spcPct val="15000"/>
        </a:spcAft>
        <a:buClr>
          <a:schemeClr val="tx2"/>
        </a:buClr>
        <a:buFont typeface="Arial" pitchFamily="34" charset="0"/>
        <a:buChar char="–"/>
        <a:defRPr sz="1700">
          <a:solidFill>
            <a:schemeClr val="tx1"/>
          </a:solidFill>
          <a:latin typeface="+mn-lt"/>
          <a:ea typeface="ＭＳ Ｐゴシック" charset="-128"/>
          <a:cs typeface="ＭＳ Ｐゴシック"/>
        </a:defRPr>
      </a:lvl2pPr>
      <a:lvl3pPr marL="862013" indent="-230188" algn="l" rtl="0" eaLnBrk="0" fontAlgn="base" hangingPunct="0">
        <a:lnSpc>
          <a:spcPct val="95000"/>
        </a:lnSpc>
        <a:spcBef>
          <a:spcPct val="0"/>
        </a:spcBef>
        <a:spcAft>
          <a:spcPct val="15000"/>
        </a:spcAft>
        <a:buClr>
          <a:schemeClr val="tx2"/>
        </a:buClr>
        <a:buFont typeface="Arial" pitchFamily="34" charset="0"/>
        <a:buChar char="–"/>
        <a:defRPr sz="1700">
          <a:solidFill>
            <a:schemeClr val="tx1"/>
          </a:solidFill>
          <a:latin typeface="+mn-lt"/>
          <a:ea typeface="ＭＳ Ｐゴシック" charset="-128"/>
          <a:cs typeface="ＭＳ Ｐゴシック"/>
        </a:defRPr>
      </a:lvl3pPr>
      <a:lvl4pPr marL="1206500" indent="-230188" algn="l" rtl="0" eaLnBrk="0" fontAlgn="base" hangingPunct="0">
        <a:lnSpc>
          <a:spcPct val="95000"/>
        </a:lnSpc>
        <a:spcBef>
          <a:spcPct val="0"/>
        </a:spcBef>
        <a:spcAft>
          <a:spcPct val="15000"/>
        </a:spcAft>
        <a:buClr>
          <a:schemeClr val="tx2"/>
        </a:buClr>
        <a:buFont typeface="Arial" pitchFamily="34" charset="0"/>
        <a:buChar char="–"/>
        <a:defRPr sz="1700">
          <a:solidFill>
            <a:schemeClr val="tx1"/>
          </a:solidFill>
          <a:latin typeface="+mn-lt"/>
          <a:ea typeface="ＭＳ Ｐゴシック" charset="-128"/>
          <a:cs typeface="ＭＳ Ｐゴシック"/>
        </a:defRPr>
      </a:lvl4pPr>
      <a:lvl5pPr marL="1543050" indent="-222250" algn="l" rtl="0" eaLnBrk="0" fontAlgn="base" hangingPunct="0">
        <a:lnSpc>
          <a:spcPct val="95000"/>
        </a:lnSpc>
        <a:spcBef>
          <a:spcPct val="0"/>
        </a:spcBef>
        <a:spcAft>
          <a:spcPct val="15000"/>
        </a:spcAft>
        <a:buClr>
          <a:schemeClr val="tx2"/>
        </a:buClr>
        <a:buFont typeface="Arial" pitchFamily="34" charset="0"/>
        <a:buChar char="–"/>
        <a:defRPr sz="1700">
          <a:solidFill>
            <a:schemeClr val="tx1"/>
          </a:solidFill>
          <a:latin typeface="+mn-lt"/>
          <a:ea typeface="ＭＳ Ｐゴシック" charset="-128"/>
          <a:cs typeface="ＭＳ Ｐゴシック"/>
        </a:defRPr>
      </a:lvl5pPr>
      <a:lvl6pPr marL="2514600" indent="-228600" algn="l" rtl="0" fontAlgn="base">
        <a:lnSpc>
          <a:spcPct val="95000"/>
        </a:lnSpc>
        <a:spcBef>
          <a:spcPct val="0"/>
        </a:spcBef>
        <a:spcAft>
          <a:spcPct val="30000"/>
        </a:spcAft>
        <a:buClr>
          <a:srgbClr val="A57D50"/>
        </a:buClr>
        <a:buFont typeface="Arial" charset="0"/>
        <a:buChar char="–"/>
        <a:defRPr sz="1600">
          <a:solidFill>
            <a:schemeClr val="tx1"/>
          </a:solidFill>
          <a:latin typeface="+mn-lt"/>
          <a:ea typeface="ＭＳ Ｐゴシック" charset="-128"/>
        </a:defRPr>
      </a:lvl6pPr>
      <a:lvl7pPr marL="2971800" indent="-228600" algn="l" rtl="0" fontAlgn="base">
        <a:lnSpc>
          <a:spcPct val="95000"/>
        </a:lnSpc>
        <a:spcBef>
          <a:spcPct val="0"/>
        </a:spcBef>
        <a:spcAft>
          <a:spcPct val="30000"/>
        </a:spcAft>
        <a:buClr>
          <a:srgbClr val="A57D50"/>
        </a:buClr>
        <a:buFont typeface="Arial" charset="0"/>
        <a:buChar char="–"/>
        <a:defRPr sz="1600">
          <a:solidFill>
            <a:schemeClr val="tx1"/>
          </a:solidFill>
          <a:latin typeface="+mn-lt"/>
          <a:ea typeface="ＭＳ Ｐゴシック" charset="-128"/>
        </a:defRPr>
      </a:lvl7pPr>
      <a:lvl8pPr marL="3429000" indent="-228600" algn="l" rtl="0" fontAlgn="base">
        <a:lnSpc>
          <a:spcPct val="95000"/>
        </a:lnSpc>
        <a:spcBef>
          <a:spcPct val="0"/>
        </a:spcBef>
        <a:spcAft>
          <a:spcPct val="30000"/>
        </a:spcAft>
        <a:buClr>
          <a:srgbClr val="A57D50"/>
        </a:buClr>
        <a:buFont typeface="Arial" charset="0"/>
        <a:buChar char="–"/>
        <a:defRPr sz="1600">
          <a:solidFill>
            <a:schemeClr val="tx1"/>
          </a:solidFill>
          <a:latin typeface="+mn-lt"/>
          <a:ea typeface="ＭＳ Ｐゴシック" charset="-128"/>
        </a:defRPr>
      </a:lvl8pPr>
      <a:lvl9pPr marL="3886200" indent="-228600" algn="l" rtl="0" fontAlgn="base">
        <a:lnSpc>
          <a:spcPct val="95000"/>
        </a:lnSpc>
        <a:spcBef>
          <a:spcPct val="0"/>
        </a:spcBef>
        <a:spcAft>
          <a:spcPct val="30000"/>
        </a:spcAft>
        <a:buClr>
          <a:srgbClr val="A57D50"/>
        </a:buClr>
        <a:buFont typeface="Arial" charset="0"/>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25438" y="103188"/>
            <a:ext cx="7858125" cy="76835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399367" name="Line 7"/>
          <p:cNvSpPr>
            <a:spLocks noChangeShapeType="1"/>
          </p:cNvSpPr>
          <p:nvPr/>
        </p:nvSpPr>
        <p:spPr bwMode="auto">
          <a:xfrm>
            <a:off x="0" y="885825"/>
            <a:ext cx="9144000" cy="0"/>
          </a:xfrm>
          <a:prstGeom prst="line">
            <a:avLst/>
          </a:prstGeom>
          <a:noFill/>
          <a:ln w="12700">
            <a:solidFill>
              <a:schemeClr val="tx2"/>
            </a:solidFill>
            <a:round/>
            <a:headEnd/>
            <a:tailEnd/>
          </a:ln>
          <a:effectLst/>
        </p:spPr>
        <p:txBody>
          <a:bodyPr/>
          <a:lstStyle/>
          <a:p>
            <a:pPr>
              <a:lnSpc>
                <a:spcPct val="95000"/>
              </a:lnSpc>
              <a:defRPr/>
            </a:pPr>
            <a:endParaRPr lang="en-US" b="0" dirty="0">
              <a:solidFill>
                <a:srgbClr val="FFFFFF"/>
              </a:solidFill>
              <a:latin typeface="Verdana"/>
            </a:endParaRPr>
          </a:p>
        </p:txBody>
      </p:sp>
      <p:sp>
        <p:nvSpPr>
          <p:cNvPr id="2052" name="Rectangle 3"/>
          <p:cNvSpPr>
            <a:spLocks noGrp="1" noChangeArrowheads="1"/>
          </p:cNvSpPr>
          <p:nvPr>
            <p:ph type="body" idx="1"/>
          </p:nvPr>
        </p:nvSpPr>
        <p:spPr bwMode="auto">
          <a:xfrm>
            <a:off x="325438" y="1800225"/>
            <a:ext cx="8589962" cy="45116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99364" name="Rectangle 4"/>
          <p:cNvSpPr>
            <a:spLocks noGrp="1" noChangeArrowheads="1"/>
          </p:cNvSpPr>
          <p:nvPr>
            <p:ph type="ftr" sz="quarter" idx="3"/>
          </p:nvPr>
        </p:nvSpPr>
        <p:spPr bwMode="auto">
          <a:xfrm>
            <a:off x="6080125" y="6635750"/>
            <a:ext cx="2482850" cy="1381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r">
              <a:lnSpc>
                <a:spcPct val="100000"/>
              </a:lnSpc>
              <a:defRPr sz="700" b="0" smtClean="0">
                <a:latin typeface="Arial" pitchFamily="34" charset="0"/>
              </a:defRPr>
            </a:lvl1pPr>
          </a:lstStyle>
          <a:p>
            <a:pPr>
              <a:defRPr/>
            </a:pPr>
            <a:r>
              <a:rPr lang="en-US" dirty="0">
                <a:solidFill>
                  <a:srgbClr val="A57D50"/>
                </a:solidFill>
              </a:rPr>
              <a:t>200906092 TPB-AB21039 (09/09)</a:t>
            </a:r>
          </a:p>
        </p:txBody>
      </p:sp>
      <p:sp>
        <p:nvSpPr>
          <p:cNvPr id="399365" name="Rectangle 5"/>
          <p:cNvSpPr>
            <a:spLocks noChangeArrowheads="1"/>
          </p:cNvSpPr>
          <p:nvPr/>
        </p:nvSpPr>
        <p:spPr bwMode="auto">
          <a:xfrm>
            <a:off x="8496300" y="6635750"/>
            <a:ext cx="419100" cy="136525"/>
          </a:xfrm>
          <a:prstGeom prst="rect">
            <a:avLst/>
          </a:prstGeom>
          <a:noFill/>
          <a:ln w="9525">
            <a:noFill/>
            <a:miter lim="800000"/>
            <a:headEnd/>
            <a:tailEnd/>
          </a:ln>
        </p:spPr>
        <p:txBody>
          <a:bodyPr lIns="0" tIns="0" rIns="0" bIns="0"/>
          <a:lstStyle/>
          <a:p>
            <a:pPr algn="r">
              <a:lnSpc>
                <a:spcPct val="100000"/>
              </a:lnSpc>
              <a:defRPr/>
            </a:pPr>
            <a:fld id="{A4AD506E-2AA7-40FE-B0B9-8744B07A37A9}" type="slidenum">
              <a:rPr lang="en-US" sz="1200" b="0">
                <a:solidFill>
                  <a:srgbClr val="A57D50"/>
                </a:solidFill>
                <a:latin typeface="Arial" pitchFamily="34" charset="0"/>
              </a:rPr>
              <a:pPr algn="r">
                <a:lnSpc>
                  <a:spcPct val="100000"/>
                </a:lnSpc>
                <a:defRPr/>
              </a:pPr>
              <a:t>‹#›</a:t>
            </a:fld>
            <a:endParaRPr lang="en-US" sz="1200" b="0" dirty="0">
              <a:solidFill>
                <a:srgbClr val="A57D50"/>
              </a:solidFill>
              <a:latin typeface="Arial" pitchFamily="34" charset="0"/>
            </a:endParaRPr>
          </a:p>
        </p:txBody>
      </p:sp>
      <p:pic>
        <p:nvPicPr>
          <p:cNvPr id="2055" name="Picture 18" descr="WF_goldRGB_2009"/>
          <p:cNvPicPr>
            <a:picLocks noChangeAspect="1" noChangeArrowheads="1"/>
          </p:cNvPicPr>
          <p:nvPr userDrawn="1"/>
        </p:nvPicPr>
        <p:blipFill>
          <a:blip r:embed="rId15" cstate="print"/>
          <a:srcRect/>
          <a:stretch>
            <a:fillRect/>
          </a:stretch>
        </p:blipFill>
        <p:spPr bwMode="auto">
          <a:xfrm>
            <a:off x="8302625" y="-4763"/>
            <a:ext cx="612775" cy="612776"/>
          </a:xfrm>
          <a:prstGeom prst="rect">
            <a:avLst/>
          </a:prstGeom>
          <a:noFill/>
          <a:ln w="9525">
            <a:noFill/>
            <a:miter lim="800000"/>
            <a:headEnd/>
            <a:tailEnd/>
          </a:ln>
        </p:spPr>
      </p:pic>
    </p:spTree>
    <p:extLst>
      <p:ext uri="{BB962C8B-B14F-4D97-AF65-F5344CB8AC3E}">
        <p14:creationId xmlns:p14="http://schemas.microsoft.com/office/powerpoint/2010/main" val="1183101642"/>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Lst>
  <p:transition>
    <p:fade/>
  </p:transition>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2700">
          <a:solidFill>
            <a:schemeClr val="tx1"/>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2700">
          <a:solidFill>
            <a:schemeClr val="tx1"/>
          </a:solidFill>
          <a:latin typeface="Georgia" charset="0"/>
          <a:ea typeface="ＭＳ Ｐゴシック" charset="-128"/>
          <a:cs typeface="ＭＳ Ｐゴシック" charset="-128"/>
        </a:defRPr>
      </a:lvl2pPr>
      <a:lvl3pPr algn="l" rtl="0" eaLnBrk="0" fontAlgn="base" hangingPunct="0">
        <a:lnSpc>
          <a:spcPct val="90000"/>
        </a:lnSpc>
        <a:spcBef>
          <a:spcPct val="0"/>
        </a:spcBef>
        <a:spcAft>
          <a:spcPct val="0"/>
        </a:spcAft>
        <a:defRPr sz="2700">
          <a:solidFill>
            <a:schemeClr val="tx1"/>
          </a:solidFill>
          <a:latin typeface="Georgia" charset="0"/>
          <a:ea typeface="ＭＳ Ｐゴシック" charset="-128"/>
          <a:cs typeface="ＭＳ Ｐゴシック" charset="-128"/>
        </a:defRPr>
      </a:lvl3pPr>
      <a:lvl4pPr algn="l" rtl="0" eaLnBrk="0" fontAlgn="base" hangingPunct="0">
        <a:lnSpc>
          <a:spcPct val="90000"/>
        </a:lnSpc>
        <a:spcBef>
          <a:spcPct val="0"/>
        </a:spcBef>
        <a:spcAft>
          <a:spcPct val="0"/>
        </a:spcAft>
        <a:defRPr sz="2700">
          <a:solidFill>
            <a:schemeClr val="tx1"/>
          </a:solidFill>
          <a:latin typeface="Georgia" charset="0"/>
          <a:ea typeface="ＭＳ Ｐゴシック" charset="-128"/>
          <a:cs typeface="ＭＳ Ｐゴシック" charset="-128"/>
        </a:defRPr>
      </a:lvl4pPr>
      <a:lvl5pPr algn="l" rtl="0" eaLnBrk="0" fontAlgn="base" hangingPunct="0">
        <a:lnSpc>
          <a:spcPct val="90000"/>
        </a:lnSpc>
        <a:spcBef>
          <a:spcPct val="0"/>
        </a:spcBef>
        <a:spcAft>
          <a:spcPct val="0"/>
        </a:spcAft>
        <a:defRPr sz="2700">
          <a:solidFill>
            <a:schemeClr val="tx1"/>
          </a:solidFill>
          <a:latin typeface="Georgia" charset="0"/>
          <a:ea typeface="ＭＳ Ｐゴシック" charset="-128"/>
          <a:cs typeface="ＭＳ Ｐゴシック" charset="-128"/>
        </a:defRPr>
      </a:lvl5pPr>
      <a:lvl6pPr marL="457200" algn="l" rtl="0" fontAlgn="base">
        <a:spcBef>
          <a:spcPct val="0"/>
        </a:spcBef>
        <a:spcAft>
          <a:spcPct val="0"/>
        </a:spcAft>
        <a:defRPr sz="2800">
          <a:solidFill>
            <a:schemeClr val="tx1"/>
          </a:solidFill>
          <a:latin typeface="Georgia" charset="0"/>
        </a:defRPr>
      </a:lvl6pPr>
      <a:lvl7pPr marL="914400" algn="l" rtl="0" fontAlgn="base">
        <a:spcBef>
          <a:spcPct val="0"/>
        </a:spcBef>
        <a:spcAft>
          <a:spcPct val="0"/>
        </a:spcAft>
        <a:defRPr sz="2800">
          <a:solidFill>
            <a:schemeClr val="tx1"/>
          </a:solidFill>
          <a:latin typeface="Georgia" charset="0"/>
        </a:defRPr>
      </a:lvl7pPr>
      <a:lvl8pPr marL="1371600" algn="l" rtl="0" fontAlgn="base">
        <a:spcBef>
          <a:spcPct val="0"/>
        </a:spcBef>
        <a:spcAft>
          <a:spcPct val="0"/>
        </a:spcAft>
        <a:defRPr sz="2800">
          <a:solidFill>
            <a:schemeClr val="tx1"/>
          </a:solidFill>
          <a:latin typeface="Georgia" charset="0"/>
        </a:defRPr>
      </a:lvl8pPr>
      <a:lvl9pPr marL="1828800" algn="l" rtl="0" fontAlgn="base">
        <a:spcBef>
          <a:spcPct val="0"/>
        </a:spcBef>
        <a:spcAft>
          <a:spcPct val="0"/>
        </a:spcAft>
        <a:defRPr sz="2800">
          <a:solidFill>
            <a:schemeClr val="tx1"/>
          </a:solidFill>
          <a:latin typeface="Georgia" charset="0"/>
        </a:defRPr>
      </a:lvl9pPr>
    </p:titleStyle>
    <p:bodyStyle>
      <a:lvl1pPr marL="174625" indent="-174625" algn="l" rtl="0" eaLnBrk="0" fontAlgn="base" hangingPunct="0">
        <a:lnSpc>
          <a:spcPct val="95000"/>
        </a:lnSpc>
        <a:spcBef>
          <a:spcPct val="30000"/>
        </a:spcBef>
        <a:spcAft>
          <a:spcPct val="15000"/>
        </a:spcAft>
        <a:buClr>
          <a:schemeClr val="tx2"/>
        </a:buClr>
        <a:buFont typeface="Wingdings" pitchFamily="2" charset="2"/>
        <a:buChar char="§"/>
        <a:defRPr sz="1700">
          <a:solidFill>
            <a:schemeClr val="tx1"/>
          </a:solidFill>
          <a:latin typeface="+mn-lt"/>
          <a:ea typeface="ＭＳ Ｐゴシック" charset="-128"/>
          <a:cs typeface="ＭＳ Ｐゴシック" charset="-128"/>
        </a:defRPr>
      </a:lvl1pPr>
      <a:lvl2pPr marL="517525" indent="-228600" algn="l" rtl="0" eaLnBrk="0" fontAlgn="base" hangingPunct="0">
        <a:lnSpc>
          <a:spcPct val="95000"/>
        </a:lnSpc>
        <a:spcBef>
          <a:spcPct val="0"/>
        </a:spcBef>
        <a:spcAft>
          <a:spcPct val="15000"/>
        </a:spcAft>
        <a:buClr>
          <a:schemeClr val="tx2"/>
        </a:buClr>
        <a:buFont typeface="Arial" pitchFamily="34" charset="0"/>
        <a:buChar char="–"/>
        <a:defRPr sz="1700">
          <a:solidFill>
            <a:schemeClr val="tx1"/>
          </a:solidFill>
          <a:latin typeface="+mn-lt"/>
          <a:ea typeface="ＭＳ Ｐゴシック" charset="-128"/>
          <a:cs typeface="ＭＳ Ｐゴシック"/>
        </a:defRPr>
      </a:lvl2pPr>
      <a:lvl3pPr marL="862013" indent="-230188" algn="l" rtl="0" eaLnBrk="0" fontAlgn="base" hangingPunct="0">
        <a:lnSpc>
          <a:spcPct val="95000"/>
        </a:lnSpc>
        <a:spcBef>
          <a:spcPct val="0"/>
        </a:spcBef>
        <a:spcAft>
          <a:spcPct val="15000"/>
        </a:spcAft>
        <a:buClr>
          <a:schemeClr val="tx2"/>
        </a:buClr>
        <a:buFont typeface="Arial" pitchFamily="34" charset="0"/>
        <a:buChar char="–"/>
        <a:defRPr sz="1700">
          <a:solidFill>
            <a:schemeClr val="tx1"/>
          </a:solidFill>
          <a:latin typeface="+mn-lt"/>
          <a:ea typeface="ＭＳ Ｐゴシック" charset="-128"/>
          <a:cs typeface="ＭＳ Ｐゴシック"/>
        </a:defRPr>
      </a:lvl3pPr>
      <a:lvl4pPr marL="1206500" indent="-230188" algn="l" rtl="0" eaLnBrk="0" fontAlgn="base" hangingPunct="0">
        <a:lnSpc>
          <a:spcPct val="95000"/>
        </a:lnSpc>
        <a:spcBef>
          <a:spcPct val="0"/>
        </a:spcBef>
        <a:spcAft>
          <a:spcPct val="15000"/>
        </a:spcAft>
        <a:buClr>
          <a:schemeClr val="tx2"/>
        </a:buClr>
        <a:buFont typeface="Arial" pitchFamily="34" charset="0"/>
        <a:buChar char="–"/>
        <a:defRPr sz="1700">
          <a:solidFill>
            <a:schemeClr val="tx1"/>
          </a:solidFill>
          <a:latin typeface="+mn-lt"/>
          <a:ea typeface="ＭＳ Ｐゴシック" charset="-128"/>
          <a:cs typeface="ＭＳ Ｐゴシック"/>
        </a:defRPr>
      </a:lvl4pPr>
      <a:lvl5pPr marL="1543050" indent="-222250" algn="l" rtl="0" eaLnBrk="0" fontAlgn="base" hangingPunct="0">
        <a:lnSpc>
          <a:spcPct val="95000"/>
        </a:lnSpc>
        <a:spcBef>
          <a:spcPct val="0"/>
        </a:spcBef>
        <a:spcAft>
          <a:spcPct val="15000"/>
        </a:spcAft>
        <a:buClr>
          <a:schemeClr val="tx2"/>
        </a:buClr>
        <a:buFont typeface="Arial" pitchFamily="34" charset="0"/>
        <a:buChar char="–"/>
        <a:defRPr sz="1700">
          <a:solidFill>
            <a:schemeClr val="tx1"/>
          </a:solidFill>
          <a:latin typeface="+mn-lt"/>
          <a:ea typeface="ＭＳ Ｐゴシック" charset="-128"/>
          <a:cs typeface="ＭＳ Ｐゴシック"/>
        </a:defRPr>
      </a:lvl5pPr>
      <a:lvl6pPr marL="2514600" indent="-228600" algn="l" rtl="0" fontAlgn="base">
        <a:lnSpc>
          <a:spcPct val="95000"/>
        </a:lnSpc>
        <a:spcBef>
          <a:spcPct val="0"/>
        </a:spcBef>
        <a:spcAft>
          <a:spcPct val="30000"/>
        </a:spcAft>
        <a:buClr>
          <a:srgbClr val="A57D50"/>
        </a:buClr>
        <a:buFont typeface="Arial" charset="0"/>
        <a:buChar char="–"/>
        <a:defRPr sz="1600">
          <a:solidFill>
            <a:schemeClr val="tx1"/>
          </a:solidFill>
          <a:latin typeface="+mn-lt"/>
          <a:ea typeface="ＭＳ Ｐゴシック" charset="-128"/>
        </a:defRPr>
      </a:lvl6pPr>
      <a:lvl7pPr marL="2971800" indent="-228600" algn="l" rtl="0" fontAlgn="base">
        <a:lnSpc>
          <a:spcPct val="95000"/>
        </a:lnSpc>
        <a:spcBef>
          <a:spcPct val="0"/>
        </a:spcBef>
        <a:spcAft>
          <a:spcPct val="30000"/>
        </a:spcAft>
        <a:buClr>
          <a:srgbClr val="A57D50"/>
        </a:buClr>
        <a:buFont typeface="Arial" charset="0"/>
        <a:buChar char="–"/>
        <a:defRPr sz="1600">
          <a:solidFill>
            <a:schemeClr val="tx1"/>
          </a:solidFill>
          <a:latin typeface="+mn-lt"/>
          <a:ea typeface="ＭＳ Ｐゴシック" charset="-128"/>
        </a:defRPr>
      </a:lvl7pPr>
      <a:lvl8pPr marL="3429000" indent="-228600" algn="l" rtl="0" fontAlgn="base">
        <a:lnSpc>
          <a:spcPct val="95000"/>
        </a:lnSpc>
        <a:spcBef>
          <a:spcPct val="0"/>
        </a:spcBef>
        <a:spcAft>
          <a:spcPct val="30000"/>
        </a:spcAft>
        <a:buClr>
          <a:srgbClr val="A57D50"/>
        </a:buClr>
        <a:buFont typeface="Arial" charset="0"/>
        <a:buChar char="–"/>
        <a:defRPr sz="1600">
          <a:solidFill>
            <a:schemeClr val="tx1"/>
          </a:solidFill>
          <a:latin typeface="+mn-lt"/>
          <a:ea typeface="ＭＳ Ｐゴシック" charset="-128"/>
        </a:defRPr>
      </a:lvl8pPr>
      <a:lvl9pPr marL="3886200" indent="-228600" algn="l" rtl="0" fontAlgn="base">
        <a:lnSpc>
          <a:spcPct val="95000"/>
        </a:lnSpc>
        <a:spcBef>
          <a:spcPct val="0"/>
        </a:spcBef>
        <a:spcAft>
          <a:spcPct val="30000"/>
        </a:spcAft>
        <a:buClr>
          <a:srgbClr val="A57D50"/>
        </a:buClr>
        <a:buFont typeface="Arial" charset="0"/>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25438" y="103188"/>
            <a:ext cx="7858125" cy="76835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399367" name="Line 7"/>
          <p:cNvSpPr>
            <a:spLocks noChangeShapeType="1"/>
          </p:cNvSpPr>
          <p:nvPr/>
        </p:nvSpPr>
        <p:spPr bwMode="auto">
          <a:xfrm>
            <a:off x="0" y="885825"/>
            <a:ext cx="9144000" cy="0"/>
          </a:xfrm>
          <a:prstGeom prst="line">
            <a:avLst/>
          </a:prstGeom>
          <a:noFill/>
          <a:ln w="12700">
            <a:solidFill>
              <a:schemeClr val="tx2"/>
            </a:solidFill>
            <a:round/>
            <a:headEnd/>
            <a:tailEnd/>
          </a:ln>
          <a:effectLst/>
        </p:spPr>
        <p:txBody>
          <a:bodyPr/>
          <a:lstStyle/>
          <a:p>
            <a:pPr>
              <a:lnSpc>
                <a:spcPct val="95000"/>
              </a:lnSpc>
              <a:defRPr/>
            </a:pPr>
            <a:endParaRPr lang="en-US" b="0" dirty="0">
              <a:solidFill>
                <a:srgbClr val="FFFFFF"/>
              </a:solidFill>
              <a:latin typeface="Verdana"/>
            </a:endParaRPr>
          </a:p>
        </p:txBody>
      </p:sp>
      <p:sp>
        <p:nvSpPr>
          <p:cNvPr id="2052" name="Rectangle 3"/>
          <p:cNvSpPr>
            <a:spLocks noGrp="1" noChangeArrowheads="1"/>
          </p:cNvSpPr>
          <p:nvPr>
            <p:ph type="body" idx="1"/>
          </p:nvPr>
        </p:nvSpPr>
        <p:spPr bwMode="auto">
          <a:xfrm>
            <a:off x="325438" y="1800225"/>
            <a:ext cx="8589962" cy="45116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99364" name="Rectangle 4"/>
          <p:cNvSpPr>
            <a:spLocks noGrp="1" noChangeArrowheads="1"/>
          </p:cNvSpPr>
          <p:nvPr>
            <p:ph type="ftr" sz="quarter" idx="3"/>
          </p:nvPr>
        </p:nvSpPr>
        <p:spPr bwMode="auto">
          <a:xfrm>
            <a:off x="6080125" y="6635750"/>
            <a:ext cx="2482850" cy="1381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r">
              <a:lnSpc>
                <a:spcPct val="100000"/>
              </a:lnSpc>
              <a:defRPr sz="700" b="0" smtClean="0">
                <a:latin typeface="Arial" pitchFamily="34" charset="0"/>
              </a:defRPr>
            </a:lvl1pPr>
          </a:lstStyle>
          <a:p>
            <a:pPr>
              <a:defRPr/>
            </a:pPr>
            <a:r>
              <a:rPr lang="en-US" dirty="0">
                <a:solidFill>
                  <a:srgbClr val="A57D50"/>
                </a:solidFill>
              </a:rPr>
              <a:t>200906092 TPB-AB21039 (09/09)</a:t>
            </a:r>
          </a:p>
        </p:txBody>
      </p:sp>
      <p:sp>
        <p:nvSpPr>
          <p:cNvPr id="399365" name="Rectangle 5"/>
          <p:cNvSpPr>
            <a:spLocks noChangeArrowheads="1"/>
          </p:cNvSpPr>
          <p:nvPr/>
        </p:nvSpPr>
        <p:spPr bwMode="auto">
          <a:xfrm>
            <a:off x="8496300" y="6635750"/>
            <a:ext cx="419100" cy="136525"/>
          </a:xfrm>
          <a:prstGeom prst="rect">
            <a:avLst/>
          </a:prstGeom>
          <a:noFill/>
          <a:ln w="9525">
            <a:noFill/>
            <a:miter lim="800000"/>
            <a:headEnd/>
            <a:tailEnd/>
          </a:ln>
        </p:spPr>
        <p:txBody>
          <a:bodyPr lIns="0" tIns="0" rIns="0" bIns="0"/>
          <a:lstStyle/>
          <a:p>
            <a:pPr algn="r">
              <a:lnSpc>
                <a:spcPct val="100000"/>
              </a:lnSpc>
              <a:defRPr/>
            </a:pPr>
            <a:fld id="{A4AD506E-2AA7-40FE-B0B9-8744B07A37A9}" type="slidenum">
              <a:rPr lang="en-US" sz="1200" b="0">
                <a:solidFill>
                  <a:srgbClr val="A57D50"/>
                </a:solidFill>
                <a:latin typeface="Arial" pitchFamily="34" charset="0"/>
              </a:rPr>
              <a:pPr algn="r">
                <a:lnSpc>
                  <a:spcPct val="100000"/>
                </a:lnSpc>
                <a:defRPr/>
              </a:pPr>
              <a:t>‹#›</a:t>
            </a:fld>
            <a:endParaRPr lang="en-US" sz="1200" b="0" dirty="0">
              <a:solidFill>
                <a:srgbClr val="A57D50"/>
              </a:solidFill>
              <a:latin typeface="Arial" pitchFamily="34" charset="0"/>
            </a:endParaRPr>
          </a:p>
        </p:txBody>
      </p:sp>
      <p:pic>
        <p:nvPicPr>
          <p:cNvPr id="2055" name="Picture 18" descr="WF_goldRGB_2009"/>
          <p:cNvPicPr>
            <a:picLocks noChangeAspect="1" noChangeArrowheads="1"/>
          </p:cNvPicPr>
          <p:nvPr userDrawn="1"/>
        </p:nvPicPr>
        <p:blipFill>
          <a:blip r:embed="rId15" cstate="print"/>
          <a:srcRect/>
          <a:stretch>
            <a:fillRect/>
          </a:stretch>
        </p:blipFill>
        <p:spPr bwMode="auto">
          <a:xfrm>
            <a:off x="8302625" y="-4763"/>
            <a:ext cx="612775" cy="612776"/>
          </a:xfrm>
          <a:prstGeom prst="rect">
            <a:avLst/>
          </a:prstGeom>
          <a:noFill/>
          <a:ln w="9525">
            <a:noFill/>
            <a:miter lim="800000"/>
            <a:headEnd/>
            <a:tailEnd/>
          </a:ln>
        </p:spPr>
      </p:pic>
    </p:spTree>
    <p:extLst>
      <p:ext uri="{BB962C8B-B14F-4D97-AF65-F5344CB8AC3E}">
        <p14:creationId xmlns:p14="http://schemas.microsoft.com/office/powerpoint/2010/main" val="101196276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Lst>
  <p:transition>
    <p:fade/>
  </p:transition>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2700">
          <a:solidFill>
            <a:schemeClr val="tx1"/>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2700">
          <a:solidFill>
            <a:schemeClr val="tx1"/>
          </a:solidFill>
          <a:latin typeface="Georgia" charset="0"/>
          <a:ea typeface="ＭＳ Ｐゴシック" charset="-128"/>
          <a:cs typeface="ＭＳ Ｐゴシック" charset="-128"/>
        </a:defRPr>
      </a:lvl2pPr>
      <a:lvl3pPr algn="l" rtl="0" eaLnBrk="0" fontAlgn="base" hangingPunct="0">
        <a:lnSpc>
          <a:spcPct val="90000"/>
        </a:lnSpc>
        <a:spcBef>
          <a:spcPct val="0"/>
        </a:spcBef>
        <a:spcAft>
          <a:spcPct val="0"/>
        </a:spcAft>
        <a:defRPr sz="2700">
          <a:solidFill>
            <a:schemeClr val="tx1"/>
          </a:solidFill>
          <a:latin typeface="Georgia" charset="0"/>
          <a:ea typeface="ＭＳ Ｐゴシック" charset="-128"/>
          <a:cs typeface="ＭＳ Ｐゴシック" charset="-128"/>
        </a:defRPr>
      </a:lvl3pPr>
      <a:lvl4pPr algn="l" rtl="0" eaLnBrk="0" fontAlgn="base" hangingPunct="0">
        <a:lnSpc>
          <a:spcPct val="90000"/>
        </a:lnSpc>
        <a:spcBef>
          <a:spcPct val="0"/>
        </a:spcBef>
        <a:spcAft>
          <a:spcPct val="0"/>
        </a:spcAft>
        <a:defRPr sz="2700">
          <a:solidFill>
            <a:schemeClr val="tx1"/>
          </a:solidFill>
          <a:latin typeface="Georgia" charset="0"/>
          <a:ea typeface="ＭＳ Ｐゴシック" charset="-128"/>
          <a:cs typeface="ＭＳ Ｐゴシック" charset="-128"/>
        </a:defRPr>
      </a:lvl4pPr>
      <a:lvl5pPr algn="l" rtl="0" eaLnBrk="0" fontAlgn="base" hangingPunct="0">
        <a:lnSpc>
          <a:spcPct val="90000"/>
        </a:lnSpc>
        <a:spcBef>
          <a:spcPct val="0"/>
        </a:spcBef>
        <a:spcAft>
          <a:spcPct val="0"/>
        </a:spcAft>
        <a:defRPr sz="2700">
          <a:solidFill>
            <a:schemeClr val="tx1"/>
          </a:solidFill>
          <a:latin typeface="Georgia" charset="0"/>
          <a:ea typeface="ＭＳ Ｐゴシック" charset="-128"/>
          <a:cs typeface="ＭＳ Ｐゴシック" charset="-128"/>
        </a:defRPr>
      </a:lvl5pPr>
      <a:lvl6pPr marL="457200" algn="l" rtl="0" fontAlgn="base">
        <a:spcBef>
          <a:spcPct val="0"/>
        </a:spcBef>
        <a:spcAft>
          <a:spcPct val="0"/>
        </a:spcAft>
        <a:defRPr sz="2800">
          <a:solidFill>
            <a:schemeClr val="tx1"/>
          </a:solidFill>
          <a:latin typeface="Georgia" charset="0"/>
        </a:defRPr>
      </a:lvl6pPr>
      <a:lvl7pPr marL="914400" algn="l" rtl="0" fontAlgn="base">
        <a:spcBef>
          <a:spcPct val="0"/>
        </a:spcBef>
        <a:spcAft>
          <a:spcPct val="0"/>
        </a:spcAft>
        <a:defRPr sz="2800">
          <a:solidFill>
            <a:schemeClr val="tx1"/>
          </a:solidFill>
          <a:latin typeface="Georgia" charset="0"/>
        </a:defRPr>
      </a:lvl7pPr>
      <a:lvl8pPr marL="1371600" algn="l" rtl="0" fontAlgn="base">
        <a:spcBef>
          <a:spcPct val="0"/>
        </a:spcBef>
        <a:spcAft>
          <a:spcPct val="0"/>
        </a:spcAft>
        <a:defRPr sz="2800">
          <a:solidFill>
            <a:schemeClr val="tx1"/>
          </a:solidFill>
          <a:latin typeface="Georgia" charset="0"/>
        </a:defRPr>
      </a:lvl8pPr>
      <a:lvl9pPr marL="1828800" algn="l" rtl="0" fontAlgn="base">
        <a:spcBef>
          <a:spcPct val="0"/>
        </a:spcBef>
        <a:spcAft>
          <a:spcPct val="0"/>
        </a:spcAft>
        <a:defRPr sz="2800">
          <a:solidFill>
            <a:schemeClr val="tx1"/>
          </a:solidFill>
          <a:latin typeface="Georgia" charset="0"/>
        </a:defRPr>
      </a:lvl9pPr>
    </p:titleStyle>
    <p:bodyStyle>
      <a:lvl1pPr marL="174625" indent="-174625" algn="l" rtl="0" eaLnBrk="0" fontAlgn="base" hangingPunct="0">
        <a:lnSpc>
          <a:spcPct val="95000"/>
        </a:lnSpc>
        <a:spcBef>
          <a:spcPct val="30000"/>
        </a:spcBef>
        <a:spcAft>
          <a:spcPct val="15000"/>
        </a:spcAft>
        <a:buClr>
          <a:schemeClr val="tx2"/>
        </a:buClr>
        <a:buFont typeface="Wingdings" pitchFamily="2" charset="2"/>
        <a:buChar char="§"/>
        <a:defRPr sz="1700">
          <a:solidFill>
            <a:schemeClr val="tx1"/>
          </a:solidFill>
          <a:latin typeface="+mn-lt"/>
          <a:ea typeface="ＭＳ Ｐゴシック" charset="-128"/>
          <a:cs typeface="ＭＳ Ｐゴシック" charset="-128"/>
        </a:defRPr>
      </a:lvl1pPr>
      <a:lvl2pPr marL="517525" indent="-228600" algn="l" rtl="0" eaLnBrk="0" fontAlgn="base" hangingPunct="0">
        <a:lnSpc>
          <a:spcPct val="95000"/>
        </a:lnSpc>
        <a:spcBef>
          <a:spcPct val="0"/>
        </a:spcBef>
        <a:spcAft>
          <a:spcPct val="15000"/>
        </a:spcAft>
        <a:buClr>
          <a:schemeClr val="tx2"/>
        </a:buClr>
        <a:buFont typeface="Arial" pitchFamily="34" charset="0"/>
        <a:buChar char="–"/>
        <a:defRPr sz="1700">
          <a:solidFill>
            <a:schemeClr val="tx1"/>
          </a:solidFill>
          <a:latin typeface="+mn-lt"/>
          <a:ea typeface="ＭＳ Ｐゴシック" charset="-128"/>
          <a:cs typeface="ＭＳ Ｐゴシック"/>
        </a:defRPr>
      </a:lvl2pPr>
      <a:lvl3pPr marL="862013" indent="-230188" algn="l" rtl="0" eaLnBrk="0" fontAlgn="base" hangingPunct="0">
        <a:lnSpc>
          <a:spcPct val="95000"/>
        </a:lnSpc>
        <a:spcBef>
          <a:spcPct val="0"/>
        </a:spcBef>
        <a:spcAft>
          <a:spcPct val="15000"/>
        </a:spcAft>
        <a:buClr>
          <a:schemeClr val="tx2"/>
        </a:buClr>
        <a:buFont typeface="Arial" pitchFamily="34" charset="0"/>
        <a:buChar char="–"/>
        <a:defRPr sz="1700">
          <a:solidFill>
            <a:schemeClr val="tx1"/>
          </a:solidFill>
          <a:latin typeface="+mn-lt"/>
          <a:ea typeface="ＭＳ Ｐゴシック" charset="-128"/>
          <a:cs typeface="ＭＳ Ｐゴシック"/>
        </a:defRPr>
      </a:lvl3pPr>
      <a:lvl4pPr marL="1206500" indent="-230188" algn="l" rtl="0" eaLnBrk="0" fontAlgn="base" hangingPunct="0">
        <a:lnSpc>
          <a:spcPct val="95000"/>
        </a:lnSpc>
        <a:spcBef>
          <a:spcPct val="0"/>
        </a:spcBef>
        <a:spcAft>
          <a:spcPct val="15000"/>
        </a:spcAft>
        <a:buClr>
          <a:schemeClr val="tx2"/>
        </a:buClr>
        <a:buFont typeface="Arial" pitchFamily="34" charset="0"/>
        <a:buChar char="–"/>
        <a:defRPr sz="1700">
          <a:solidFill>
            <a:schemeClr val="tx1"/>
          </a:solidFill>
          <a:latin typeface="+mn-lt"/>
          <a:ea typeface="ＭＳ Ｐゴシック" charset="-128"/>
          <a:cs typeface="ＭＳ Ｐゴシック"/>
        </a:defRPr>
      </a:lvl4pPr>
      <a:lvl5pPr marL="1543050" indent="-222250" algn="l" rtl="0" eaLnBrk="0" fontAlgn="base" hangingPunct="0">
        <a:lnSpc>
          <a:spcPct val="95000"/>
        </a:lnSpc>
        <a:spcBef>
          <a:spcPct val="0"/>
        </a:spcBef>
        <a:spcAft>
          <a:spcPct val="15000"/>
        </a:spcAft>
        <a:buClr>
          <a:schemeClr val="tx2"/>
        </a:buClr>
        <a:buFont typeface="Arial" pitchFamily="34" charset="0"/>
        <a:buChar char="–"/>
        <a:defRPr sz="1700">
          <a:solidFill>
            <a:schemeClr val="tx1"/>
          </a:solidFill>
          <a:latin typeface="+mn-lt"/>
          <a:ea typeface="ＭＳ Ｐゴシック" charset="-128"/>
          <a:cs typeface="ＭＳ Ｐゴシック"/>
        </a:defRPr>
      </a:lvl5pPr>
      <a:lvl6pPr marL="2514600" indent="-228600" algn="l" rtl="0" fontAlgn="base">
        <a:lnSpc>
          <a:spcPct val="95000"/>
        </a:lnSpc>
        <a:spcBef>
          <a:spcPct val="0"/>
        </a:spcBef>
        <a:spcAft>
          <a:spcPct val="30000"/>
        </a:spcAft>
        <a:buClr>
          <a:srgbClr val="A57D50"/>
        </a:buClr>
        <a:buFont typeface="Arial" charset="0"/>
        <a:buChar char="–"/>
        <a:defRPr sz="1600">
          <a:solidFill>
            <a:schemeClr val="tx1"/>
          </a:solidFill>
          <a:latin typeface="+mn-lt"/>
          <a:ea typeface="ＭＳ Ｐゴシック" charset="-128"/>
        </a:defRPr>
      </a:lvl6pPr>
      <a:lvl7pPr marL="2971800" indent="-228600" algn="l" rtl="0" fontAlgn="base">
        <a:lnSpc>
          <a:spcPct val="95000"/>
        </a:lnSpc>
        <a:spcBef>
          <a:spcPct val="0"/>
        </a:spcBef>
        <a:spcAft>
          <a:spcPct val="30000"/>
        </a:spcAft>
        <a:buClr>
          <a:srgbClr val="A57D50"/>
        </a:buClr>
        <a:buFont typeface="Arial" charset="0"/>
        <a:buChar char="–"/>
        <a:defRPr sz="1600">
          <a:solidFill>
            <a:schemeClr val="tx1"/>
          </a:solidFill>
          <a:latin typeface="+mn-lt"/>
          <a:ea typeface="ＭＳ Ｐゴシック" charset="-128"/>
        </a:defRPr>
      </a:lvl7pPr>
      <a:lvl8pPr marL="3429000" indent="-228600" algn="l" rtl="0" fontAlgn="base">
        <a:lnSpc>
          <a:spcPct val="95000"/>
        </a:lnSpc>
        <a:spcBef>
          <a:spcPct val="0"/>
        </a:spcBef>
        <a:spcAft>
          <a:spcPct val="30000"/>
        </a:spcAft>
        <a:buClr>
          <a:srgbClr val="A57D50"/>
        </a:buClr>
        <a:buFont typeface="Arial" charset="0"/>
        <a:buChar char="–"/>
        <a:defRPr sz="1600">
          <a:solidFill>
            <a:schemeClr val="tx1"/>
          </a:solidFill>
          <a:latin typeface="+mn-lt"/>
          <a:ea typeface="ＭＳ Ｐゴシック" charset="-128"/>
        </a:defRPr>
      </a:lvl8pPr>
      <a:lvl9pPr marL="3886200" indent="-228600" algn="l" rtl="0" fontAlgn="base">
        <a:lnSpc>
          <a:spcPct val="95000"/>
        </a:lnSpc>
        <a:spcBef>
          <a:spcPct val="0"/>
        </a:spcBef>
        <a:spcAft>
          <a:spcPct val="30000"/>
        </a:spcAft>
        <a:buClr>
          <a:srgbClr val="A57D50"/>
        </a:buClr>
        <a:buFont typeface="Arial" charset="0"/>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niel.p.harris@wellsfargo.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package" Target="../embeddings/Microsoft_Word_Document1.docx"/></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1.xml.rels><?xml version="1.0" encoding="UTF-8" standalone="yes"?>
<Relationships xmlns="http://schemas.openxmlformats.org/package/2006/relationships"><Relationship Id="rId3" Type="http://schemas.openxmlformats.org/officeDocument/2006/relationships/hyperlink" Target="http://www.dennisjaffe.com/"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8.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338138" y="1339747"/>
            <a:ext cx="7454900" cy="706673"/>
          </a:xfrm>
          <a:ln/>
        </p:spPr>
        <p:txBody>
          <a:bodyPr/>
          <a:lstStyle/>
          <a:p>
            <a:r>
              <a:rPr lang="en-US" dirty="0" smtClean="0"/>
              <a:t>Board Member Engagement – </a:t>
            </a:r>
            <a:br>
              <a:rPr lang="en-US" dirty="0" smtClean="0"/>
            </a:br>
            <a:r>
              <a:rPr lang="en-US" dirty="0" smtClean="0"/>
              <a:t>The Missing Piece of the Puzzle</a:t>
            </a:r>
            <a:endParaRPr lang="en-US" dirty="0"/>
          </a:p>
        </p:txBody>
      </p:sp>
      <p:sp>
        <p:nvSpPr>
          <p:cNvPr id="5123" name="Rectangle 3"/>
          <p:cNvSpPr>
            <a:spLocks noGrp="1" noChangeArrowheads="1"/>
          </p:cNvSpPr>
          <p:nvPr>
            <p:ph type="subTitle" idx="1"/>
          </p:nvPr>
        </p:nvSpPr>
        <p:spPr>
          <a:xfrm>
            <a:off x="338138" y="2238445"/>
            <a:ext cx="7454900" cy="609600"/>
          </a:xfrm>
          <a:ln/>
        </p:spPr>
        <p:txBody>
          <a:bodyPr/>
          <a:lstStyle/>
          <a:p>
            <a:r>
              <a:rPr lang="en-US" dirty="0" smtClean="0"/>
              <a:t>Understanding and improving board engagement through Clarity, Connections, and Commitment.</a:t>
            </a:r>
            <a:endParaRPr lang="en-US" dirty="0"/>
          </a:p>
        </p:txBody>
      </p:sp>
      <p:sp>
        <p:nvSpPr>
          <p:cNvPr id="5" name="Rectangle 5"/>
          <p:cNvSpPr txBox="1">
            <a:spLocks noChangeArrowheads="1"/>
          </p:cNvSpPr>
          <p:nvPr/>
        </p:nvSpPr>
        <p:spPr bwMode="auto">
          <a:xfrm>
            <a:off x="338138" y="3083355"/>
            <a:ext cx="8316912" cy="268849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lgn="l">
              <a:lnSpc>
                <a:spcPct val="100000"/>
              </a:lnSpc>
              <a:buClr>
                <a:schemeClr val="tx2"/>
              </a:buClr>
              <a:defRPr/>
            </a:pPr>
            <a:endParaRPr lang="en-US" kern="0" dirty="0" smtClean="0">
              <a:solidFill>
                <a:schemeClr val="tx1"/>
              </a:solidFill>
            </a:endParaRPr>
          </a:p>
          <a:p>
            <a:pPr lvl="0" algn="l">
              <a:lnSpc>
                <a:spcPct val="100000"/>
              </a:lnSpc>
              <a:buClr>
                <a:schemeClr val="tx2"/>
              </a:buClr>
              <a:defRPr/>
            </a:pPr>
            <a:endParaRPr lang="en-US" kern="0" dirty="0">
              <a:solidFill>
                <a:schemeClr val="tx1"/>
              </a:solidFill>
            </a:endParaRPr>
          </a:p>
          <a:p>
            <a:pPr lvl="0" algn="l">
              <a:lnSpc>
                <a:spcPct val="100000"/>
              </a:lnSpc>
              <a:buClr>
                <a:schemeClr val="tx2"/>
              </a:buClr>
              <a:defRPr/>
            </a:pPr>
            <a:r>
              <a:rPr lang="en-US" sz="3200" kern="0" dirty="0" smtClean="0">
                <a:solidFill>
                  <a:schemeClr val="tx1"/>
                </a:solidFill>
              </a:rPr>
              <a:t>Dan Harris</a:t>
            </a:r>
          </a:p>
          <a:p>
            <a:pPr lvl="0" algn="l">
              <a:lnSpc>
                <a:spcPct val="100000"/>
              </a:lnSpc>
              <a:buClr>
                <a:schemeClr val="tx2"/>
              </a:buClr>
              <a:defRPr/>
            </a:pPr>
            <a:r>
              <a:rPr lang="en-US" b="0" kern="0" dirty="0" smtClean="0">
                <a:solidFill>
                  <a:schemeClr val="tx1"/>
                </a:solidFill>
              </a:rPr>
              <a:t>Wells Fargo Philanthropic Services</a:t>
            </a:r>
          </a:p>
          <a:p>
            <a:pPr lvl="0" algn="l">
              <a:lnSpc>
                <a:spcPct val="100000"/>
              </a:lnSpc>
              <a:buClr>
                <a:schemeClr val="tx2"/>
              </a:buClr>
              <a:defRPr/>
            </a:pPr>
            <a:r>
              <a:rPr lang="en-US" b="0" kern="0" dirty="0" smtClean="0">
                <a:solidFill>
                  <a:schemeClr val="tx1"/>
                </a:solidFill>
              </a:rPr>
              <a:t>Email:  </a:t>
            </a:r>
            <a:r>
              <a:rPr lang="en-US" b="0" u="sng" kern="0" dirty="0" smtClean="0">
                <a:solidFill>
                  <a:schemeClr val="accent5">
                    <a:lumMod val="50000"/>
                  </a:schemeClr>
                </a:solidFill>
                <a:hlinkClick r:id="rId3"/>
              </a:rPr>
              <a:t>daniel.p.harris@wellsfargo.com</a:t>
            </a:r>
            <a:endParaRPr lang="en-US" b="0" u="sng" kern="0" dirty="0" smtClean="0">
              <a:solidFill>
                <a:schemeClr val="accent5">
                  <a:lumMod val="50000"/>
                </a:schemeClr>
              </a:solidFill>
            </a:endParaRPr>
          </a:p>
          <a:p>
            <a:pPr lvl="0" algn="l">
              <a:lnSpc>
                <a:spcPct val="100000"/>
              </a:lnSpc>
              <a:buClr>
                <a:schemeClr val="tx2"/>
              </a:buClr>
              <a:defRPr/>
            </a:pPr>
            <a:r>
              <a:rPr lang="en-US" b="0" kern="0" dirty="0" smtClean="0">
                <a:solidFill>
                  <a:schemeClr val="tx1"/>
                </a:solidFill>
              </a:rPr>
              <a:t>Phone: 720-947-6775</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noGrp="1" noChangeArrowheads="1"/>
          </p:cNvSpPr>
          <p:nvPr>
            <p:ph type="title"/>
          </p:nvPr>
        </p:nvSpPr>
        <p:spPr>
          <a:xfrm>
            <a:off x="325438" y="103188"/>
            <a:ext cx="7858125" cy="768350"/>
          </a:xfrm>
        </p:spPr>
        <p:txBody>
          <a:bodyPr/>
          <a:lstStyle/>
          <a:p>
            <a:r>
              <a:rPr lang="en-US" sz="2800" b="1" dirty="0" smtClean="0">
                <a:solidFill>
                  <a:srgbClr val="A57C50"/>
                </a:solidFill>
                <a:latin typeface="+mn-lt"/>
                <a:ea typeface="ＭＳ Ｐゴシック"/>
                <a:cs typeface="ＭＳ Ｐゴシック"/>
              </a:rPr>
              <a:t>Why Become a Board Member?</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noGrp="1" noChangeArrowheads="1"/>
          </p:cNvSpPr>
          <p:nvPr>
            <p:ph type="title"/>
          </p:nvPr>
        </p:nvSpPr>
        <p:spPr>
          <a:xfrm>
            <a:off x="325438" y="103188"/>
            <a:ext cx="7858125" cy="768350"/>
          </a:xfrm>
        </p:spPr>
        <p:txBody>
          <a:bodyPr/>
          <a:lstStyle/>
          <a:p>
            <a:r>
              <a:rPr lang="en-US" sz="2800" b="1" dirty="0" smtClean="0">
                <a:solidFill>
                  <a:srgbClr val="A57C50"/>
                </a:solidFill>
                <a:latin typeface="+mn-lt"/>
                <a:ea typeface="ＭＳ Ｐゴシック"/>
                <a:cs typeface="ＭＳ Ｐゴシック"/>
              </a:rPr>
              <a:t>Why Become a Board Member?</a:t>
            </a:r>
          </a:p>
        </p:txBody>
      </p:sp>
      <p:sp>
        <p:nvSpPr>
          <p:cNvPr id="5" name="Rectangle 4"/>
          <p:cNvSpPr/>
          <p:nvPr/>
        </p:nvSpPr>
        <p:spPr>
          <a:xfrm>
            <a:off x="341194" y="1006128"/>
            <a:ext cx="8574206" cy="5515356"/>
          </a:xfrm>
          <a:prstGeom prst="rect">
            <a:avLst/>
          </a:prstGeom>
        </p:spPr>
        <p:txBody>
          <a:bodyPr wrap="square">
            <a:spAutoFit/>
          </a:bodyPr>
          <a:lstStyle/>
          <a:p>
            <a:pPr marL="514350" indent="-514350" algn="l">
              <a:spcAft>
                <a:spcPts val="6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Passion for the Cause</a:t>
            </a:r>
          </a:p>
          <a:p>
            <a:pPr marL="514350" indent="-514350" algn="l">
              <a:spcAft>
                <a:spcPts val="600"/>
              </a:spcAft>
              <a:buClr>
                <a:schemeClr val="tx2"/>
              </a:buClr>
              <a:buFont typeface="+mj-lt"/>
              <a:buAutoNum type="arabicPeriod"/>
              <a:tabLst>
                <a:tab pos="519113" algn="l"/>
                <a:tab pos="1882775" algn="l"/>
              </a:tabLst>
            </a:pPr>
            <a:r>
              <a:rPr lang="en-US" sz="2800" b="0" kern="0" dirty="0">
                <a:solidFill>
                  <a:schemeClr val="bg2">
                    <a:lumMod val="10000"/>
                  </a:schemeClr>
                </a:solidFill>
                <a:latin typeface="+mn-lt"/>
                <a:ea typeface="MS PGothic"/>
                <a:cs typeface="MS PGothic"/>
              </a:rPr>
              <a:t>To be part of something bigger than themselves</a:t>
            </a:r>
          </a:p>
          <a:p>
            <a:pPr marL="514350" indent="-514350" algn="l">
              <a:spcAft>
                <a:spcPts val="600"/>
              </a:spcAft>
              <a:buClr>
                <a:schemeClr val="tx2"/>
              </a:buClr>
              <a:buFont typeface="+mj-lt"/>
              <a:buAutoNum type="arabicPeriod"/>
              <a:tabLst>
                <a:tab pos="519113" algn="l"/>
                <a:tab pos="1882775" algn="l"/>
              </a:tabLst>
            </a:pPr>
            <a:r>
              <a:rPr lang="en-US" sz="2800" b="0" kern="0" dirty="0">
                <a:solidFill>
                  <a:schemeClr val="bg2">
                    <a:lumMod val="10000"/>
                  </a:schemeClr>
                </a:solidFill>
                <a:latin typeface="+mn-lt"/>
                <a:ea typeface="MS PGothic"/>
                <a:cs typeface="MS PGothic"/>
              </a:rPr>
              <a:t>The Seven Faces of Philanthropy*</a:t>
            </a:r>
          </a:p>
          <a:p>
            <a:pPr marL="514350" indent="-514350" algn="l">
              <a:spcAft>
                <a:spcPts val="6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Asked by someone they respect</a:t>
            </a:r>
          </a:p>
          <a:p>
            <a:pPr marL="514350" indent="-514350" algn="l">
              <a:spcAft>
                <a:spcPts val="600"/>
              </a:spcAft>
              <a:buClr>
                <a:schemeClr val="tx2"/>
              </a:buClr>
              <a:buFont typeface="+mj-lt"/>
              <a:buAutoNum type="arabicPeriod"/>
              <a:tabLst>
                <a:tab pos="519113" algn="l"/>
                <a:tab pos="1882775" algn="l"/>
              </a:tabLst>
            </a:pPr>
            <a:r>
              <a:rPr lang="en-US" sz="2800" b="0" kern="0" dirty="0">
                <a:solidFill>
                  <a:schemeClr val="bg2">
                    <a:lumMod val="10000"/>
                  </a:schemeClr>
                </a:solidFill>
                <a:latin typeface="+mn-lt"/>
                <a:ea typeface="MS PGothic"/>
                <a:cs typeface="MS PGothic"/>
              </a:rPr>
              <a:t>Self-esteem</a:t>
            </a:r>
          </a:p>
          <a:p>
            <a:pPr marL="514350" indent="-514350" algn="l">
              <a:spcAft>
                <a:spcPts val="6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Feeling of Purpose</a:t>
            </a:r>
          </a:p>
          <a:p>
            <a:pPr marL="514350" indent="-514350" algn="l">
              <a:spcAft>
                <a:spcPts val="6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Social Acceptance / Social Influence</a:t>
            </a:r>
            <a:endParaRPr lang="en-US" sz="2800" b="0" kern="0" dirty="0">
              <a:solidFill>
                <a:schemeClr val="bg2">
                  <a:lumMod val="10000"/>
                </a:schemeClr>
              </a:solidFill>
              <a:latin typeface="+mn-lt"/>
              <a:ea typeface="MS PGothic"/>
              <a:cs typeface="MS PGothic"/>
            </a:endParaRPr>
          </a:p>
          <a:p>
            <a:pPr marL="514350" indent="-514350" algn="l">
              <a:spcAft>
                <a:spcPts val="6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Social Currency / Bragging </a:t>
            </a:r>
            <a:r>
              <a:rPr lang="en-US" sz="2800" b="0" kern="0" dirty="0">
                <a:solidFill>
                  <a:schemeClr val="bg2">
                    <a:lumMod val="10000"/>
                  </a:schemeClr>
                </a:solidFill>
                <a:latin typeface="+mn-lt"/>
                <a:ea typeface="MS PGothic"/>
                <a:cs typeface="MS PGothic"/>
              </a:rPr>
              <a:t>rights</a:t>
            </a:r>
          </a:p>
          <a:p>
            <a:pPr marL="514350" indent="-514350" algn="l">
              <a:spcAft>
                <a:spcPts val="6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Resume-padding</a:t>
            </a:r>
          </a:p>
          <a:p>
            <a:pPr marL="514350" indent="-514350" algn="l">
              <a:spcAft>
                <a:spcPts val="6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Business development</a:t>
            </a:r>
          </a:p>
          <a:p>
            <a:pPr marL="514350" indent="-514350" algn="l">
              <a:spcAft>
                <a:spcPts val="6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a:t>
            </a:r>
          </a:p>
        </p:txBody>
      </p:sp>
    </p:spTree>
    <p:extLst>
      <p:ext uri="{BB962C8B-B14F-4D97-AF65-F5344CB8AC3E}">
        <p14:creationId xmlns:p14="http://schemas.microsoft.com/office/powerpoint/2010/main" val="139648056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noGrp="1" noChangeArrowheads="1"/>
          </p:cNvSpPr>
          <p:nvPr>
            <p:ph type="title"/>
          </p:nvPr>
        </p:nvSpPr>
        <p:spPr>
          <a:xfrm>
            <a:off x="325438" y="103188"/>
            <a:ext cx="7858125" cy="768350"/>
          </a:xfrm>
        </p:spPr>
        <p:txBody>
          <a:bodyPr/>
          <a:lstStyle/>
          <a:p>
            <a:r>
              <a:rPr lang="en-US" sz="2800" b="1" dirty="0" smtClean="0">
                <a:solidFill>
                  <a:srgbClr val="A57C50"/>
                </a:solidFill>
                <a:latin typeface="+mn-lt"/>
                <a:ea typeface="ＭＳ Ｐゴシック"/>
                <a:cs typeface="ＭＳ Ｐゴシック"/>
              </a:rPr>
              <a:t>Why Become a Board Member?</a:t>
            </a:r>
          </a:p>
        </p:txBody>
      </p:sp>
      <p:sp>
        <p:nvSpPr>
          <p:cNvPr id="6" name="Text Box 7"/>
          <p:cNvSpPr txBox="1">
            <a:spLocks noChangeArrowheads="1"/>
          </p:cNvSpPr>
          <p:nvPr/>
        </p:nvSpPr>
        <p:spPr bwMode="auto">
          <a:xfrm>
            <a:off x="347450" y="1201510"/>
            <a:ext cx="3805730" cy="3385542"/>
          </a:xfrm>
          <a:prstGeom prst="rect">
            <a:avLst/>
          </a:prstGeom>
          <a:noFill/>
          <a:ln w="25400">
            <a:solidFill>
              <a:schemeClr val="tx1"/>
            </a:solidFill>
            <a:miter lim="800000"/>
            <a:headEnd/>
            <a:tailEnd/>
          </a:ln>
        </p:spPr>
        <p:txBody>
          <a:bodyPr wrap="square">
            <a:spAutoFit/>
          </a:bodyPr>
          <a:lstStyle/>
          <a:p>
            <a:pPr marL="395288" indent="-395288" algn="l">
              <a:lnSpc>
                <a:spcPct val="100000"/>
              </a:lnSpc>
              <a:spcBef>
                <a:spcPts val="1200"/>
              </a:spcBef>
              <a:buFont typeface="+mj-lt"/>
              <a:buAutoNum type="arabicPeriod"/>
            </a:pPr>
            <a:r>
              <a:rPr lang="en-US" sz="2200" b="0" dirty="0" smtClean="0">
                <a:solidFill>
                  <a:schemeClr val="bg2">
                    <a:lumMod val="10000"/>
                  </a:schemeClr>
                </a:solidFill>
                <a:latin typeface="+mn-lt"/>
              </a:rPr>
              <a:t>26%: Communitarians</a:t>
            </a:r>
            <a:endParaRPr lang="en-US" sz="2200" b="0" dirty="0">
              <a:solidFill>
                <a:schemeClr val="bg2">
                  <a:lumMod val="10000"/>
                </a:schemeClr>
              </a:solidFill>
              <a:latin typeface="+mn-lt"/>
            </a:endParaRPr>
          </a:p>
          <a:p>
            <a:pPr marL="342900" indent="-342900" algn="l">
              <a:lnSpc>
                <a:spcPct val="100000"/>
              </a:lnSpc>
              <a:spcBef>
                <a:spcPts val="1200"/>
              </a:spcBef>
              <a:buFontTx/>
              <a:buAutoNum type="arabicPeriod"/>
            </a:pPr>
            <a:r>
              <a:rPr lang="en-US" sz="2200" b="0" dirty="0" smtClean="0">
                <a:solidFill>
                  <a:schemeClr val="bg2">
                    <a:lumMod val="10000"/>
                  </a:schemeClr>
                </a:solidFill>
                <a:latin typeface="+mn-lt"/>
              </a:rPr>
              <a:t> 21%: The Devout</a:t>
            </a:r>
            <a:endParaRPr lang="en-US" sz="2200" b="0" dirty="0">
              <a:solidFill>
                <a:schemeClr val="bg2">
                  <a:lumMod val="10000"/>
                </a:schemeClr>
              </a:solidFill>
              <a:latin typeface="+mn-lt"/>
            </a:endParaRPr>
          </a:p>
          <a:p>
            <a:pPr marL="342900" indent="-342900" algn="l">
              <a:lnSpc>
                <a:spcPct val="100000"/>
              </a:lnSpc>
              <a:spcBef>
                <a:spcPts val="1200"/>
              </a:spcBef>
              <a:buFontTx/>
              <a:buAutoNum type="arabicPeriod"/>
            </a:pPr>
            <a:r>
              <a:rPr lang="en-US" sz="2200" b="0" dirty="0" smtClean="0">
                <a:solidFill>
                  <a:schemeClr val="bg2">
                    <a:lumMod val="10000"/>
                  </a:schemeClr>
                </a:solidFill>
                <a:latin typeface="+mn-lt"/>
              </a:rPr>
              <a:t> 15%: Investors</a:t>
            </a:r>
            <a:endParaRPr lang="en-US" sz="2200" b="0" dirty="0">
              <a:solidFill>
                <a:schemeClr val="bg2">
                  <a:lumMod val="10000"/>
                </a:schemeClr>
              </a:solidFill>
              <a:latin typeface="+mn-lt"/>
            </a:endParaRPr>
          </a:p>
          <a:p>
            <a:pPr marL="342900" indent="-342900" algn="l">
              <a:lnSpc>
                <a:spcPct val="100000"/>
              </a:lnSpc>
              <a:spcBef>
                <a:spcPts val="1200"/>
              </a:spcBef>
              <a:buFontTx/>
              <a:buAutoNum type="arabicPeriod"/>
            </a:pPr>
            <a:r>
              <a:rPr lang="en-US" sz="2200" b="0" dirty="0" smtClean="0">
                <a:solidFill>
                  <a:schemeClr val="bg2">
                    <a:lumMod val="10000"/>
                  </a:schemeClr>
                </a:solidFill>
                <a:latin typeface="+mn-lt"/>
              </a:rPr>
              <a:t> 11%: Socialites</a:t>
            </a:r>
            <a:endParaRPr lang="en-US" sz="2200" b="0" dirty="0">
              <a:solidFill>
                <a:schemeClr val="bg2">
                  <a:lumMod val="10000"/>
                </a:schemeClr>
              </a:solidFill>
              <a:latin typeface="+mn-lt"/>
            </a:endParaRPr>
          </a:p>
          <a:p>
            <a:pPr marL="342900" indent="-342900" algn="l">
              <a:lnSpc>
                <a:spcPct val="100000"/>
              </a:lnSpc>
              <a:spcBef>
                <a:spcPts val="1200"/>
              </a:spcBef>
              <a:buFontTx/>
              <a:buAutoNum type="arabicPeriod"/>
            </a:pPr>
            <a:r>
              <a:rPr lang="en-US" sz="2200" b="0" dirty="0" smtClean="0">
                <a:solidFill>
                  <a:schemeClr val="bg2">
                    <a:lumMod val="10000"/>
                  </a:schemeClr>
                </a:solidFill>
                <a:latin typeface="+mn-lt"/>
              </a:rPr>
              <a:t> 10%: Repayers</a:t>
            </a:r>
          </a:p>
          <a:p>
            <a:pPr marL="342900" indent="-342900" algn="l">
              <a:lnSpc>
                <a:spcPct val="100000"/>
              </a:lnSpc>
              <a:spcBef>
                <a:spcPts val="1200"/>
              </a:spcBef>
              <a:buFontTx/>
              <a:buAutoNum type="arabicPeriod"/>
            </a:pPr>
            <a:r>
              <a:rPr lang="en-US" sz="2200" b="0" dirty="0" smtClean="0">
                <a:solidFill>
                  <a:schemeClr val="bg2">
                    <a:lumMod val="10000"/>
                  </a:schemeClr>
                </a:solidFill>
                <a:latin typeface="+mn-lt"/>
              </a:rPr>
              <a:t> 9%: Altruists</a:t>
            </a:r>
            <a:endParaRPr lang="en-US" sz="2200" b="0" dirty="0">
              <a:solidFill>
                <a:schemeClr val="bg2">
                  <a:lumMod val="10000"/>
                </a:schemeClr>
              </a:solidFill>
              <a:latin typeface="+mn-lt"/>
            </a:endParaRPr>
          </a:p>
          <a:p>
            <a:pPr marL="342900" indent="-342900" algn="l">
              <a:lnSpc>
                <a:spcPct val="100000"/>
              </a:lnSpc>
              <a:spcBef>
                <a:spcPts val="1200"/>
              </a:spcBef>
              <a:buFontTx/>
              <a:buAutoNum type="arabicPeriod"/>
            </a:pPr>
            <a:r>
              <a:rPr lang="en-US" sz="2200" b="0" dirty="0" smtClean="0">
                <a:solidFill>
                  <a:schemeClr val="bg2">
                    <a:lumMod val="10000"/>
                  </a:schemeClr>
                </a:solidFill>
                <a:latin typeface="+mn-lt"/>
              </a:rPr>
              <a:t> 8%: Dynasts</a:t>
            </a:r>
          </a:p>
        </p:txBody>
      </p:sp>
      <p:sp>
        <p:nvSpPr>
          <p:cNvPr id="8" name="TextBox 4"/>
          <p:cNvSpPr txBox="1">
            <a:spLocks noChangeArrowheads="1"/>
          </p:cNvSpPr>
          <p:nvPr/>
        </p:nvSpPr>
        <p:spPr bwMode="auto">
          <a:xfrm>
            <a:off x="548747" y="4638554"/>
            <a:ext cx="3485583" cy="557076"/>
          </a:xfrm>
          <a:prstGeom prst="rect">
            <a:avLst/>
          </a:prstGeom>
          <a:noFill/>
          <a:ln w="9525">
            <a:noFill/>
            <a:miter lim="800000"/>
            <a:headEnd/>
            <a:tailEnd/>
          </a:ln>
        </p:spPr>
        <p:txBody>
          <a:bodyPr wrap="square">
            <a:spAutoFit/>
          </a:bodyPr>
          <a:lstStyle/>
          <a:p>
            <a:pPr marL="342900" indent="-342900" algn="l">
              <a:spcBef>
                <a:spcPts val="600"/>
              </a:spcBef>
            </a:pPr>
            <a:r>
              <a:rPr lang="en-US" sz="1400" b="0" i="1" dirty="0" smtClean="0">
                <a:solidFill>
                  <a:schemeClr val="bg2">
                    <a:lumMod val="10000"/>
                  </a:schemeClr>
                </a:solidFill>
              </a:rPr>
              <a:t>*The Seven Faces of Philanthropy</a:t>
            </a:r>
          </a:p>
          <a:p>
            <a:pPr marL="342900" indent="-342900" algn="l">
              <a:spcBef>
                <a:spcPts val="600"/>
              </a:spcBef>
            </a:pPr>
            <a:r>
              <a:rPr lang="en-US" sz="1400" b="0" i="1" dirty="0" smtClean="0">
                <a:solidFill>
                  <a:schemeClr val="bg2">
                    <a:lumMod val="10000"/>
                  </a:schemeClr>
                </a:solidFill>
              </a:rPr>
              <a:t>- Prince, Russ A. and Karen M. File</a:t>
            </a:r>
          </a:p>
        </p:txBody>
      </p:sp>
      <p:sp>
        <p:nvSpPr>
          <p:cNvPr id="7" name="TextBox 6"/>
          <p:cNvSpPr txBox="1"/>
          <p:nvPr/>
        </p:nvSpPr>
        <p:spPr>
          <a:xfrm>
            <a:off x="5234157" y="2570344"/>
            <a:ext cx="3352995" cy="2862322"/>
          </a:xfrm>
          <a:prstGeom prst="rect">
            <a:avLst/>
          </a:prstGeom>
          <a:noFill/>
        </p:spPr>
        <p:txBody>
          <a:bodyPr wrap="square" rtlCol="0">
            <a:spAutoFit/>
          </a:bodyPr>
          <a:lstStyle/>
          <a:p>
            <a:pPr>
              <a:lnSpc>
                <a:spcPct val="150000"/>
              </a:lnSpc>
            </a:pPr>
            <a:r>
              <a:rPr lang="en-US" sz="2400" dirty="0" smtClean="0">
                <a:solidFill>
                  <a:schemeClr val="tx1"/>
                </a:solidFill>
              </a:rPr>
              <a:t>Self Actualization</a:t>
            </a:r>
          </a:p>
          <a:p>
            <a:pPr>
              <a:lnSpc>
                <a:spcPct val="150000"/>
              </a:lnSpc>
            </a:pPr>
            <a:r>
              <a:rPr lang="en-US" sz="2400" dirty="0" smtClean="0">
                <a:solidFill>
                  <a:schemeClr val="tx1"/>
                </a:solidFill>
              </a:rPr>
              <a:t>Self Esteem</a:t>
            </a:r>
          </a:p>
          <a:p>
            <a:pPr>
              <a:lnSpc>
                <a:spcPct val="150000"/>
              </a:lnSpc>
            </a:pPr>
            <a:r>
              <a:rPr lang="en-US" sz="2400" dirty="0" smtClean="0">
                <a:solidFill>
                  <a:schemeClr val="tx1"/>
                </a:solidFill>
              </a:rPr>
              <a:t>Love / Belonging</a:t>
            </a:r>
          </a:p>
          <a:p>
            <a:pPr>
              <a:lnSpc>
                <a:spcPct val="150000"/>
              </a:lnSpc>
            </a:pPr>
            <a:r>
              <a:rPr lang="en-US" sz="2400" dirty="0" smtClean="0">
                <a:solidFill>
                  <a:schemeClr val="tx1"/>
                </a:solidFill>
              </a:rPr>
              <a:t>Safety</a:t>
            </a:r>
          </a:p>
          <a:p>
            <a:pPr>
              <a:lnSpc>
                <a:spcPct val="150000"/>
              </a:lnSpc>
            </a:pPr>
            <a:r>
              <a:rPr lang="en-US" sz="2400" dirty="0" smtClean="0">
                <a:solidFill>
                  <a:schemeClr val="tx1"/>
                </a:solidFill>
              </a:rPr>
              <a:t>Physiological</a:t>
            </a:r>
            <a:endParaRPr lang="en-US" sz="2400" dirty="0">
              <a:solidFill>
                <a:schemeClr val="tx1"/>
              </a:solidFill>
            </a:endParaRPr>
          </a:p>
        </p:txBody>
      </p:sp>
      <p:sp>
        <p:nvSpPr>
          <p:cNvPr id="9" name="Isosceles Triangle 8"/>
          <p:cNvSpPr/>
          <p:nvPr/>
        </p:nvSpPr>
        <p:spPr bwMode="auto">
          <a:xfrm rot="10800000">
            <a:off x="5044576" y="2507280"/>
            <a:ext cx="3763691" cy="3277702"/>
          </a:xfrm>
          <a:prstGeom prst="triangle">
            <a:avLst/>
          </a:prstGeom>
          <a:noFill/>
          <a:ln w="63500" cap="flat" cmpd="sng" algn="ctr">
            <a:solidFill>
              <a:schemeClr val="accent1">
                <a:alpha val="50000"/>
              </a:schemeClr>
            </a:solidFill>
            <a:prstDash val="solid"/>
            <a:round/>
            <a:headEnd type="none" w="med" len="med"/>
            <a:tailEnd type="none" w="med" len="med"/>
          </a:ln>
          <a:effectLst/>
        </p:spPr>
        <p:txBody>
          <a:bodyPr vert="horz" wrap="none" lIns="91440" tIns="45720" rIns="91440" bIns="91440" numCol="1" rtlCol="0" anchor="ctr" anchorCtr="0" compatLnSpc="1">
            <a:prstTxWarp prst="textNoShape">
              <a:avLst/>
            </a:prstTxWarp>
          </a:bodyPr>
          <a:lstStyle/>
          <a:p>
            <a:pPr marL="0" marR="0" indent="0" algn="ctr" defTabSz="914400" rtl="0" eaLnBrk="1" fontAlgn="base" latinLnBrk="0" hangingPunct="1">
              <a:lnSpc>
                <a:spcPct val="95000"/>
              </a:lnSpc>
              <a:spcBef>
                <a:spcPct val="0"/>
              </a:spcBef>
              <a:spcAft>
                <a:spcPct val="0"/>
              </a:spcAft>
              <a:buClrTx/>
              <a:buSzTx/>
              <a:buFontTx/>
              <a:buNone/>
              <a:tabLst/>
            </a:pPr>
            <a:endParaRPr kumimoji="0" lang="en-US" sz="1800" b="0" i="0" u="none" strike="noStrike" cap="none" normalizeH="0" baseline="0" dirty="0">
              <a:ln>
                <a:noFill/>
              </a:ln>
              <a:solidFill>
                <a:schemeClr val="bg1"/>
              </a:solidFill>
              <a:effectLst/>
              <a:latin typeface="Verdana" charset="0"/>
            </a:endParaRPr>
          </a:p>
        </p:txBody>
      </p:sp>
    </p:spTree>
    <p:extLst>
      <p:ext uri="{BB962C8B-B14F-4D97-AF65-F5344CB8AC3E}">
        <p14:creationId xmlns:p14="http://schemas.microsoft.com/office/powerpoint/2010/main" val="25641422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7" grpId="0"/>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noGrp="1" noChangeArrowheads="1"/>
          </p:cNvSpPr>
          <p:nvPr>
            <p:ph type="title"/>
          </p:nvPr>
        </p:nvSpPr>
        <p:spPr>
          <a:xfrm>
            <a:off x="325438" y="103188"/>
            <a:ext cx="7858125" cy="768350"/>
          </a:xfrm>
        </p:spPr>
        <p:txBody>
          <a:bodyPr/>
          <a:lstStyle/>
          <a:p>
            <a:r>
              <a:rPr lang="en-US" sz="2800" b="1" dirty="0" smtClean="0">
                <a:solidFill>
                  <a:srgbClr val="A57C50"/>
                </a:solidFill>
                <a:latin typeface="+mn-lt"/>
                <a:ea typeface="ＭＳ Ｐゴシック"/>
                <a:cs typeface="ＭＳ Ｐゴシック"/>
              </a:rPr>
              <a:t>The Seven Faces of Philanthropy</a:t>
            </a:r>
          </a:p>
        </p:txBody>
      </p:sp>
      <p:sp>
        <p:nvSpPr>
          <p:cNvPr id="8" name="TextBox 4"/>
          <p:cNvSpPr txBox="1">
            <a:spLocks noChangeArrowheads="1"/>
          </p:cNvSpPr>
          <p:nvPr/>
        </p:nvSpPr>
        <p:spPr bwMode="auto">
          <a:xfrm>
            <a:off x="548745" y="6040540"/>
            <a:ext cx="4445710" cy="557076"/>
          </a:xfrm>
          <a:prstGeom prst="rect">
            <a:avLst/>
          </a:prstGeom>
          <a:noFill/>
          <a:ln w="9525">
            <a:noFill/>
            <a:miter lim="800000"/>
            <a:headEnd/>
            <a:tailEnd/>
          </a:ln>
        </p:spPr>
        <p:txBody>
          <a:bodyPr wrap="square">
            <a:spAutoFit/>
          </a:bodyPr>
          <a:lstStyle/>
          <a:p>
            <a:pPr marL="342900" indent="-342900" algn="l">
              <a:spcBef>
                <a:spcPts val="600"/>
              </a:spcBef>
            </a:pPr>
            <a:r>
              <a:rPr lang="en-US" sz="1400" b="0" i="1" dirty="0" smtClean="0">
                <a:solidFill>
                  <a:schemeClr val="bg2">
                    <a:lumMod val="10000"/>
                  </a:schemeClr>
                </a:solidFill>
              </a:rPr>
              <a:t>*The Seven Faces of Philanthropy</a:t>
            </a:r>
          </a:p>
          <a:p>
            <a:pPr marL="342900" indent="-342900" algn="l">
              <a:spcBef>
                <a:spcPts val="600"/>
              </a:spcBef>
            </a:pPr>
            <a:r>
              <a:rPr lang="en-US" sz="1400" b="0" i="1" dirty="0" smtClean="0">
                <a:solidFill>
                  <a:schemeClr val="bg2">
                    <a:lumMod val="10000"/>
                  </a:schemeClr>
                </a:solidFill>
              </a:rPr>
              <a:t>- Prince, Russ A. and Karen M. File, 1994</a:t>
            </a:r>
          </a:p>
        </p:txBody>
      </p:sp>
      <p:sp>
        <p:nvSpPr>
          <p:cNvPr id="3" name="TextBox 2"/>
          <p:cNvSpPr txBox="1"/>
          <p:nvPr/>
        </p:nvSpPr>
        <p:spPr>
          <a:xfrm>
            <a:off x="548745" y="1163105"/>
            <a:ext cx="8209400" cy="4699748"/>
          </a:xfrm>
          <a:prstGeom prst="rect">
            <a:avLst/>
          </a:prstGeom>
          <a:noFill/>
        </p:spPr>
        <p:txBody>
          <a:bodyPr wrap="square" rtlCol="0">
            <a:spAutoFit/>
          </a:bodyPr>
          <a:lstStyle/>
          <a:p>
            <a:pPr lvl="0" algn="l">
              <a:spcAft>
                <a:spcPts val="1200"/>
              </a:spcAft>
            </a:pPr>
            <a:r>
              <a:rPr lang="en-US" sz="1400" dirty="0">
                <a:solidFill>
                  <a:schemeClr val="tx1"/>
                </a:solidFill>
              </a:rPr>
              <a:t>Communitarians</a:t>
            </a:r>
            <a:r>
              <a:rPr lang="en-US" sz="1400" b="0" dirty="0">
                <a:solidFill>
                  <a:schemeClr val="tx1"/>
                </a:solidFill>
              </a:rPr>
              <a:t> give because of their sense of belonging to a social community. They support cultural, human service, religious, and educational organizations.</a:t>
            </a:r>
          </a:p>
          <a:p>
            <a:pPr lvl="0" algn="l">
              <a:spcAft>
                <a:spcPts val="1200"/>
              </a:spcAft>
            </a:pPr>
            <a:r>
              <a:rPr lang="en-US" sz="1400" dirty="0">
                <a:solidFill>
                  <a:schemeClr val="tx1"/>
                </a:solidFill>
              </a:rPr>
              <a:t>The Devout </a:t>
            </a:r>
            <a:r>
              <a:rPr lang="en-US" sz="1400" b="0" dirty="0">
                <a:solidFill>
                  <a:schemeClr val="tx1"/>
                </a:solidFill>
              </a:rPr>
              <a:t>do good because it is God’s will. Giving is a moral obligation.</a:t>
            </a:r>
          </a:p>
          <a:p>
            <a:pPr lvl="0" algn="l">
              <a:spcAft>
                <a:spcPts val="1200"/>
              </a:spcAft>
            </a:pPr>
            <a:r>
              <a:rPr lang="en-US" sz="1400" dirty="0">
                <a:solidFill>
                  <a:schemeClr val="tx1"/>
                </a:solidFill>
              </a:rPr>
              <a:t>Investors</a:t>
            </a:r>
            <a:r>
              <a:rPr lang="en-US" sz="1400" b="0" dirty="0">
                <a:solidFill>
                  <a:schemeClr val="tx1"/>
                </a:solidFill>
              </a:rPr>
              <a:t> see philanthropy as good business, and are motivated by personal tax and estate benefits. They look for organizations that are business-like and are well-run.</a:t>
            </a:r>
          </a:p>
          <a:p>
            <a:pPr lvl="0" algn="l">
              <a:spcAft>
                <a:spcPts val="1200"/>
              </a:spcAft>
            </a:pPr>
            <a:r>
              <a:rPr lang="en-US" sz="1400" dirty="0">
                <a:solidFill>
                  <a:schemeClr val="tx1"/>
                </a:solidFill>
              </a:rPr>
              <a:t>Socialites</a:t>
            </a:r>
            <a:r>
              <a:rPr lang="en-US" sz="1400" b="0" dirty="0">
                <a:solidFill>
                  <a:schemeClr val="tx1"/>
                </a:solidFill>
              </a:rPr>
              <a:t> do good work or give because it is fun. They are often members of a social class or group for which fundraising includes some form of socializing and entertainment.</a:t>
            </a:r>
          </a:p>
          <a:p>
            <a:pPr lvl="0" algn="l">
              <a:spcAft>
                <a:spcPts val="1200"/>
              </a:spcAft>
            </a:pPr>
            <a:r>
              <a:rPr lang="en-US" sz="1400" dirty="0">
                <a:solidFill>
                  <a:schemeClr val="tx1"/>
                </a:solidFill>
              </a:rPr>
              <a:t>Altruists</a:t>
            </a:r>
            <a:r>
              <a:rPr lang="en-US" sz="1400" b="0" dirty="0">
                <a:solidFill>
                  <a:schemeClr val="tx1"/>
                </a:solidFill>
              </a:rPr>
              <a:t> focus on social causes and giving that provide a sense of purpose and personal fulfillment. They believe that giving promotes spiritual growth (in this case, not religious). Giving is a moral imperative and everyone’s responsibility. They see themselves as true philanthropists, unfettered and untainted by business considerations or personal gain.</a:t>
            </a:r>
          </a:p>
          <a:p>
            <a:pPr lvl="0" algn="l">
              <a:spcAft>
                <a:spcPts val="1200"/>
              </a:spcAft>
            </a:pPr>
            <a:r>
              <a:rPr lang="en-US" sz="1400" dirty="0">
                <a:solidFill>
                  <a:schemeClr val="tx1"/>
                </a:solidFill>
              </a:rPr>
              <a:t>Repayers</a:t>
            </a:r>
            <a:r>
              <a:rPr lang="en-US" sz="1400" b="0" dirty="0">
                <a:solidFill>
                  <a:schemeClr val="tx1"/>
                </a:solidFill>
              </a:rPr>
              <a:t> give because of what they have received in life, which could involve gratitude for medical or educational benefits that they have received. They insist on cost-effectiveness and want nonprofit organizations to focus on client needs.</a:t>
            </a:r>
          </a:p>
          <a:p>
            <a:pPr lvl="0" algn="l">
              <a:spcAft>
                <a:spcPts val="1200"/>
              </a:spcAft>
            </a:pPr>
            <a:r>
              <a:rPr lang="en-US" sz="1400" dirty="0">
                <a:solidFill>
                  <a:schemeClr val="tx1"/>
                </a:solidFill>
              </a:rPr>
              <a:t>Dynasts</a:t>
            </a:r>
            <a:r>
              <a:rPr lang="en-US" sz="1400" b="0" dirty="0">
                <a:solidFill>
                  <a:schemeClr val="tx1"/>
                </a:solidFill>
              </a:rPr>
              <a:t> see philanthropy as a family tradition. Their giving results from childhood socialization by parents or other relatives as to the importance of philanthropy. Philanthropy is part of their self-concept and their rewards from giving include a positive self-identity and strengthened family values.</a:t>
            </a:r>
          </a:p>
        </p:txBody>
      </p:sp>
    </p:spTree>
    <p:extLst>
      <p:ext uri="{BB962C8B-B14F-4D97-AF65-F5344CB8AC3E}">
        <p14:creationId xmlns:p14="http://schemas.microsoft.com/office/powerpoint/2010/main" val="100695408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noGrp="1" noChangeArrowheads="1"/>
          </p:cNvSpPr>
          <p:nvPr>
            <p:ph type="title"/>
          </p:nvPr>
        </p:nvSpPr>
        <p:spPr>
          <a:xfrm>
            <a:off x="325438" y="103188"/>
            <a:ext cx="7858125" cy="768350"/>
          </a:xfrm>
        </p:spPr>
        <p:txBody>
          <a:bodyPr/>
          <a:lstStyle/>
          <a:p>
            <a:r>
              <a:rPr lang="en-US" sz="2800" b="1" dirty="0" smtClean="0">
                <a:solidFill>
                  <a:srgbClr val="A57C50"/>
                </a:solidFill>
                <a:latin typeface="+mn-lt"/>
                <a:ea typeface="ＭＳ Ｐゴシック"/>
                <a:cs typeface="ＭＳ Ｐゴシック"/>
              </a:rPr>
              <a:t>Why Would a Board Member Choose To Be Highly Engaged?</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noGrp="1" noChangeArrowheads="1"/>
          </p:cNvSpPr>
          <p:nvPr>
            <p:ph type="title"/>
          </p:nvPr>
        </p:nvSpPr>
        <p:spPr>
          <a:xfrm>
            <a:off x="325438" y="103188"/>
            <a:ext cx="7858125" cy="768350"/>
          </a:xfrm>
        </p:spPr>
        <p:txBody>
          <a:bodyPr/>
          <a:lstStyle/>
          <a:p>
            <a:r>
              <a:rPr lang="en-US" sz="2800" b="1" dirty="0" smtClean="0">
                <a:solidFill>
                  <a:srgbClr val="A57C50"/>
                </a:solidFill>
                <a:latin typeface="+mn-lt"/>
                <a:ea typeface="ＭＳ Ｐゴシック"/>
                <a:cs typeface="ＭＳ Ｐゴシック"/>
              </a:rPr>
              <a:t>Why Would a Board Member Choose To Be Highly Engaged?</a:t>
            </a:r>
          </a:p>
        </p:txBody>
      </p:sp>
      <p:sp>
        <p:nvSpPr>
          <p:cNvPr id="5" name="Rectangle 4"/>
          <p:cNvSpPr/>
          <p:nvPr/>
        </p:nvSpPr>
        <p:spPr>
          <a:xfrm>
            <a:off x="341194" y="1047890"/>
            <a:ext cx="8318510" cy="5093702"/>
          </a:xfrm>
          <a:prstGeom prst="rect">
            <a:avLst/>
          </a:prstGeom>
        </p:spPr>
        <p:txBody>
          <a:bodyPr wrap="square">
            <a:spAutoFit/>
          </a:bodyPr>
          <a:lstStyle/>
          <a:p>
            <a:pPr marL="514350" indent="-514350" algn="l">
              <a:lnSpc>
                <a:spcPct val="100000"/>
              </a:lnSpc>
              <a:spcAft>
                <a:spcPts val="6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Passion for the Cause</a:t>
            </a:r>
          </a:p>
          <a:p>
            <a:pPr marL="514350" indent="-514350" algn="l">
              <a:lnSpc>
                <a:spcPct val="100000"/>
              </a:lnSpc>
              <a:spcAft>
                <a:spcPts val="600"/>
              </a:spcAft>
              <a:buClr>
                <a:schemeClr val="tx2"/>
              </a:buClr>
              <a:buFont typeface="+mj-lt"/>
              <a:buAutoNum type="arabicPeriod"/>
              <a:tabLst>
                <a:tab pos="519113" algn="l"/>
                <a:tab pos="1882775" algn="l"/>
              </a:tabLst>
            </a:pPr>
            <a:r>
              <a:rPr lang="en-US" sz="2800" b="0" kern="0" dirty="0">
                <a:solidFill>
                  <a:schemeClr val="bg2">
                    <a:lumMod val="10000"/>
                  </a:schemeClr>
                </a:solidFill>
                <a:latin typeface="+mn-lt"/>
                <a:ea typeface="MS PGothic"/>
                <a:cs typeface="MS PGothic"/>
              </a:rPr>
              <a:t>Clarity on </a:t>
            </a:r>
            <a:r>
              <a:rPr lang="en-US" sz="2800" b="0" kern="0" dirty="0" smtClean="0">
                <a:solidFill>
                  <a:schemeClr val="bg2">
                    <a:lumMod val="10000"/>
                  </a:schemeClr>
                </a:solidFill>
                <a:latin typeface="+mn-lt"/>
                <a:ea typeface="MS PGothic"/>
                <a:cs typeface="MS PGothic"/>
              </a:rPr>
              <a:t>Mission / Need</a:t>
            </a:r>
            <a:endParaRPr lang="en-US" sz="2800" b="0" kern="0" dirty="0">
              <a:solidFill>
                <a:schemeClr val="bg2">
                  <a:lumMod val="10000"/>
                </a:schemeClr>
              </a:solidFill>
              <a:latin typeface="+mn-lt"/>
              <a:ea typeface="MS PGothic"/>
              <a:cs typeface="MS PGothic"/>
            </a:endParaRPr>
          </a:p>
          <a:p>
            <a:pPr marL="514350" indent="-514350" algn="l">
              <a:lnSpc>
                <a:spcPct val="100000"/>
              </a:lnSpc>
              <a:spcAft>
                <a:spcPts val="6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Commitment to the Cause</a:t>
            </a:r>
          </a:p>
          <a:p>
            <a:pPr marL="514350" indent="-514350" algn="l">
              <a:lnSpc>
                <a:spcPct val="100000"/>
              </a:lnSpc>
              <a:spcAft>
                <a:spcPts val="6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Commitment to Fellow Board Members</a:t>
            </a:r>
          </a:p>
          <a:p>
            <a:pPr marL="514350" indent="-514350" algn="l">
              <a:lnSpc>
                <a:spcPct val="100000"/>
              </a:lnSpc>
              <a:spcAft>
                <a:spcPts val="6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Commitment to Staff Members</a:t>
            </a:r>
          </a:p>
          <a:p>
            <a:pPr marL="514350" indent="-514350" algn="l">
              <a:lnSpc>
                <a:spcPct val="100000"/>
              </a:lnSpc>
              <a:spcAft>
                <a:spcPts val="6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Commitment to Clients / Beneficiaries</a:t>
            </a:r>
          </a:p>
          <a:p>
            <a:pPr marL="514350" indent="-514350" algn="l">
              <a:lnSpc>
                <a:spcPct val="100000"/>
              </a:lnSpc>
              <a:spcAft>
                <a:spcPts val="6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Desire to accomplish more, more quickly</a:t>
            </a:r>
          </a:p>
          <a:p>
            <a:pPr marL="514350" indent="-514350" algn="l">
              <a:lnSpc>
                <a:spcPct val="100000"/>
              </a:lnSpc>
              <a:spcAft>
                <a:spcPts val="6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Sense of responsibility</a:t>
            </a:r>
          </a:p>
          <a:p>
            <a:pPr marL="514350" indent="-514350" algn="l">
              <a:lnSpc>
                <a:spcPct val="100000"/>
              </a:lnSpc>
              <a:spcAft>
                <a:spcPts val="6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Sense of obligation</a:t>
            </a:r>
          </a:p>
          <a:p>
            <a:pPr marL="514350" indent="-514350" algn="l">
              <a:lnSpc>
                <a:spcPct val="100000"/>
              </a:lnSpc>
              <a:spcAft>
                <a:spcPts val="6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Networking / Business Opportunities?</a:t>
            </a:r>
          </a:p>
        </p:txBody>
      </p:sp>
      <p:sp>
        <p:nvSpPr>
          <p:cNvPr id="7" name="TextBox 6"/>
          <p:cNvSpPr txBox="1"/>
          <p:nvPr/>
        </p:nvSpPr>
        <p:spPr>
          <a:xfrm>
            <a:off x="4825422" y="6251699"/>
            <a:ext cx="1547218" cy="480131"/>
          </a:xfrm>
          <a:prstGeom prst="rect">
            <a:avLst/>
          </a:prstGeom>
          <a:noFill/>
        </p:spPr>
        <p:txBody>
          <a:bodyPr wrap="none" rtlCol="0">
            <a:spAutoFit/>
          </a:bodyPr>
          <a:lstStyle/>
          <a:p>
            <a:r>
              <a:rPr lang="en-US" sz="2800" b="0" i="1" dirty="0" smtClean="0">
                <a:solidFill>
                  <a:schemeClr val="tx1"/>
                </a:solidFill>
              </a:rPr>
              <a:t>WIIFM?</a:t>
            </a:r>
            <a:endParaRPr lang="en-US" sz="2800" b="0" i="1" dirty="0">
              <a:solidFill>
                <a:schemeClr val="tx1"/>
              </a:solidFill>
            </a:endParaRPr>
          </a:p>
        </p:txBody>
      </p:sp>
    </p:spTree>
    <p:extLst>
      <p:ext uri="{BB962C8B-B14F-4D97-AF65-F5344CB8AC3E}">
        <p14:creationId xmlns:p14="http://schemas.microsoft.com/office/powerpoint/2010/main" val="424993339"/>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noGrp="1" noChangeArrowheads="1"/>
          </p:cNvSpPr>
          <p:nvPr>
            <p:ph type="title"/>
          </p:nvPr>
        </p:nvSpPr>
        <p:spPr>
          <a:xfrm>
            <a:off x="325438" y="103188"/>
            <a:ext cx="7858125" cy="768350"/>
          </a:xfrm>
        </p:spPr>
        <p:txBody>
          <a:bodyPr/>
          <a:lstStyle/>
          <a:p>
            <a:r>
              <a:rPr lang="en-US" sz="2800" b="1" dirty="0" smtClean="0">
                <a:solidFill>
                  <a:srgbClr val="A57C50"/>
                </a:solidFill>
                <a:latin typeface="+mn-lt"/>
                <a:ea typeface="ＭＳ Ｐゴシック"/>
                <a:cs typeface="ＭＳ Ｐゴシック"/>
              </a:rPr>
              <a:t>Why Leave a Board?</a:t>
            </a:r>
          </a:p>
        </p:txBody>
      </p:sp>
      <p:sp>
        <p:nvSpPr>
          <p:cNvPr id="3" name="Rectangle 2"/>
          <p:cNvSpPr/>
          <p:nvPr/>
        </p:nvSpPr>
        <p:spPr>
          <a:xfrm>
            <a:off x="341194" y="932675"/>
            <a:ext cx="8134065" cy="1487587"/>
          </a:xfrm>
          <a:prstGeom prst="rect">
            <a:avLst/>
          </a:prstGeom>
        </p:spPr>
        <p:txBody>
          <a:bodyPr wrap="square">
            <a:spAutoFit/>
          </a:bodyPr>
          <a:lstStyle/>
          <a:p>
            <a:pPr marL="514350" indent="-514350" algn="l">
              <a:lnSpc>
                <a:spcPct val="100000"/>
              </a:lnSpc>
              <a:spcAft>
                <a:spcPts val="4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Term Limits</a:t>
            </a:r>
          </a:p>
          <a:p>
            <a:pPr marL="514350" indent="-514350" algn="l">
              <a:lnSpc>
                <a:spcPct val="100000"/>
              </a:lnSpc>
              <a:spcAft>
                <a:spcPts val="400"/>
              </a:spcAft>
              <a:buClr>
                <a:schemeClr val="tx2"/>
              </a:buClr>
              <a:buFont typeface="+mj-lt"/>
              <a:buAutoNum type="arabicPeriod"/>
              <a:tabLst>
                <a:tab pos="519113" algn="l"/>
                <a:tab pos="1882775" algn="l"/>
              </a:tabLst>
            </a:pPr>
            <a:r>
              <a:rPr lang="en-US" sz="2800" b="0" kern="0" dirty="0">
                <a:solidFill>
                  <a:schemeClr val="bg2">
                    <a:lumMod val="10000"/>
                  </a:schemeClr>
                </a:solidFill>
                <a:latin typeface="+mn-lt"/>
                <a:ea typeface="MS PGothic"/>
                <a:cs typeface="MS PGothic"/>
              </a:rPr>
              <a:t>Higher priorities / </a:t>
            </a:r>
            <a:r>
              <a:rPr lang="en-US" sz="2800" b="0" kern="0" dirty="0" smtClean="0">
                <a:solidFill>
                  <a:schemeClr val="bg2">
                    <a:lumMod val="10000"/>
                  </a:schemeClr>
                </a:solidFill>
                <a:latin typeface="+mn-lt"/>
                <a:ea typeface="MS PGothic"/>
                <a:cs typeface="MS PGothic"/>
              </a:rPr>
              <a:t>Lack of time</a:t>
            </a:r>
          </a:p>
          <a:p>
            <a:pPr marL="514350" indent="-514350" algn="l">
              <a:lnSpc>
                <a:spcPct val="100000"/>
              </a:lnSpc>
              <a:spcAft>
                <a:spcPts val="4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Competing Interests / Conflict of Interest</a:t>
            </a:r>
          </a:p>
        </p:txBody>
      </p:sp>
      <p:sp>
        <p:nvSpPr>
          <p:cNvPr id="4" name="TextBox 3"/>
          <p:cNvSpPr txBox="1"/>
          <p:nvPr/>
        </p:nvSpPr>
        <p:spPr>
          <a:xfrm>
            <a:off x="1890595" y="2968139"/>
            <a:ext cx="4262706" cy="590931"/>
          </a:xfrm>
          <a:prstGeom prst="rect">
            <a:avLst/>
          </a:prstGeom>
          <a:noFill/>
        </p:spPr>
        <p:txBody>
          <a:bodyPr wrap="none" rtlCol="0">
            <a:spAutoFit/>
          </a:bodyPr>
          <a:lstStyle/>
          <a:p>
            <a:r>
              <a:rPr lang="en-US" sz="3600" dirty="0" smtClean="0"/>
              <a:t>Other Reasons?</a:t>
            </a:r>
            <a:endParaRPr lang="en-US" sz="3600"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noGrp="1" noChangeArrowheads="1"/>
          </p:cNvSpPr>
          <p:nvPr>
            <p:ph type="title"/>
          </p:nvPr>
        </p:nvSpPr>
        <p:spPr>
          <a:xfrm>
            <a:off x="325438" y="103188"/>
            <a:ext cx="7858125" cy="768350"/>
          </a:xfrm>
        </p:spPr>
        <p:txBody>
          <a:bodyPr/>
          <a:lstStyle/>
          <a:p>
            <a:r>
              <a:rPr lang="en-US" sz="2800" b="1" dirty="0" smtClean="0">
                <a:solidFill>
                  <a:srgbClr val="A57C50"/>
                </a:solidFill>
                <a:latin typeface="+mn-lt"/>
                <a:ea typeface="ＭＳ Ｐゴシック"/>
                <a:cs typeface="ＭＳ Ｐゴシック"/>
              </a:rPr>
              <a:t>Why Leave a Board?</a:t>
            </a:r>
          </a:p>
        </p:txBody>
      </p:sp>
      <p:sp>
        <p:nvSpPr>
          <p:cNvPr id="5" name="Rectangle 4"/>
          <p:cNvSpPr/>
          <p:nvPr/>
        </p:nvSpPr>
        <p:spPr>
          <a:xfrm>
            <a:off x="341194" y="932675"/>
            <a:ext cx="8493244" cy="5827236"/>
          </a:xfrm>
          <a:prstGeom prst="rect">
            <a:avLst/>
          </a:prstGeom>
        </p:spPr>
        <p:txBody>
          <a:bodyPr wrap="square">
            <a:spAutoFit/>
          </a:bodyPr>
          <a:lstStyle/>
          <a:p>
            <a:pPr marL="514350" indent="-514350" algn="l">
              <a:lnSpc>
                <a:spcPct val="100000"/>
              </a:lnSpc>
              <a:spcAft>
                <a:spcPts val="4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Term Limits</a:t>
            </a:r>
          </a:p>
          <a:p>
            <a:pPr marL="514350" indent="-514350" algn="l">
              <a:lnSpc>
                <a:spcPct val="100000"/>
              </a:lnSpc>
              <a:spcAft>
                <a:spcPts val="400"/>
              </a:spcAft>
              <a:buClr>
                <a:schemeClr val="tx2"/>
              </a:buClr>
              <a:buFont typeface="+mj-lt"/>
              <a:buAutoNum type="arabicPeriod"/>
              <a:tabLst>
                <a:tab pos="519113" algn="l"/>
                <a:tab pos="1882775" algn="l"/>
              </a:tabLst>
            </a:pPr>
            <a:r>
              <a:rPr lang="en-US" sz="2800" b="0" kern="0" dirty="0">
                <a:solidFill>
                  <a:schemeClr val="bg2">
                    <a:lumMod val="10000"/>
                  </a:schemeClr>
                </a:solidFill>
                <a:latin typeface="+mn-lt"/>
                <a:ea typeface="MS PGothic"/>
                <a:cs typeface="MS PGothic"/>
              </a:rPr>
              <a:t>Higher priorities / </a:t>
            </a:r>
            <a:r>
              <a:rPr lang="en-US" sz="2800" b="0" kern="0" dirty="0" smtClean="0">
                <a:solidFill>
                  <a:schemeClr val="bg2">
                    <a:lumMod val="10000"/>
                  </a:schemeClr>
                </a:solidFill>
                <a:latin typeface="+mn-lt"/>
                <a:ea typeface="MS PGothic"/>
                <a:cs typeface="MS PGothic"/>
              </a:rPr>
              <a:t>Lack of time</a:t>
            </a:r>
          </a:p>
          <a:p>
            <a:pPr marL="514350" indent="-514350" algn="l">
              <a:lnSpc>
                <a:spcPct val="100000"/>
              </a:lnSpc>
              <a:spcAft>
                <a:spcPts val="4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Competing Interests / Conflict of Interest</a:t>
            </a:r>
          </a:p>
          <a:p>
            <a:pPr marL="514350" indent="-514350" algn="l">
              <a:lnSpc>
                <a:spcPct val="100000"/>
              </a:lnSpc>
              <a:spcAft>
                <a:spcPts val="4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Loss </a:t>
            </a:r>
            <a:r>
              <a:rPr lang="en-US" sz="2800" b="0" kern="0" dirty="0">
                <a:solidFill>
                  <a:schemeClr val="bg2">
                    <a:lumMod val="10000"/>
                  </a:schemeClr>
                </a:solidFill>
                <a:latin typeface="+mn-lt"/>
                <a:ea typeface="MS PGothic"/>
                <a:cs typeface="MS PGothic"/>
              </a:rPr>
              <a:t>of feeling of </a:t>
            </a:r>
            <a:r>
              <a:rPr lang="en-US" sz="2800" b="0" kern="0" dirty="0" smtClean="0">
                <a:solidFill>
                  <a:schemeClr val="bg2">
                    <a:lumMod val="10000"/>
                  </a:schemeClr>
                </a:solidFill>
                <a:latin typeface="+mn-lt"/>
                <a:ea typeface="MS PGothic"/>
                <a:cs typeface="MS PGothic"/>
              </a:rPr>
              <a:t>contribution</a:t>
            </a:r>
          </a:p>
          <a:p>
            <a:pPr marL="514350" indent="-514350" algn="l">
              <a:lnSpc>
                <a:spcPct val="100000"/>
              </a:lnSpc>
              <a:spcAft>
                <a:spcPts val="400"/>
              </a:spcAft>
              <a:buClr>
                <a:schemeClr val="tx2"/>
              </a:buClr>
              <a:buFont typeface="+mj-lt"/>
              <a:buAutoNum type="arabicPeriod"/>
              <a:tabLst>
                <a:tab pos="519113" algn="l"/>
                <a:tab pos="1882775" algn="l"/>
              </a:tabLst>
            </a:pPr>
            <a:r>
              <a:rPr lang="en-US" sz="2800" b="0" kern="0" dirty="0">
                <a:solidFill>
                  <a:schemeClr val="bg2">
                    <a:lumMod val="10000"/>
                  </a:schemeClr>
                </a:solidFill>
                <a:latin typeface="+mn-lt"/>
                <a:ea typeface="MS PGothic"/>
                <a:cs typeface="MS PGothic"/>
              </a:rPr>
              <a:t>Loss of belief that opinions count</a:t>
            </a:r>
          </a:p>
          <a:p>
            <a:pPr marL="514350" indent="-514350" algn="l">
              <a:lnSpc>
                <a:spcPct val="100000"/>
              </a:lnSpc>
              <a:spcAft>
                <a:spcPts val="4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Loss of optimism / loss of purpose</a:t>
            </a:r>
          </a:p>
          <a:p>
            <a:pPr marL="514350" indent="-514350" algn="l">
              <a:lnSpc>
                <a:spcPct val="100000"/>
              </a:lnSpc>
              <a:spcAft>
                <a:spcPts val="400"/>
              </a:spcAft>
              <a:buClr>
                <a:schemeClr val="tx2"/>
              </a:buClr>
              <a:buFont typeface="+mj-lt"/>
              <a:buAutoNum type="arabicPeriod"/>
              <a:tabLst>
                <a:tab pos="519113" algn="l"/>
                <a:tab pos="1882775" algn="l"/>
              </a:tabLst>
            </a:pPr>
            <a:r>
              <a:rPr lang="en-US" sz="2800" b="0" i="1" kern="0" dirty="0" smtClean="0">
                <a:solidFill>
                  <a:schemeClr val="bg2">
                    <a:lumMod val="10000"/>
                  </a:schemeClr>
                </a:solidFill>
                <a:latin typeface="+mn-lt"/>
                <a:ea typeface="MS PGothic"/>
                <a:cs typeface="MS PGothic"/>
              </a:rPr>
              <a:t>Loss of clarity </a:t>
            </a:r>
            <a:r>
              <a:rPr lang="en-US" sz="2800" b="0" kern="0" dirty="0" smtClean="0">
                <a:solidFill>
                  <a:schemeClr val="bg2">
                    <a:lumMod val="10000"/>
                  </a:schemeClr>
                </a:solidFill>
                <a:latin typeface="+mn-lt"/>
                <a:ea typeface="MS PGothic"/>
                <a:cs typeface="MS PGothic"/>
              </a:rPr>
              <a:t>(on role, mission)</a:t>
            </a:r>
          </a:p>
          <a:p>
            <a:pPr marL="514350" indent="-514350" algn="l">
              <a:lnSpc>
                <a:spcPct val="100000"/>
              </a:lnSpc>
              <a:spcAft>
                <a:spcPts val="4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Loss of shared values</a:t>
            </a:r>
          </a:p>
          <a:p>
            <a:pPr marL="514350" indent="-514350" algn="l">
              <a:lnSpc>
                <a:spcPct val="100000"/>
              </a:lnSpc>
              <a:spcAft>
                <a:spcPts val="4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Loss of friends / fun</a:t>
            </a:r>
          </a:p>
          <a:p>
            <a:pPr marL="514350" indent="-514350" algn="l">
              <a:lnSpc>
                <a:spcPct val="100000"/>
              </a:lnSpc>
              <a:spcAft>
                <a:spcPts val="4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Lack </a:t>
            </a:r>
            <a:r>
              <a:rPr lang="en-US" sz="2800" b="0" kern="0" dirty="0">
                <a:solidFill>
                  <a:schemeClr val="bg2">
                    <a:lumMod val="10000"/>
                  </a:schemeClr>
                </a:solidFill>
                <a:latin typeface="+mn-lt"/>
                <a:ea typeface="MS PGothic"/>
                <a:cs typeface="MS PGothic"/>
              </a:rPr>
              <a:t>of appreciation for involvement</a:t>
            </a:r>
          </a:p>
          <a:p>
            <a:pPr marL="514350" indent="-514350" algn="l">
              <a:lnSpc>
                <a:spcPct val="100000"/>
              </a:lnSpc>
              <a:spcAft>
                <a:spcPts val="400"/>
              </a:spcAft>
              <a:buClr>
                <a:schemeClr val="tx2"/>
              </a:buClr>
              <a:buFont typeface="+mj-lt"/>
              <a:buAutoNum type="arabicPeriod"/>
              <a:tabLst>
                <a:tab pos="519113" algn="l"/>
                <a:tab pos="1882775" algn="l"/>
              </a:tabLst>
            </a:pPr>
            <a:r>
              <a:rPr lang="en-US" sz="2800" b="0" i="1" kern="0" dirty="0">
                <a:solidFill>
                  <a:schemeClr val="bg2">
                    <a:lumMod val="10000"/>
                  </a:schemeClr>
                </a:solidFill>
                <a:latin typeface="+mn-lt"/>
                <a:ea typeface="MS PGothic"/>
                <a:cs typeface="MS PGothic"/>
              </a:rPr>
              <a:t>Loss of commitment </a:t>
            </a:r>
          </a:p>
          <a:p>
            <a:pPr marL="514350" indent="-514350" algn="l">
              <a:lnSpc>
                <a:spcPct val="100000"/>
              </a:lnSpc>
              <a:spcAft>
                <a:spcPts val="4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Negativity / Disrespect / Dysfunction</a:t>
            </a:r>
          </a:p>
        </p:txBody>
      </p:sp>
    </p:spTree>
    <p:extLst>
      <p:ext uri="{BB962C8B-B14F-4D97-AF65-F5344CB8AC3E}">
        <p14:creationId xmlns:p14="http://schemas.microsoft.com/office/powerpoint/2010/main" val="2770446892"/>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noGrp="1" noChangeArrowheads="1"/>
          </p:cNvSpPr>
          <p:nvPr>
            <p:ph type="title"/>
          </p:nvPr>
        </p:nvSpPr>
        <p:spPr>
          <a:xfrm>
            <a:off x="325438" y="103188"/>
            <a:ext cx="7858125" cy="768350"/>
          </a:xfrm>
        </p:spPr>
        <p:txBody>
          <a:bodyPr/>
          <a:lstStyle/>
          <a:p>
            <a:r>
              <a:rPr lang="en-US" sz="2800" b="1" dirty="0" smtClean="0">
                <a:solidFill>
                  <a:srgbClr val="A57C50"/>
                </a:solidFill>
                <a:latin typeface="+mn-lt"/>
                <a:ea typeface="ＭＳ Ｐゴシック"/>
                <a:cs typeface="ＭＳ Ｐゴシック"/>
              </a:rPr>
              <a:t>Causes of Board Dysfunction?</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noGrp="1" noChangeArrowheads="1"/>
          </p:cNvSpPr>
          <p:nvPr>
            <p:ph type="title"/>
          </p:nvPr>
        </p:nvSpPr>
        <p:spPr>
          <a:xfrm>
            <a:off x="325438" y="103188"/>
            <a:ext cx="7858125" cy="768350"/>
          </a:xfrm>
        </p:spPr>
        <p:txBody>
          <a:bodyPr/>
          <a:lstStyle/>
          <a:p>
            <a:r>
              <a:rPr lang="en-US" sz="2800" b="1" dirty="0" smtClean="0">
                <a:solidFill>
                  <a:srgbClr val="A57C50"/>
                </a:solidFill>
                <a:latin typeface="+mn-lt"/>
                <a:ea typeface="ＭＳ Ｐゴシック"/>
                <a:cs typeface="ＭＳ Ｐゴシック"/>
              </a:rPr>
              <a:t>Causes of Board Dysfunction?</a:t>
            </a:r>
          </a:p>
        </p:txBody>
      </p:sp>
      <p:sp>
        <p:nvSpPr>
          <p:cNvPr id="5" name="Rectangle 4"/>
          <p:cNvSpPr/>
          <p:nvPr/>
        </p:nvSpPr>
        <p:spPr>
          <a:xfrm>
            <a:off x="341194" y="1146413"/>
            <a:ext cx="8134065" cy="4585871"/>
          </a:xfrm>
          <a:prstGeom prst="rect">
            <a:avLst/>
          </a:prstGeom>
        </p:spPr>
        <p:txBody>
          <a:bodyPr wrap="square">
            <a:spAutoFit/>
          </a:bodyPr>
          <a:lstStyle/>
          <a:p>
            <a:pPr marL="514350" indent="-514350" algn="l">
              <a:lnSpc>
                <a:spcPct val="100000"/>
              </a:lnSpc>
              <a:spcAft>
                <a:spcPts val="6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Loss of Mutual Respect / Disrespect</a:t>
            </a:r>
          </a:p>
          <a:p>
            <a:pPr marL="514350" indent="-514350" algn="l">
              <a:lnSpc>
                <a:spcPct val="100000"/>
              </a:lnSpc>
              <a:spcAft>
                <a:spcPts val="6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Competing values*</a:t>
            </a:r>
          </a:p>
          <a:p>
            <a:pPr marL="514350" indent="-514350" algn="l">
              <a:lnSpc>
                <a:spcPct val="100000"/>
              </a:lnSpc>
              <a:spcAft>
                <a:spcPts val="6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Competing interests*</a:t>
            </a:r>
          </a:p>
          <a:p>
            <a:pPr marL="514350" indent="-514350" algn="l">
              <a:lnSpc>
                <a:spcPct val="100000"/>
              </a:lnSpc>
              <a:spcAft>
                <a:spcPts val="6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Self-Interest*</a:t>
            </a:r>
          </a:p>
          <a:p>
            <a:pPr marL="514350" indent="-514350" algn="l">
              <a:lnSpc>
                <a:spcPct val="100000"/>
              </a:lnSpc>
              <a:spcAft>
                <a:spcPts val="6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Loss of shared commitment</a:t>
            </a:r>
          </a:p>
          <a:p>
            <a:pPr marL="514350" indent="-514350" algn="l">
              <a:lnSpc>
                <a:spcPct val="100000"/>
              </a:lnSpc>
              <a:spcAft>
                <a:spcPts val="600"/>
              </a:spcAft>
              <a:buClr>
                <a:schemeClr val="tx2"/>
              </a:buClr>
              <a:buFont typeface="+mj-lt"/>
              <a:buAutoNum type="arabicPeriod"/>
              <a:tabLst>
                <a:tab pos="519113" algn="l"/>
                <a:tab pos="1882775" algn="l"/>
              </a:tabLst>
            </a:pPr>
            <a:r>
              <a:rPr lang="en-US" sz="2800" b="0" i="1" kern="0" dirty="0" smtClean="0">
                <a:solidFill>
                  <a:schemeClr val="bg2">
                    <a:lumMod val="10000"/>
                  </a:schemeClr>
                </a:solidFill>
                <a:latin typeface="+mn-lt"/>
                <a:ea typeface="MS PGothic"/>
                <a:cs typeface="MS PGothic"/>
              </a:rPr>
              <a:t>Loss of connection </a:t>
            </a:r>
            <a:r>
              <a:rPr lang="en-US" sz="2800" b="0" kern="0" dirty="0" smtClean="0">
                <a:solidFill>
                  <a:schemeClr val="bg2">
                    <a:lumMod val="10000"/>
                  </a:schemeClr>
                </a:solidFill>
                <a:latin typeface="+mn-lt"/>
                <a:ea typeface="MS PGothic"/>
                <a:cs typeface="MS PGothic"/>
              </a:rPr>
              <a:t>within the group</a:t>
            </a:r>
          </a:p>
          <a:p>
            <a:pPr marL="514350" indent="-514350" algn="l">
              <a:lnSpc>
                <a:spcPct val="100000"/>
              </a:lnSpc>
              <a:spcAft>
                <a:spcPts val="6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Personality conflicts</a:t>
            </a:r>
          </a:p>
          <a:p>
            <a:pPr marL="514350" indent="-514350" algn="l">
              <a:lnSpc>
                <a:spcPct val="100000"/>
              </a:lnSpc>
              <a:spcAft>
                <a:spcPts val="6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Founder’s Syndrome</a:t>
            </a:r>
          </a:p>
          <a:p>
            <a:pPr marL="514350" indent="-514350" algn="l">
              <a:lnSpc>
                <a:spcPct val="100000"/>
              </a:lnSpc>
              <a:spcAft>
                <a:spcPts val="6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a:t>
            </a:r>
          </a:p>
        </p:txBody>
      </p:sp>
      <p:sp>
        <p:nvSpPr>
          <p:cNvPr id="4" name="TextBox 3"/>
          <p:cNvSpPr txBox="1"/>
          <p:nvPr/>
        </p:nvSpPr>
        <p:spPr>
          <a:xfrm>
            <a:off x="5340100" y="4965200"/>
            <a:ext cx="3326552" cy="1421928"/>
          </a:xfrm>
          <a:prstGeom prst="rect">
            <a:avLst/>
          </a:prstGeom>
          <a:noFill/>
        </p:spPr>
        <p:txBody>
          <a:bodyPr wrap="none" rtlCol="0">
            <a:spAutoFit/>
          </a:bodyPr>
          <a:lstStyle/>
          <a:p>
            <a:pPr algn="l"/>
            <a:r>
              <a:rPr lang="en-US" sz="2400" dirty="0" smtClean="0">
                <a:solidFill>
                  <a:schemeClr val="bg2">
                    <a:lumMod val="10000"/>
                  </a:schemeClr>
                </a:solidFill>
              </a:rPr>
              <a:t>*Fiduciary Duties:</a:t>
            </a:r>
          </a:p>
          <a:p>
            <a:pPr lvl="1" algn="l"/>
            <a:r>
              <a:rPr lang="en-US" sz="2400" b="0" i="1" dirty="0" smtClean="0">
                <a:solidFill>
                  <a:schemeClr val="bg2">
                    <a:lumMod val="10000"/>
                  </a:schemeClr>
                </a:solidFill>
              </a:rPr>
              <a:t>Care</a:t>
            </a:r>
          </a:p>
          <a:p>
            <a:pPr lvl="1" algn="l"/>
            <a:r>
              <a:rPr lang="en-US" sz="2400" b="0" i="1" dirty="0" smtClean="0">
                <a:solidFill>
                  <a:schemeClr val="bg2">
                    <a:lumMod val="10000"/>
                  </a:schemeClr>
                </a:solidFill>
              </a:rPr>
              <a:t>Loyalty</a:t>
            </a:r>
          </a:p>
          <a:p>
            <a:pPr lvl="1" algn="l"/>
            <a:r>
              <a:rPr lang="en-US" sz="2400" b="0" i="1" dirty="0" smtClean="0">
                <a:solidFill>
                  <a:schemeClr val="bg2">
                    <a:lumMod val="10000"/>
                  </a:schemeClr>
                </a:solidFill>
              </a:rPr>
              <a:t>Obedience</a:t>
            </a:r>
            <a:endParaRPr lang="en-US" sz="2400" b="0" i="1" dirty="0">
              <a:solidFill>
                <a:schemeClr val="bg2">
                  <a:lumMod val="10000"/>
                </a:schemeClr>
              </a:solidFill>
            </a:endParaRPr>
          </a:p>
        </p:txBody>
      </p:sp>
    </p:spTree>
    <p:extLst>
      <p:ext uri="{BB962C8B-B14F-4D97-AF65-F5344CB8AC3E}">
        <p14:creationId xmlns:p14="http://schemas.microsoft.com/office/powerpoint/2010/main" val="381141202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noGrp="1" noChangeArrowheads="1"/>
          </p:cNvSpPr>
          <p:nvPr>
            <p:ph type="title"/>
          </p:nvPr>
        </p:nvSpPr>
        <p:spPr>
          <a:xfrm>
            <a:off x="325438" y="164575"/>
            <a:ext cx="7858125" cy="768350"/>
          </a:xfrm>
        </p:spPr>
        <p:txBody>
          <a:bodyPr/>
          <a:lstStyle/>
          <a:p>
            <a:r>
              <a:rPr lang="en-US" sz="2800" b="1" dirty="0" smtClean="0">
                <a:solidFill>
                  <a:srgbClr val="A57C50"/>
                </a:solidFill>
                <a:latin typeface="+mn-lt"/>
                <a:ea typeface="ＭＳ Ｐゴシック"/>
                <a:cs typeface="ＭＳ Ｐゴシック"/>
              </a:rPr>
              <a:t>Board Members’ Vital Role</a:t>
            </a:r>
          </a:p>
        </p:txBody>
      </p:sp>
      <p:sp>
        <p:nvSpPr>
          <p:cNvPr id="3" name="TextBox 2"/>
          <p:cNvSpPr txBox="1"/>
          <p:nvPr/>
        </p:nvSpPr>
        <p:spPr>
          <a:xfrm>
            <a:off x="592173" y="1393535"/>
            <a:ext cx="8026645" cy="4053417"/>
          </a:xfrm>
          <a:prstGeom prst="rect">
            <a:avLst/>
          </a:prstGeom>
          <a:noFill/>
        </p:spPr>
        <p:txBody>
          <a:bodyPr wrap="square" rtlCol="0">
            <a:spAutoFit/>
          </a:bodyPr>
          <a:lstStyle/>
          <a:p>
            <a:pPr algn="l"/>
            <a:r>
              <a:rPr lang="en-US" sz="2400" b="0" dirty="0" smtClean="0">
                <a:solidFill>
                  <a:schemeClr val="tx1"/>
                </a:solidFill>
              </a:rPr>
              <a:t>“</a:t>
            </a:r>
            <a:r>
              <a:rPr lang="en-US" sz="2400" b="0" i="1" dirty="0" smtClean="0">
                <a:solidFill>
                  <a:schemeClr val="tx1"/>
                </a:solidFill>
              </a:rPr>
              <a:t>If </a:t>
            </a:r>
            <a:r>
              <a:rPr lang="en-US" sz="2400" b="0" i="1" dirty="0">
                <a:solidFill>
                  <a:schemeClr val="tx1"/>
                </a:solidFill>
              </a:rPr>
              <a:t>an institution is having trouble raising money, don’t look to the development office; don’t look to the chief executive; first check out the board of Trustees</a:t>
            </a:r>
            <a:r>
              <a:rPr lang="en-US" sz="2400" b="0" i="1" dirty="0" smtClean="0">
                <a:solidFill>
                  <a:schemeClr val="tx1"/>
                </a:solidFill>
              </a:rPr>
              <a:t>.</a:t>
            </a:r>
            <a:r>
              <a:rPr lang="en-US" sz="2400" b="0" dirty="0" smtClean="0">
                <a:solidFill>
                  <a:schemeClr val="tx1"/>
                </a:solidFill>
              </a:rPr>
              <a:t>”</a:t>
            </a:r>
          </a:p>
          <a:p>
            <a:pPr algn="l"/>
            <a:r>
              <a:rPr lang="en-US" sz="1500" b="0" dirty="0">
                <a:solidFill>
                  <a:schemeClr val="tx1"/>
                </a:solidFill>
              </a:rPr>
              <a:t>	</a:t>
            </a:r>
            <a:r>
              <a:rPr lang="en-US" sz="1500" b="0" dirty="0" smtClean="0">
                <a:solidFill>
                  <a:schemeClr val="tx1"/>
                </a:solidFill>
              </a:rPr>
              <a:t>- Fisher Howe, </a:t>
            </a:r>
            <a:r>
              <a:rPr lang="en-US" sz="1500" b="0" i="1" dirty="0" smtClean="0">
                <a:solidFill>
                  <a:schemeClr val="tx1"/>
                </a:solidFill>
              </a:rPr>
              <a:t>The Board Member’s Guide to Fundraising</a:t>
            </a:r>
            <a:r>
              <a:rPr lang="en-US" sz="1500" b="0" dirty="0" smtClean="0">
                <a:solidFill>
                  <a:schemeClr val="tx1"/>
                </a:solidFill>
              </a:rPr>
              <a:t>, 1991</a:t>
            </a:r>
          </a:p>
          <a:p>
            <a:pPr algn="l"/>
            <a:endParaRPr lang="en-US" sz="1600" b="0" dirty="0">
              <a:solidFill>
                <a:schemeClr val="tx1"/>
              </a:solidFill>
            </a:endParaRPr>
          </a:p>
          <a:p>
            <a:pPr algn="l"/>
            <a:endParaRPr lang="en-US" sz="1600" b="0" dirty="0" smtClean="0">
              <a:solidFill>
                <a:schemeClr val="tx1"/>
              </a:solidFill>
            </a:endParaRPr>
          </a:p>
          <a:p>
            <a:pPr algn="l"/>
            <a:endParaRPr lang="en-US" sz="1600" b="0" dirty="0" smtClean="0">
              <a:solidFill>
                <a:schemeClr val="tx1"/>
              </a:solidFill>
            </a:endParaRPr>
          </a:p>
          <a:p>
            <a:pPr algn="l"/>
            <a:endParaRPr lang="en-US" sz="1600" b="0" dirty="0">
              <a:solidFill>
                <a:schemeClr val="tx1"/>
              </a:solidFill>
            </a:endParaRPr>
          </a:p>
          <a:p>
            <a:pPr algn="l"/>
            <a:r>
              <a:rPr lang="en-US" sz="2400" b="0" dirty="0">
                <a:solidFill>
                  <a:schemeClr val="tx1"/>
                </a:solidFill>
              </a:rPr>
              <a:t>“</a:t>
            </a:r>
            <a:r>
              <a:rPr lang="en-US" sz="2400" b="0" i="1" dirty="0">
                <a:solidFill>
                  <a:schemeClr val="tx1"/>
                </a:solidFill>
              </a:rPr>
              <a:t>Board leadership and participation are essential to successful fundraising. Raising money is also a great deal of work and a true partnership between board members and key staff</a:t>
            </a:r>
            <a:r>
              <a:rPr lang="en-US" sz="2400" b="0" i="1" dirty="0" smtClean="0">
                <a:solidFill>
                  <a:schemeClr val="tx1"/>
                </a:solidFill>
              </a:rPr>
              <a:t>.</a:t>
            </a:r>
            <a:r>
              <a:rPr lang="en-US" sz="2400" b="0" dirty="0" smtClean="0">
                <a:solidFill>
                  <a:schemeClr val="tx1"/>
                </a:solidFill>
              </a:rPr>
              <a:t>”</a:t>
            </a:r>
          </a:p>
          <a:p>
            <a:pPr algn="l"/>
            <a:r>
              <a:rPr lang="en-US" sz="1500" b="0" dirty="0">
                <a:solidFill>
                  <a:schemeClr val="tx1"/>
                </a:solidFill>
              </a:rPr>
              <a:t>	</a:t>
            </a:r>
            <a:r>
              <a:rPr lang="en-US" sz="1500" b="0" dirty="0" smtClean="0">
                <a:solidFill>
                  <a:schemeClr val="tx1"/>
                </a:solidFill>
              </a:rPr>
              <a:t>- G. Worth George, </a:t>
            </a:r>
            <a:r>
              <a:rPr lang="en-US" sz="1500" b="0" i="1" dirty="0" smtClean="0">
                <a:solidFill>
                  <a:schemeClr val="tx1"/>
                </a:solidFill>
              </a:rPr>
              <a:t>Fearless Fundraising for Nonprofit Boards</a:t>
            </a:r>
            <a:r>
              <a:rPr lang="en-US" sz="1500" b="0" dirty="0" smtClean="0">
                <a:solidFill>
                  <a:schemeClr val="tx1"/>
                </a:solidFill>
              </a:rPr>
              <a:t>, 2003</a:t>
            </a:r>
            <a:endParaRPr lang="en-US" sz="1500" b="0" dirty="0">
              <a:solidFill>
                <a:schemeClr val="tx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additive="base">
                                        <p:cTn id="1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Placeholder 7"/>
          <p:cNvGraphicFramePr>
            <a:graphicFrameLocks noGrp="1"/>
          </p:cNvGraphicFramePr>
          <p:nvPr>
            <p:ph type="tbl" idx="1"/>
          </p:nvPr>
        </p:nvGraphicFramePr>
        <p:xfrm>
          <a:off x="207391" y="1438720"/>
          <a:ext cx="8683625" cy="4519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8"/>
          <p:cNvSpPr>
            <a:spLocks noGrp="1" noChangeArrowheads="1"/>
          </p:cNvSpPr>
          <p:nvPr>
            <p:ph type="title"/>
          </p:nvPr>
        </p:nvSpPr>
        <p:spPr>
          <a:xfrm>
            <a:off x="325438" y="103188"/>
            <a:ext cx="7858125" cy="768350"/>
          </a:xfrm>
        </p:spPr>
        <p:txBody>
          <a:bodyPr/>
          <a:lstStyle/>
          <a:p>
            <a:r>
              <a:rPr lang="en-US" sz="2800" b="1" dirty="0" smtClean="0">
                <a:solidFill>
                  <a:srgbClr val="A57C50"/>
                </a:solidFill>
                <a:latin typeface="+mn-lt"/>
                <a:ea typeface="ＭＳ Ｐゴシック"/>
                <a:cs typeface="ＭＳ Ｐゴシック"/>
              </a:rPr>
              <a:t>Fiduciary Duties</a:t>
            </a:r>
          </a:p>
        </p:txBody>
      </p:sp>
    </p:spTree>
    <p:extLst>
      <p:ext uri="{BB962C8B-B14F-4D97-AF65-F5344CB8AC3E}">
        <p14:creationId xmlns:p14="http://schemas.microsoft.com/office/powerpoint/2010/main" val="149149517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smtClean="0"/>
              <a:t>200906092 TPB-AB21039 (09/09)</a:t>
            </a:r>
            <a:endParaRPr lang="en-US" dirty="0"/>
          </a:p>
        </p:txBody>
      </p:sp>
      <p:sp>
        <p:nvSpPr>
          <p:cNvPr id="5" name="Title 1"/>
          <p:cNvSpPr>
            <a:spLocks noGrp="1"/>
          </p:cNvSpPr>
          <p:nvPr>
            <p:ph type="title"/>
          </p:nvPr>
        </p:nvSpPr>
        <p:spPr>
          <a:xfrm>
            <a:off x="325438" y="103188"/>
            <a:ext cx="7858125" cy="768350"/>
          </a:xfrm>
        </p:spPr>
        <p:txBody>
          <a:bodyPr/>
          <a:lstStyle/>
          <a:p>
            <a:r>
              <a:rPr lang="en-US" sz="2800" b="1" dirty="0" smtClean="0">
                <a:solidFill>
                  <a:srgbClr val="A57C50"/>
                </a:solidFill>
                <a:latin typeface="+mn-lt"/>
                <a:ea typeface="ＭＳ Ｐゴシック"/>
                <a:cs typeface="ＭＳ Ｐゴシック"/>
              </a:rPr>
              <a:t>Many Factors Influence Engagement…</a:t>
            </a:r>
            <a:endParaRPr lang="en-US" sz="2600" b="1" dirty="0">
              <a:solidFill>
                <a:srgbClr val="A57C50"/>
              </a:solidFill>
              <a:latin typeface="+mn-lt"/>
              <a:ea typeface="ＭＳ Ｐゴシック"/>
              <a:cs typeface="ＭＳ Ｐゴシック"/>
            </a:endParaRPr>
          </a:p>
        </p:txBody>
      </p:sp>
      <p:graphicFrame>
        <p:nvGraphicFramePr>
          <p:cNvPr id="9" name="Diagram 8"/>
          <p:cNvGraphicFramePr/>
          <p:nvPr>
            <p:extLst>
              <p:ext uri="{D42A27DB-BD31-4B8C-83A1-F6EECF244321}">
                <p14:modId xmlns:p14="http://schemas.microsoft.com/office/powerpoint/2010/main" val="3263141633"/>
              </p:ext>
            </p:extLst>
          </p:nvPr>
        </p:nvGraphicFramePr>
        <p:xfrm>
          <a:off x="204850" y="1034700"/>
          <a:ext cx="8721570" cy="57638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rot="18923671">
            <a:off x="181469" y="1521671"/>
            <a:ext cx="1489510" cy="341632"/>
          </a:xfrm>
          <a:prstGeom prst="rect">
            <a:avLst/>
          </a:prstGeom>
          <a:noFill/>
        </p:spPr>
        <p:txBody>
          <a:bodyPr wrap="none" rtlCol="0">
            <a:spAutoFit/>
          </a:bodyPr>
          <a:lstStyle/>
          <a:p>
            <a:r>
              <a:rPr lang="en-US" dirty="0" smtClean="0"/>
              <a:t>Structural</a:t>
            </a:r>
            <a:endParaRPr lang="en-US" dirty="0"/>
          </a:p>
        </p:txBody>
      </p:sp>
      <p:sp>
        <p:nvSpPr>
          <p:cNvPr id="3" name="TextBox 2"/>
          <p:cNvSpPr txBox="1"/>
          <p:nvPr/>
        </p:nvSpPr>
        <p:spPr>
          <a:xfrm rot="2319148">
            <a:off x="6880471" y="1553025"/>
            <a:ext cx="2204451" cy="341632"/>
          </a:xfrm>
          <a:prstGeom prst="rect">
            <a:avLst/>
          </a:prstGeom>
          <a:noFill/>
        </p:spPr>
        <p:txBody>
          <a:bodyPr wrap="none" rtlCol="0">
            <a:spAutoFit/>
          </a:bodyPr>
          <a:lstStyle/>
          <a:p>
            <a:r>
              <a:rPr lang="en-US" dirty="0" smtClean="0"/>
              <a:t>Communication</a:t>
            </a:r>
            <a:endParaRPr lang="en-US" dirty="0"/>
          </a:p>
        </p:txBody>
      </p:sp>
    </p:spTree>
    <p:extLst>
      <p:ext uri="{BB962C8B-B14F-4D97-AF65-F5344CB8AC3E}">
        <p14:creationId xmlns:p14="http://schemas.microsoft.com/office/powerpoint/2010/main" val="2410439625"/>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2800" b="1" kern="1200" dirty="0" smtClean="0">
                <a:solidFill>
                  <a:srgbClr val="A57C50"/>
                </a:solidFill>
                <a:latin typeface="+mn-lt"/>
                <a:ea typeface="ＭＳ Ｐゴシック"/>
                <a:cs typeface="ＭＳ Ｐゴシック"/>
              </a:rPr>
              <a:t>Structural Influences</a:t>
            </a:r>
          </a:p>
        </p:txBody>
      </p:sp>
      <p:sp>
        <p:nvSpPr>
          <p:cNvPr id="9219" name="Rectangle 3"/>
          <p:cNvSpPr>
            <a:spLocks noGrp="1" noChangeArrowheads="1"/>
          </p:cNvSpPr>
          <p:nvPr>
            <p:ph type="body" idx="1"/>
          </p:nvPr>
        </p:nvSpPr>
        <p:spPr>
          <a:xfrm>
            <a:off x="315913" y="1047890"/>
            <a:ext cx="8291512" cy="4511675"/>
          </a:xfrm>
        </p:spPr>
        <p:txBody>
          <a:bodyPr/>
          <a:lstStyle/>
          <a:p>
            <a:endParaRPr lang="en-US" dirty="0" smtClean="0"/>
          </a:p>
          <a:p>
            <a:endParaRPr lang="en-US" dirty="0" smtClean="0"/>
          </a:p>
        </p:txBody>
      </p:sp>
      <p:sp>
        <p:nvSpPr>
          <p:cNvPr id="5" name="TextBox 7"/>
          <p:cNvSpPr txBox="1">
            <a:spLocks noChangeArrowheads="1"/>
          </p:cNvSpPr>
          <p:nvPr/>
        </p:nvSpPr>
        <p:spPr bwMode="auto">
          <a:xfrm>
            <a:off x="315913" y="1086295"/>
            <a:ext cx="8513763" cy="5139869"/>
          </a:xfrm>
          <a:prstGeom prst="rect">
            <a:avLst/>
          </a:prstGeom>
          <a:noFill/>
          <a:ln w="9525">
            <a:noFill/>
            <a:miter lim="800000"/>
            <a:headEnd/>
            <a:tailEnd/>
          </a:ln>
        </p:spPr>
        <p:txBody>
          <a:bodyPr wrap="square">
            <a:spAutoFit/>
          </a:bodyPr>
          <a:lstStyle/>
          <a:p>
            <a:pPr marL="514350" lvl="1" indent="-514350" algn="l">
              <a:lnSpc>
                <a:spcPct val="100000"/>
              </a:lnSpc>
              <a:spcAft>
                <a:spcPts val="0"/>
              </a:spcAft>
            </a:pPr>
            <a:r>
              <a:rPr lang="en-US" sz="2800" dirty="0">
                <a:solidFill>
                  <a:schemeClr val="bg2">
                    <a:lumMod val="10000"/>
                  </a:schemeClr>
                </a:solidFill>
                <a:latin typeface="+mn-lt"/>
                <a:cs typeface="Arial" pitchFamily="34" charset="0"/>
              </a:rPr>
              <a:t>Time Required?</a:t>
            </a:r>
          </a:p>
          <a:p>
            <a:pPr marL="514350" lvl="1" indent="-514350" algn="l">
              <a:lnSpc>
                <a:spcPct val="100000"/>
              </a:lnSpc>
              <a:spcAft>
                <a:spcPts val="0"/>
              </a:spcAft>
            </a:pPr>
            <a:r>
              <a:rPr lang="en-US" sz="2000" b="0" dirty="0">
                <a:solidFill>
                  <a:schemeClr val="bg2">
                    <a:lumMod val="10000"/>
                  </a:schemeClr>
                </a:solidFill>
                <a:latin typeface="+mn-lt"/>
                <a:cs typeface="Arial" pitchFamily="34" charset="0"/>
              </a:rPr>
              <a:t>	(frequency, duration of board and committee meetings)</a:t>
            </a:r>
          </a:p>
          <a:p>
            <a:pPr marL="514350" lvl="1" indent="-514350" algn="l">
              <a:lnSpc>
                <a:spcPct val="100000"/>
              </a:lnSpc>
              <a:spcAft>
                <a:spcPts val="0"/>
              </a:spcAft>
            </a:pPr>
            <a:endParaRPr lang="en-US" sz="2800" dirty="0" smtClean="0">
              <a:solidFill>
                <a:schemeClr val="bg2">
                  <a:lumMod val="10000"/>
                </a:schemeClr>
              </a:solidFill>
              <a:latin typeface="+mn-lt"/>
              <a:cs typeface="Arial" pitchFamily="34" charset="0"/>
            </a:endParaRPr>
          </a:p>
          <a:p>
            <a:pPr marL="514350" lvl="1" indent="-514350" algn="l">
              <a:lnSpc>
                <a:spcPct val="100000"/>
              </a:lnSpc>
              <a:spcAft>
                <a:spcPts val="0"/>
              </a:spcAft>
            </a:pPr>
            <a:endParaRPr lang="en-US" sz="2800" dirty="0">
              <a:solidFill>
                <a:schemeClr val="bg2">
                  <a:lumMod val="10000"/>
                </a:schemeClr>
              </a:solidFill>
              <a:latin typeface="+mn-lt"/>
              <a:cs typeface="Arial" pitchFamily="34" charset="0"/>
            </a:endParaRPr>
          </a:p>
          <a:p>
            <a:pPr marL="514350" lvl="1" indent="-514350" algn="l">
              <a:lnSpc>
                <a:spcPct val="100000"/>
              </a:lnSpc>
              <a:spcAft>
                <a:spcPts val="0"/>
              </a:spcAft>
            </a:pPr>
            <a:endParaRPr lang="en-US" sz="2800" dirty="0" smtClean="0">
              <a:solidFill>
                <a:schemeClr val="bg2">
                  <a:lumMod val="10000"/>
                </a:schemeClr>
              </a:solidFill>
              <a:latin typeface="+mn-lt"/>
              <a:cs typeface="Arial" pitchFamily="34" charset="0"/>
            </a:endParaRPr>
          </a:p>
          <a:p>
            <a:pPr marL="514350" lvl="1" indent="-514350" algn="l">
              <a:lnSpc>
                <a:spcPct val="100000"/>
              </a:lnSpc>
              <a:spcAft>
                <a:spcPts val="0"/>
              </a:spcAft>
            </a:pPr>
            <a:r>
              <a:rPr lang="en-US" sz="2800" dirty="0" smtClean="0">
                <a:solidFill>
                  <a:schemeClr val="bg2">
                    <a:lumMod val="10000"/>
                  </a:schemeClr>
                </a:solidFill>
                <a:latin typeface="+mn-lt"/>
                <a:cs typeface="Arial" pitchFamily="34" charset="0"/>
              </a:rPr>
              <a:t>Size of Board?</a:t>
            </a:r>
          </a:p>
          <a:p>
            <a:pPr marL="514350" lvl="1" indent="-514350" algn="l">
              <a:lnSpc>
                <a:spcPct val="100000"/>
              </a:lnSpc>
              <a:spcAft>
                <a:spcPts val="0"/>
              </a:spcAft>
            </a:pPr>
            <a:endParaRPr lang="en-US" sz="2000" b="0" dirty="0">
              <a:solidFill>
                <a:schemeClr val="bg2">
                  <a:lumMod val="10000"/>
                </a:schemeClr>
              </a:solidFill>
              <a:latin typeface="+mn-lt"/>
              <a:cs typeface="Arial" pitchFamily="34" charset="0"/>
            </a:endParaRPr>
          </a:p>
          <a:p>
            <a:pPr marL="514350" lvl="1" indent="-514350" algn="l">
              <a:lnSpc>
                <a:spcPct val="100000"/>
              </a:lnSpc>
              <a:spcAft>
                <a:spcPts val="0"/>
              </a:spcAft>
            </a:pPr>
            <a:endParaRPr lang="en-US" sz="2000" b="0" dirty="0" smtClean="0">
              <a:solidFill>
                <a:schemeClr val="bg2">
                  <a:lumMod val="10000"/>
                </a:schemeClr>
              </a:solidFill>
              <a:latin typeface="+mn-lt"/>
              <a:cs typeface="Arial" pitchFamily="34" charset="0"/>
            </a:endParaRPr>
          </a:p>
          <a:p>
            <a:pPr marL="514350" lvl="1" indent="-514350" algn="l">
              <a:lnSpc>
                <a:spcPct val="100000"/>
              </a:lnSpc>
              <a:spcAft>
                <a:spcPts val="0"/>
              </a:spcAft>
            </a:pPr>
            <a:endParaRPr lang="en-US" sz="2000" b="0" dirty="0" smtClean="0">
              <a:solidFill>
                <a:schemeClr val="bg2">
                  <a:lumMod val="10000"/>
                </a:schemeClr>
              </a:solidFill>
              <a:latin typeface="+mn-lt"/>
              <a:cs typeface="Arial" pitchFamily="34" charset="0"/>
            </a:endParaRPr>
          </a:p>
          <a:p>
            <a:pPr marL="514350" lvl="1" indent="-514350" algn="l">
              <a:lnSpc>
                <a:spcPct val="100000"/>
              </a:lnSpc>
              <a:spcAft>
                <a:spcPts val="0"/>
              </a:spcAft>
            </a:pPr>
            <a:endParaRPr lang="en-US" sz="2000" b="0" dirty="0" smtClean="0">
              <a:solidFill>
                <a:schemeClr val="bg2">
                  <a:lumMod val="10000"/>
                </a:schemeClr>
              </a:solidFill>
              <a:latin typeface="+mn-lt"/>
              <a:cs typeface="Arial" pitchFamily="34" charset="0"/>
            </a:endParaRPr>
          </a:p>
          <a:p>
            <a:pPr marL="514350" lvl="1" indent="-514350" algn="l">
              <a:lnSpc>
                <a:spcPct val="100000"/>
              </a:lnSpc>
              <a:spcAft>
                <a:spcPts val="0"/>
              </a:spcAft>
            </a:pPr>
            <a:endParaRPr lang="en-US" sz="2000" b="0" dirty="0">
              <a:solidFill>
                <a:schemeClr val="bg2">
                  <a:lumMod val="10000"/>
                </a:schemeClr>
              </a:solidFill>
              <a:latin typeface="+mn-lt"/>
              <a:cs typeface="Arial" pitchFamily="34" charset="0"/>
            </a:endParaRPr>
          </a:p>
          <a:p>
            <a:pPr marL="514350" lvl="1" indent="-514350" algn="l">
              <a:lnSpc>
                <a:spcPct val="100000"/>
              </a:lnSpc>
              <a:spcAft>
                <a:spcPts val="0"/>
              </a:spcAft>
            </a:pPr>
            <a:endParaRPr lang="en-US" sz="2000" b="0" dirty="0">
              <a:solidFill>
                <a:schemeClr val="bg2">
                  <a:lumMod val="10000"/>
                </a:schemeClr>
              </a:solidFill>
              <a:latin typeface="+mn-lt"/>
              <a:cs typeface="Arial" pitchFamily="34" charset="0"/>
            </a:endParaRPr>
          </a:p>
          <a:p>
            <a:pPr marL="514350" lvl="1" indent="-514350" algn="l">
              <a:lnSpc>
                <a:spcPct val="100000"/>
              </a:lnSpc>
              <a:spcAft>
                <a:spcPts val="0"/>
              </a:spcAft>
            </a:pPr>
            <a:endParaRPr lang="en-US" sz="2000" b="0" dirty="0" smtClean="0">
              <a:solidFill>
                <a:schemeClr val="bg2">
                  <a:lumMod val="10000"/>
                </a:schemeClr>
              </a:solidFill>
              <a:latin typeface="+mn-lt"/>
              <a:cs typeface="Arial" pitchFamily="34" charset="0"/>
            </a:endParaRPr>
          </a:p>
          <a:p>
            <a:pPr marL="514350" lvl="1" indent="-514350">
              <a:lnSpc>
                <a:spcPct val="100000"/>
              </a:lnSpc>
              <a:spcAft>
                <a:spcPts val="0"/>
              </a:spcAft>
            </a:pPr>
            <a:r>
              <a:rPr lang="en-US" sz="2800" i="1" dirty="0">
                <a:solidFill>
                  <a:schemeClr val="bg2">
                    <a:lumMod val="10000"/>
                  </a:schemeClr>
                </a:solidFill>
                <a:cs typeface="Arial" pitchFamily="34" charset="0"/>
              </a:rPr>
              <a:t>Positive </a:t>
            </a:r>
            <a:r>
              <a:rPr lang="en-US" sz="2800" i="1" dirty="0" smtClean="0">
                <a:solidFill>
                  <a:schemeClr val="bg2">
                    <a:lumMod val="10000"/>
                  </a:schemeClr>
                </a:solidFill>
                <a:cs typeface="Arial" pitchFamily="34" charset="0"/>
              </a:rPr>
              <a:t>Influences </a:t>
            </a:r>
            <a:r>
              <a:rPr lang="en-US" sz="2800" i="1" dirty="0">
                <a:solidFill>
                  <a:schemeClr val="bg2">
                    <a:lumMod val="10000"/>
                  </a:schemeClr>
                </a:solidFill>
                <a:cs typeface="Arial" pitchFamily="34" charset="0"/>
              </a:rPr>
              <a:t>vs. Negative</a:t>
            </a:r>
            <a:r>
              <a:rPr lang="en-US" sz="2800" i="1" dirty="0" smtClean="0">
                <a:solidFill>
                  <a:schemeClr val="bg2">
                    <a:lumMod val="10000"/>
                  </a:schemeClr>
                </a:solidFill>
                <a:cs typeface="Arial" pitchFamily="34" charset="0"/>
              </a:rPr>
              <a:t>?</a:t>
            </a:r>
            <a:endParaRPr lang="en-US" sz="2800" i="1" dirty="0">
              <a:solidFill>
                <a:schemeClr val="bg2">
                  <a:lumMod val="10000"/>
                </a:schemeClr>
              </a:solidFill>
              <a:cs typeface="Arial" pitchFamily="34" charset="0"/>
            </a:endParaRPr>
          </a:p>
        </p:txBody>
      </p:sp>
    </p:spTree>
    <p:extLst>
      <p:ext uri="{BB962C8B-B14F-4D97-AF65-F5344CB8AC3E}">
        <p14:creationId xmlns:p14="http://schemas.microsoft.com/office/powerpoint/2010/main" val="3093937840"/>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2800" b="1" kern="1200" dirty="0" smtClean="0">
                <a:solidFill>
                  <a:srgbClr val="A57C50"/>
                </a:solidFill>
                <a:latin typeface="+mn-lt"/>
                <a:ea typeface="ＭＳ Ｐゴシック"/>
                <a:cs typeface="ＭＳ Ｐゴシック"/>
              </a:rPr>
              <a:t>Diversity: Influence on Engagement?</a:t>
            </a:r>
          </a:p>
        </p:txBody>
      </p:sp>
      <p:sp>
        <p:nvSpPr>
          <p:cNvPr id="9219" name="Rectangle 3"/>
          <p:cNvSpPr>
            <a:spLocks noGrp="1" noChangeArrowheads="1"/>
          </p:cNvSpPr>
          <p:nvPr>
            <p:ph type="body" idx="1"/>
          </p:nvPr>
        </p:nvSpPr>
        <p:spPr>
          <a:xfrm>
            <a:off x="315913" y="1047890"/>
            <a:ext cx="8291512" cy="4511675"/>
          </a:xfrm>
        </p:spPr>
        <p:txBody>
          <a:bodyPr/>
          <a:lstStyle/>
          <a:p>
            <a:endParaRPr lang="en-US" dirty="0" smtClean="0"/>
          </a:p>
          <a:p>
            <a:endParaRPr lang="en-US" dirty="0" smtClean="0"/>
          </a:p>
        </p:txBody>
      </p:sp>
      <p:sp>
        <p:nvSpPr>
          <p:cNvPr id="5" name="TextBox 7"/>
          <p:cNvSpPr txBox="1">
            <a:spLocks noChangeArrowheads="1"/>
          </p:cNvSpPr>
          <p:nvPr/>
        </p:nvSpPr>
        <p:spPr bwMode="auto">
          <a:xfrm>
            <a:off x="315913" y="1193711"/>
            <a:ext cx="8513763" cy="5262979"/>
          </a:xfrm>
          <a:prstGeom prst="rect">
            <a:avLst/>
          </a:prstGeom>
          <a:noFill/>
          <a:ln w="9525">
            <a:noFill/>
            <a:miter lim="800000"/>
            <a:headEnd/>
            <a:tailEnd/>
          </a:ln>
        </p:spPr>
        <p:txBody>
          <a:bodyPr wrap="square">
            <a:spAutoFit/>
          </a:bodyPr>
          <a:lstStyle/>
          <a:p>
            <a:pPr marL="514350" lvl="1" indent="-514350" algn="l">
              <a:lnSpc>
                <a:spcPct val="100000"/>
              </a:lnSpc>
              <a:spcAft>
                <a:spcPts val="0"/>
              </a:spcAft>
            </a:pPr>
            <a:r>
              <a:rPr lang="en-US" sz="2800" dirty="0" smtClean="0">
                <a:solidFill>
                  <a:schemeClr val="bg2">
                    <a:lumMod val="10000"/>
                  </a:schemeClr>
                </a:solidFill>
                <a:latin typeface="+mn-lt"/>
                <a:cs typeface="Arial" pitchFamily="34" charset="0"/>
              </a:rPr>
              <a:t>Relationships:        </a:t>
            </a:r>
          </a:p>
          <a:p>
            <a:pPr marL="514350" lvl="1" indent="-514350" algn="l">
              <a:lnSpc>
                <a:spcPct val="100000"/>
              </a:lnSpc>
              <a:spcAft>
                <a:spcPts val="0"/>
              </a:spcAft>
            </a:pPr>
            <a:r>
              <a:rPr lang="en-US" sz="2800" b="0" i="1" dirty="0">
                <a:solidFill>
                  <a:schemeClr val="bg2">
                    <a:lumMod val="10000"/>
                  </a:schemeClr>
                </a:solidFill>
                <a:latin typeface="+mn-lt"/>
                <a:cs typeface="Arial" pitchFamily="34" charset="0"/>
              </a:rPr>
              <a:t>	</a:t>
            </a:r>
            <a:r>
              <a:rPr lang="en-US" sz="2800" b="0" i="1" dirty="0" smtClean="0">
                <a:solidFill>
                  <a:schemeClr val="bg2">
                    <a:lumMod val="10000"/>
                  </a:schemeClr>
                </a:solidFill>
                <a:latin typeface="+mn-lt"/>
                <a:cs typeface="Arial" pitchFamily="34" charset="0"/>
              </a:rPr>
              <a:t>Influence? 	Networking?</a:t>
            </a:r>
          </a:p>
          <a:p>
            <a:pPr marL="514350" lvl="1" indent="-514350" algn="l">
              <a:lnSpc>
                <a:spcPct val="100000"/>
              </a:lnSpc>
              <a:spcAft>
                <a:spcPts val="0"/>
              </a:spcAft>
            </a:pPr>
            <a:r>
              <a:rPr lang="en-US" sz="2800" dirty="0" smtClean="0">
                <a:solidFill>
                  <a:schemeClr val="bg2">
                    <a:lumMod val="10000"/>
                  </a:schemeClr>
                </a:solidFill>
                <a:latin typeface="+mn-lt"/>
                <a:cs typeface="Arial" pitchFamily="34" charset="0"/>
              </a:rPr>
              <a:t>Areas of Expertise:  </a:t>
            </a:r>
          </a:p>
          <a:p>
            <a:pPr marL="514350" lvl="1" indent="-514350" algn="l">
              <a:lnSpc>
                <a:spcPct val="100000"/>
              </a:lnSpc>
              <a:spcAft>
                <a:spcPts val="0"/>
              </a:spcAft>
            </a:pPr>
            <a:r>
              <a:rPr lang="en-US" sz="2800" b="0" i="1" dirty="0" smtClean="0">
                <a:solidFill>
                  <a:schemeClr val="bg2">
                    <a:lumMod val="10000"/>
                  </a:schemeClr>
                </a:solidFill>
                <a:latin typeface="+mn-lt"/>
                <a:cs typeface="Arial" pitchFamily="34" charset="0"/>
              </a:rPr>
              <a:t>	Finance, Marketing, etc.</a:t>
            </a:r>
          </a:p>
          <a:p>
            <a:pPr marL="514350" lvl="1" indent="-514350" algn="l">
              <a:lnSpc>
                <a:spcPct val="100000"/>
              </a:lnSpc>
              <a:spcAft>
                <a:spcPts val="0"/>
              </a:spcAft>
            </a:pPr>
            <a:r>
              <a:rPr lang="en-US" sz="2800" dirty="0" smtClean="0">
                <a:solidFill>
                  <a:schemeClr val="bg2">
                    <a:lumMod val="10000"/>
                  </a:schemeClr>
                </a:solidFill>
                <a:latin typeface="+mn-lt"/>
                <a:cs typeface="Arial" pitchFamily="34" charset="0"/>
              </a:rPr>
              <a:t>Gender</a:t>
            </a:r>
          </a:p>
          <a:p>
            <a:pPr marL="514350" lvl="1" indent="-514350" algn="l">
              <a:lnSpc>
                <a:spcPct val="100000"/>
              </a:lnSpc>
              <a:spcAft>
                <a:spcPts val="0"/>
              </a:spcAft>
            </a:pPr>
            <a:r>
              <a:rPr lang="en-US" sz="2800" dirty="0" smtClean="0">
                <a:solidFill>
                  <a:schemeClr val="bg2">
                    <a:lumMod val="10000"/>
                  </a:schemeClr>
                </a:solidFill>
                <a:latin typeface="+mn-lt"/>
                <a:cs typeface="Arial" pitchFamily="34" charset="0"/>
              </a:rPr>
              <a:t>Ethnicity</a:t>
            </a:r>
          </a:p>
          <a:p>
            <a:pPr marL="514350" lvl="1" indent="-514350" algn="l">
              <a:lnSpc>
                <a:spcPct val="100000"/>
              </a:lnSpc>
              <a:spcAft>
                <a:spcPts val="0"/>
              </a:spcAft>
            </a:pPr>
            <a:r>
              <a:rPr lang="en-US" sz="2800" dirty="0" smtClean="0">
                <a:solidFill>
                  <a:schemeClr val="bg2">
                    <a:lumMod val="10000"/>
                  </a:schemeClr>
                </a:solidFill>
                <a:latin typeface="+mn-lt"/>
                <a:cs typeface="Arial" pitchFamily="34" charset="0"/>
              </a:rPr>
              <a:t>Age</a:t>
            </a:r>
          </a:p>
          <a:p>
            <a:pPr marL="514350" lvl="1" indent="-514350" algn="l">
              <a:lnSpc>
                <a:spcPct val="100000"/>
              </a:lnSpc>
              <a:spcAft>
                <a:spcPts val="0"/>
              </a:spcAft>
            </a:pPr>
            <a:r>
              <a:rPr lang="en-US" sz="2800" dirty="0" smtClean="0">
                <a:solidFill>
                  <a:schemeClr val="bg2">
                    <a:lumMod val="10000"/>
                  </a:schemeClr>
                </a:solidFill>
                <a:latin typeface="+mn-lt"/>
                <a:cs typeface="Arial" pitchFamily="34" charset="0"/>
              </a:rPr>
              <a:t>Committee</a:t>
            </a:r>
          </a:p>
          <a:p>
            <a:pPr marL="514350" lvl="1" indent="-514350" algn="l">
              <a:lnSpc>
                <a:spcPct val="100000"/>
              </a:lnSpc>
              <a:spcAft>
                <a:spcPts val="0"/>
              </a:spcAft>
            </a:pPr>
            <a:endParaRPr lang="en-US" sz="2800" dirty="0" smtClean="0">
              <a:solidFill>
                <a:schemeClr val="bg2">
                  <a:lumMod val="10000"/>
                </a:schemeClr>
              </a:solidFill>
              <a:latin typeface="+mn-lt"/>
              <a:cs typeface="Arial" pitchFamily="34" charset="0"/>
            </a:endParaRPr>
          </a:p>
          <a:p>
            <a:pPr marL="514350" lvl="1" indent="-514350" algn="l">
              <a:lnSpc>
                <a:spcPct val="100000"/>
              </a:lnSpc>
              <a:spcAft>
                <a:spcPts val="0"/>
              </a:spcAft>
            </a:pPr>
            <a:endParaRPr lang="en-US" sz="2800" dirty="0">
              <a:solidFill>
                <a:schemeClr val="bg2">
                  <a:lumMod val="10000"/>
                </a:schemeClr>
              </a:solidFill>
              <a:latin typeface="+mn-lt"/>
              <a:cs typeface="Arial" pitchFamily="34" charset="0"/>
            </a:endParaRPr>
          </a:p>
          <a:p>
            <a:pPr marL="514350" lvl="1" indent="-514350" algn="l">
              <a:lnSpc>
                <a:spcPct val="100000"/>
              </a:lnSpc>
              <a:spcAft>
                <a:spcPts val="0"/>
              </a:spcAft>
            </a:pPr>
            <a:endParaRPr lang="en-US" sz="2800" dirty="0">
              <a:solidFill>
                <a:schemeClr val="bg2">
                  <a:lumMod val="10000"/>
                </a:schemeClr>
              </a:solidFill>
              <a:latin typeface="+mn-lt"/>
              <a:cs typeface="Arial" pitchFamily="34" charset="0"/>
            </a:endParaRPr>
          </a:p>
          <a:p>
            <a:pPr marL="514350" lvl="1" indent="-514350">
              <a:lnSpc>
                <a:spcPct val="100000"/>
              </a:lnSpc>
              <a:spcAft>
                <a:spcPts val="0"/>
              </a:spcAft>
            </a:pPr>
            <a:r>
              <a:rPr lang="en-US" sz="2800" i="1" dirty="0" smtClean="0">
                <a:solidFill>
                  <a:schemeClr val="bg2">
                    <a:lumMod val="10000"/>
                  </a:schemeClr>
                </a:solidFill>
                <a:latin typeface="+mn-lt"/>
                <a:cs typeface="Arial" pitchFamily="34" charset="0"/>
              </a:rPr>
              <a:t>Positive Influences vs. Negative?</a:t>
            </a:r>
          </a:p>
        </p:txBody>
      </p:sp>
    </p:spTree>
    <p:extLst>
      <p:ext uri="{BB962C8B-B14F-4D97-AF65-F5344CB8AC3E}">
        <p14:creationId xmlns:p14="http://schemas.microsoft.com/office/powerpoint/2010/main" val="3240646829"/>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solidFill>
                  <a:srgbClr val="A57C50"/>
                </a:solidFill>
                <a:latin typeface="+mn-lt"/>
                <a:ea typeface="ＭＳ Ｐゴシック"/>
                <a:cs typeface="ＭＳ Ｐゴシック"/>
              </a:rPr>
              <a:t>Term Limits: </a:t>
            </a:r>
            <a:r>
              <a:rPr lang="en-US" sz="2600" b="1" dirty="0" smtClean="0">
                <a:solidFill>
                  <a:srgbClr val="A57C50"/>
                </a:solidFill>
                <a:latin typeface="+mn-lt"/>
                <a:ea typeface="ＭＳ Ｐゴシック"/>
                <a:cs typeface="ＭＳ Ｐゴシック"/>
              </a:rPr>
              <a:t>Influence on Engagement?</a:t>
            </a:r>
            <a:endParaRPr lang="en-US" sz="2600" b="1" dirty="0">
              <a:solidFill>
                <a:srgbClr val="A57C50"/>
              </a:solidFill>
              <a:latin typeface="+mn-lt"/>
              <a:ea typeface="ＭＳ Ｐゴシック"/>
              <a:cs typeface="ＭＳ Ｐゴシック"/>
            </a:endParaRPr>
          </a:p>
        </p:txBody>
      </p:sp>
      <p:sp>
        <p:nvSpPr>
          <p:cNvPr id="4" name="Footer Placeholder 3"/>
          <p:cNvSpPr>
            <a:spLocks noGrp="1"/>
          </p:cNvSpPr>
          <p:nvPr>
            <p:ph type="ftr" sz="quarter" idx="10"/>
          </p:nvPr>
        </p:nvSpPr>
        <p:spPr/>
        <p:txBody>
          <a:bodyPr/>
          <a:lstStyle/>
          <a:p>
            <a:pPr>
              <a:defRPr/>
            </a:pPr>
            <a:r>
              <a:rPr lang="en-US" dirty="0" smtClean="0"/>
              <a:t>200906092 TPB-AB21039 (09/09)</a:t>
            </a:r>
            <a:endParaRPr lang="en-US" dirty="0"/>
          </a:p>
        </p:txBody>
      </p:sp>
      <p:sp>
        <p:nvSpPr>
          <p:cNvPr id="5" name="Rectangle 4"/>
          <p:cNvSpPr/>
          <p:nvPr/>
        </p:nvSpPr>
        <p:spPr>
          <a:xfrm>
            <a:off x="347663" y="1047890"/>
            <a:ext cx="8567737" cy="5660011"/>
          </a:xfrm>
          <a:prstGeom prst="rect">
            <a:avLst/>
          </a:prstGeom>
        </p:spPr>
        <p:txBody>
          <a:bodyPr wrap="square">
            <a:spAutoFit/>
          </a:bodyPr>
          <a:lstStyle/>
          <a:p>
            <a:pPr marL="514350" indent="-514350" algn="l">
              <a:spcAft>
                <a:spcPts val="0"/>
              </a:spcAft>
              <a:buClr>
                <a:schemeClr val="tx2"/>
              </a:buClr>
              <a:buFont typeface="+mj-lt"/>
              <a:buAutoNum type="arabicPeriod"/>
              <a:tabLst>
                <a:tab pos="519113" algn="l"/>
                <a:tab pos="1882775" algn="l"/>
              </a:tabLst>
            </a:pPr>
            <a:r>
              <a:rPr lang="en-US" sz="3200" kern="0" dirty="0" smtClean="0">
                <a:solidFill>
                  <a:schemeClr val="bg2">
                    <a:lumMod val="10000"/>
                  </a:schemeClr>
                </a:solidFill>
                <a:latin typeface="+mn-lt"/>
                <a:ea typeface="MS PGothic"/>
                <a:cs typeface="MS PGothic"/>
              </a:rPr>
              <a:t>Positives?</a:t>
            </a:r>
          </a:p>
          <a:p>
            <a:pPr marL="971550" lvl="1" indent="-514350" algn="l">
              <a:spcAft>
                <a:spcPts val="0"/>
              </a:spcAft>
              <a:buClr>
                <a:schemeClr val="tx2"/>
              </a:buClr>
              <a:buFont typeface="Arial" pitchFamily="34" charset="0"/>
              <a:buChar char="•"/>
              <a:tabLst>
                <a:tab pos="519113" algn="l"/>
                <a:tab pos="1882775" algn="l"/>
              </a:tabLst>
            </a:pPr>
            <a:r>
              <a:rPr lang="en-US" sz="2600" b="0" kern="0" dirty="0" smtClean="0">
                <a:solidFill>
                  <a:schemeClr val="bg2">
                    <a:lumMod val="10000"/>
                  </a:schemeClr>
                </a:solidFill>
                <a:latin typeface="+mn-lt"/>
                <a:ea typeface="MS PGothic"/>
                <a:cs typeface="MS PGothic"/>
              </a:rPr>
              <a:t>New people, new ideas, new connections…</a:t>
            </a:r>
          </a:p>
          <a:p>
            <a:pPr marL="1428750" lvl="2" indent="-514350" algn="l">
              <a:spcAft>
                <a:spcPts val="0"/>
              </a:spcAft>
              <a:buClr>
                <a:schemeClr val="tx2"/>
              </a:buClr>
              <a:buFont typeface="Arial" pitchFamily="34" charset="0"/>
              <a:buChar char="•"/>
              <a:tabLst>
                <a:tab pos="519113" algn="l"/>
                <a:tab pos="1882775" algn="l"/>
              </a:tabLst>
            </a:pPr>
            <a:r>
              <a:rPr lang="en-US" sz="2600" b="0" kern="0" dirty="0" smtClean="0">
                <a:solidFill>
                  <a:schemeClr val="bg2">
                    <a:lumMod val="10000"/>
                  </a:schemeClr>
                </a:solidFill>
                <a:latin typeface="+mn-lt"/>
                <a:ea typeface="MS PGothic"/>
                <a:cs typeface="MS PGothic"/>
              </a:rPr>
              <a:t>New friends, new commitments</a:t>
            </a:r>
          </a:p>
          <a:p>
            <a:pPr marL="971550" lvl="1" indent="-514350" algn="l">
              <a:spcAft>
                <a:spcPts val="0"/>
              </a:spcAft>
              <a:buClr>
                <a:schemeClr val="tx2"/>
              </a:buClr>
              <a:buFont typeface="Arial" pitchFamily="34" charset="0"/>
              <a:buChar char="•"/>
              <a:tabLst>
                <a:tab pos="519113" algn="l"/>
                <a:tab pos="1882775" algn="l"/>
              </a:tabLst>
            </a:pPr>
            <a:r>
              <a:rPr lang="en-US" sz="2600" b="0" kern="0" dirty="0" smtClean="0">
                <a:solidFill>
                  <a:schemeClr val="bg2">
                    <a:lumMod val="10000"/>
                  </a:schemeClr>
                </a:solidFill>
                <a:latin typeface="+mn-lt"/>
                <a:ea typeface="MS PGothic"/>
                <a:cs typeface="MS PGothic"/>
              </a:rPr>
              <a:t>Solid sense of time commitment</a:t>
            </a:r>
          </a:p>
          <a:p>
            <a:pPr marL="971550" lvl="1" indent="-514350" algn="l">
              <a:spcAft>
                <a:spcPts val="0"/>
              </a:spcAft>
              <a:buClr>
                <a:schemeClr val="tx2"/>
              </a:buClr>
              <a:buFont typeface="Arial" pitchFamily="34" charset="0"/>
              <a:buChar char="•"/>
              <a:tabLst>
                <a:tab pos="519113" algn="l"/>
                <a:tab pos="1882775" algn="l"/>
              </a:tabLst>
            </a:pPr>
            <a:r>
              <a:rPr lang="en-US" sz="2600" b="0" kern="0" dirty="0" smtClean="0">
                <a:solidFill>
                  <a:schemeClr val="bg2">
                    <a:lumMod val="10000"/>
                  </a:schemeClr>
                </a:solidFill>
                <a:latin typeface="+mn-lt"/>
                <a:ea typeface="MS PGothic"/>
                <a:cs typeface="MS PGothic"/>
              </a:rPr>
              <a:t>Planned opportunity to step away</a:t>
            </a:r>
          </a:p>
          <a:p>
            <a:pPr marL="971550" lvl="1" indent="-514350" algn="l">
              <a:spcAft>
                <a:spcPts val="0"/>
              </a:spcAft>
              <a:buClr>
                <a:schemeClr val="tx2"/>
              </a:buClr>
              <a:buFont typeface="Arial" pitchFamily="34" charset="0"/>
              <a:buChar char="•"/>
              <a:tabLst>
                <a:tab pos="519113" algn="l"/>
                <a:tab pos="1882775" algn="l"/>
              </a:tabLst>
            </a:pPr>
            <a:r>
              <a:rPr lang="en-US" sz="2600" b="0" kern="0" dirty="0" smtClean="0">
                <a:solidFill>
                  <a:schemeClr val="bg2">
                    <a:lumMod val="10000"/>
                  </a:schemeClr>
                </a:solidFill>
                <a:latin typeface="+mn-lt"/>
                <a:ea typeface="MS PGothic"/>
                <a:cs typeface="MS PGothic"/>
              </a:rPr>
              <a:t>Create adaptability within the organization</a:t>
            </a:r>
          </a:p>
          <a:p>
            <a:pPr marL="971550" lvl="1" indent="-514350" algn="l">
              <a:spcAft>
                <a:spcPts val="0"/>
              </a:spcAft>
              <a:buClr>
                <a:schemeClr val="tx2"/>
              </a:buClr>
              <a:buFont typeface="Arial" pitchFamily="34" charset="0"/>
              <a:buChar char="•"/>
              <a:tabLst>
                <a:tab pos="519113" algn="l"/>
                <a:tab pos="1882775" algn="l"/>
              </a:tabLst>
            </a:pPr>
            <a:endParaRPr lang="en-US" sz="2600" b="0" kern="0" dirty="0" smtClean="0">
              <a:solidFill>
                <a:schemeClr val="bg2">
                  <a:lumMod val="10000"/>
                </a:schemeClr>
              </a:solidFill>
              <a:latin typeface="+mn-lt"/>
              <a:ea typeface="MS PGothic"/>
              <a:cs typeface="MS PGothic"/>
            </a:endParaRPr>
          </a:p>
          <a:p>
            <a:pPr marL="514350" indent="-514350" algn="l">
              <a:spcAft>
                <a:spcPts val="0"/>
              </a:spcAft>
              <a:buClr>
                <a:schemeClr val="tx2"/>
              </a:buClr>
              <a:buFont typeface="+mj-lt"/>
              <a:buAutoNum type="arabicPeriod"/>
              <a:tabLst>
                <a:tab pos="519113" algn="l"/>
                <a:tab pos="1882775" algn="l"/>
              </a:tabLst>
            </a:pPr>
            <a:r>
              <a:rPr lang="en-US" sz="3200" kern="0" dirty="0" smtClean="0">
                <a:solidFill>
                  <a:schemeClr val="bg2">
                    <a:lumMod val="10000"/>
                  </a:schemeClr>
                </a:solidFill>
                <a:latin typeface="+mn-lt"/>
                <a:ea typeface="MS PGothic"/>
                <a:cs typeface="MS PGothic"/>
              </a:rPr>
              <a:t>Negatives?</a:t>
            </a:r>
          </a:p>
          <a:p>
            <a:pPr marL="914400" lvl="1" indent="-457200" algn="l">
              <a:spcAft>
                <a:spcPts val="0"/>
              </a:spcAft>
              <a:buClr>
                <a:schemeClr val="tx2"/>
              </a:buClr>
              <a:buFont typeface="Arial" pitchFamily="34" charset="0"/>
              <a:buChar char="•"/>
              <a:tabLst>
                <a:tab pos="519113" algn="l"/>
                <a:tab pos="1882775" algn="l"/>
              </a:tabLst>
            </a:pPr>
            <a:r>
              <a:rPr lang="en-US" sz="2600" b="0" kern="0" dirty="0" smtClean="0">
                <a:solidFill>
                  <a:schemeClr val="bg2">
                    <a:lumMod val="10000"/>
                  </a:schemeClr>
                </a:solidFill>
                <a:latin typeface="+mn-lt"/>
                <a:ea typeface="MS PGothic"/>
                <a:cs typeface="MS PGothic"/>
              </a:rPr>
              <a:t>Creates a group of insiders </a:t>
            </a:r>
          </a:p>
          <a:p>
            <a:pPr marL="1371600" lvl="2" indent="-457200" algn="l">
              <a:spcAft>
                <a:spcPts val="0"/>
              </a:spcAft>
              <a:buClr>
                <a:schemeClr val="tx2"/>
              </a:buClr>
              <a:buFont typeface="Arial" pitchFamily="34" charset="0"/>
              <a:buChar char="•"/>
              <a:tabLst>
                <a:tab pos="519113" algn="l"/>
                <a:tab pos="1882775" algn="l"/>
              </a:tabLst>
            </a:pPr>
            <a:r>
              <a:rPr lang="en-US" sz="2600" b="0" kern="0" dirty="0" smtClean="0">
                <a:solidFill>
                  <a:schemeClr val="bg2">
                    <a:lumMod val="10000"/>
                  </a:schemeClr>
                </a:solidFill>
                <a:latin typeface="+mn-lt"/>
                <a:ea typeface="MS PGothic"/>
                <a:cs typeface="MS PGothic"/>
              </a:rPr>
              <a:t>“This is the way we’ve always done it…”</a:t>
            </a:r>
          </a:p>
          <a:p>
            <a:pPr marL="914400" lvl="1" indent="-457200" algn="l">
              <a:spcAft>
                <a:spcPts val="0"/>
              </a:spcAft>
              <a:buClr>
                <a:schemeClr val="tx2"/>
              </a:buClr>
              <a:buFont typeface="Arial" pitchFamily="34" charset="0"/>
              <a:buChar char="•"/>
              <a:tabLst>
                <a:tab pos="519113" algn="l"/>
                <a:tab pos="1882775" algn="l"/>
              </a:tabLst>
            </a:pPr>
            <a:r>
              <a:rPr lang="en-US" sz="2600" b="0" kern="0" dirty="0" smtClean="0">
                <a:solidFill>
                  <a:schemeClr val="bg2">
                    <a:lumMod val="10000"/>
                  </a:schemeClr>
                </a:solidFill>
                <a:latin typeface="+mn-lt"/>
                <a:ea typeface="MS PGothic"/>
                <a:cs typeface="MS PGothic"/>
              </a:rPr>
              <a:t>Difficult for outsiders to enter</a:t>
            </a:r>
          </a:p>
          <a:p>
            <a:pPr marL="914400" lvl="1" indent="-457200" algn="l">
              <a:spcAft>
                <a:spcPts val="0"/>
              </a:spcAft>
              <a:buClr>
                <a:schemeClr val="tx2"/>
              </a:buClr>
              <a:buFont typeface="Arial" pitchFamily="34" charset="0"/>
              <a:buChar char="•"/>
              <a:tabLst>
                <a:tab pos="519113" algn="l"/>
                <a:tab pos="1882775" algn="l"/>
              </a:tabLst>
            </a:pPr>
            <a:r>
              <a:rPr lang="en-US" sz="2600" b="0" kern="0" dirty="0" smtClean="0">
                <a:solidFill>
                  <a:schemeClr val="bg2">
                    <a:lumMod val="10000"/>
                  </a:schemeClr>
                </a:solidFill>
                <a:latin typeface="+mn-lt"/>
                <a:ea typeface="MS PGothic"/>
                <a:cs typeface="MS PGothic"/>
              </a:rPr>
              <a:t>Sometimes, complexity of organization means “getting up to speed” takes time</a:t>
            </a:r>
          </a:p>
          <a:p>
            <a:pPr marL="914400" lvl="1" indent="-457200" algn="l">
              <a:spcAft>
                <a:spcPts val="0"/>
              </a:spcAft>
              <a:buClr>
                <a:schemeClr val="tx2"/>
              </a:buClr>
              <a:buFont typeface="Arial" pitchFamily="34" charset="0"/>
              <a:buChar char="•"/>
              <a:tabLst>
                <a:tab pos="519113" algn="l"/>
                <a:tab pos="1882775" algn="l"/>
              </a:tabLst>
            </a:pPr>
            <a:r>
              <a:rPr lang="en-US" sz="2600" b="0" kern="0" dirty="0" smtClean="0">
                <a:solidFill>
                  <a:schemeClr val="bg2">
                    <a:lumMod val="10000"/>
                  </a:schemeClr>
                </a:solidFill>
                <a:latin typeface="+mn-lt"/>
                <a:ea typeface="MS PGothic"/>
                <a:cs typeface="MS PGothic"/>
              </a:rPr>
              <a:t>Required departure of good partners</a:t>
            </a:r>
          </a:p>
          <a:p>
            <a:pPr marL="914400" lvl="1" indent="-457200" algn="l">
              <a:spcAft>
                <a:spcPts val="0"/>
              </a:spcAft>
              <a:buClr>
                <a:schemeClr val="tx2"/>
              </a:buClr>
              <a:buFont typeface="Arial" pitchFamily="34" charset="0"/>
              <a:buChar char="•"/>
              <a:tabLst>
                <a:tab pos="519113" algn="l"/>
                <a:tab pos="1882775" algn="l"/>
              </a:tabLst>
            </a:pPr>
            <a:endParaRPr lang="en-US" sz="2600" b="0" kern="0" dirty="0" smtClean="0">
              <a:solidFill>
                <a:schemeClr val="bg2">
                  <a:lumMod val="10000"/>
                </a:schemeClr>
              </a:solidFill>
              <a:latin typeface="+mn-lt"/>
              <a:ea typeface="MS PGothic"/>
              <a:cs typeface="MS PGothic"/>
            </a:endParaRPr>
          </a:p>
        </p:txBody>
      </p:sp>
    </p:spTree>
    <p:extLst>
      <p:ext uri="{BB962C8B-B14F-4D97-AF65-F5344CB8AC3E}">
        <p14:creationId xmlns:p14="http://schemas.microsoft.com/office/powerpoint/2010/main" val="7667241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 calcmode="lin" valueType="num">
                                      <p:cBhvr additive="base">
                                        <p:cTn id="2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 calcmode="lin" valueType="num">
                                      <p:cBhvr additive="base">
                                        <p:cTn id="35"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5">
                                            <p:txEl>
                                              <p:pRg st="8" end="8"/>
                                            </p:txEl>
                                          </p:spTgt>
                                        </p:tgtEl>
                                        <p:attrNameLst>
                                          <p:attrName>style.visibility</p:attrName>
                                        </p:attrNameLst>
                                      </p:cBhvr>
                                      <p:to>
                                        <p:strVal val="visible"/>
                                      </p:to>
                                    </p:set>
                                    <p:anim calcmode="lin" valueType="num">
                                      <p:cBhvr additive="base">
                                        <p:cTn id="41"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5">
                                            <p:txEl>
                                              <p:pRg st="9" end="9"/>
                                            </p:txEl>
                                          </p:spTgt>
                                        </p:tgtEl>
                                        <p:attrNameLst>
                                          <p:attrName>style.visibility</p:attrName>
                                        </p:attrNameLst>
                                      </p:cBhvr>
                                      <p:to>
                                        <p:strVal val="visible"/>
                                      </p:to>
                                    </p:set>
                                    <p:anim calcmode="lin" valueType="num">
                                      <p:cBhvr additive="base">
                                        <p:cTn id="45"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5">
                                            <p:txEl>
                                              <p:pRg st="10" end="10"/>
                                            </p:txEl>
                                          </p:spTgt>
                                        </p:tgtEl>
                                        <p:attrNameLst>
                                          <p:attrName>style.visibility</p:attrName>
                                        </p:attrNameLst>
                                      </p:cBhvr>
                                      <p:to>
                                        <p:strVal val="visible"/>
                                      </p:to>
                                    </p:set>
                                    <p:anim calcmode="lin" valueType="num">
                                      <p:cBhvr additive="base">
                                        <p:cTn id="49"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5">
                                            <p:txEl>
                                              <p:pRg st="11" end="11"/>
                                            </p:txEl>
                                          </p:spTgt>
                                        </p:tgtEl>
                                        <p:attrNameLst>
                                          <p:attrName>style.visibility</p:attrName>
                                        </p:attrNameLst>
                                      </p:cBhvr>
                                      <p:to>
                                        <p:strVal val="visible"/>
                                      </p:to>
                                    </p:set>
                                    <p:anim calcmode="lin" valueType="num">
                                      <p:cBhvr additive="base">
                                        <p:cTn id="53"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11" end="11"/>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5">
                                            <p:txEl>
                                              <p:pRg st="12" end="12"/>
                                            </p:txEl>
                                          </p:spTgt>
                                        </p:tgtEl>
                                        <p:attrNameLst>
                                          <p:attrName>style.visibility</p:attrName>
                                        </p:attrNameLst>
                                      </p:cBhvr>
                                      <p:to>
                                        <p:strVal val="visible"/>
                                      </p:to>
                                    </p:set>
                                    <p:anim calcmode="lin" valueType="num">
                                      <p:cBhvr additive="base">
                                        <p:cTn id="57"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TextBox 4"/>
          <p:cNvSpPr txBox="1">
            <a:spLocks noChangeArrowheads="1"/>
          </p:cNvSpPr>
          <p:nvPr/>
        </p:nvSpPr>
        <p:spPr bwMode="auto">
          <a:xfrm>
            <a:off x="218364" y="3672959"/>
            <a:ext cx="8366078" cy="612475"/>
          </a:xfrm>
          <a:prstGeom prst="rect">
            <a:avLst/>
          </a:prstGeom>
          <a:noFill/>
          <a:ln w="9525">
            <a:noFill/>
            <a:miter lim="800000"/>
            <a:headEnd/>
            <a:tailEnd/>
          </a:ln>
        </p:spPr>
        <p:txBody>
          <a:bodyPr wrap="square">
            <a:spAutoFit/>
          </a:bodyPr>
          <a:lstStyle/>
          <a:p>
            <a:pPr marL="342900" indent="-342900" algn="l">
              <a:spcBef>
                <a:spcPts val="600"/>
              </a:spcBef>
            </a:pPr>
            <a:r>
              <a:rPr lang="en-US" sz="1600" b="0" i="1" dirty="0">
                <a:solidFill>
                  <a:schemeClr val="bg2">
                    <a:lumMod val="10000"/>
                  </a:schemeClr>
                </a:solidFill>
              </a:rPr>
              <a:t>The Five Most Important Questions </a:t>
            </a:r>
            <a:r>
              <a:rPr lang="en-US" sz="1600" b="0" i="1" dirty="0" smtClean="0">
                <a:solidFill>
                  <a:schemeClr val="bg2">
                    <a:lumMod val="10000"/>
                  </a:schemeClr>
                </a:solidFill>
              </a:rPr>
              <a:t>You </a:t>
            </a:r>
            <a:r>
              <a:rPr lang="en-US" sz="1600" b="0" i="1" dirty="0">
                <a:solidFill>
                  <a:schemeClr val="bg2">
                    <a:lumMod val="10000"/>
                  </a:schemeClr>
                </a:solidFill>
              </a:rPr>
              <a:t>Will Ever Ask About Your </a:t>
            </a:r>
            <a:r>
              <a:rPr lang="en-US" sz="1600" b="0" i="1" dirty="0" smtClean="0">
                <a:solidFill>
                  <a:schemeClr val="bg2">
                    <a:lumMod val="10000"/>
                  </a:schemeClr>
                </a:solidFill>
              </a:rPr>
              <a:t>Organization</a:t>
            </a:r>
          </a:p>
          <a:p>
            <a:pPr marL="342900" indent="-342900" algn="l">
              <a:spcBef>
                <a:spcPts val="600"/>
              </a:spcBef>
            </a:pPr>
            <a:r>
              <a:rPr lang="en-US" sz="1600" b="0" i="1" dirty="0" smtClean="0">
                <a:solidFill>
                  <a:schemeClr val="bg2">
                    <a:lumMod val="10000"/>
                  </a:schemeClr>
                </a:solidFill>
              </a:rPr>
              <a:t>- Peter </a:t>
            </a:r>
            <a:r>
              <a:rPr lang="en-US" sz="1600" b="0" i="1" dirty="0">
                <a:solidFill>
                  <a:schemeClr val="bg2">
                    <a:lumMod val="10000"/>
                  </a:schemeClr>
                </a:solidFill>
              </a:rPr>
              <a:t>Drucker (with others)</a:t>
            </a:r>
          </a:p>
        </p:txBody>
      </p:sp>
      <p:sp>
        <p:nvSpPr>
          <p:cNvPr id="4" name="Rectangle 8"/>
          <p:cNvSpPr txBox="1">
            <a:spLocks noChangeArrowheads="1"/>
          </p:cNvSpPr>
          <p:nvPr/>
        </p:nvSpPr>
        <p:spPr>
          <a:xfrm>
            <a:off x="202606" y="321556"/>
            <a:ext cx="7858125" cy="768350"/>
          </a:xfrm>
          <a:prstGeom prst="rect">
            <a:avLst/>
          </a:prstGeom>
        </p:spPr>
        <p:txBody>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z="2800" dirty="0" smtClean="0">
                <a:solidFill>
                  <a:srgbClr val="A57C50"/>
                </a:solidFill>
                <a:latin typeface="+mn-lt"/>
              </a:rPr>
              <a:t>Step 1: Debate Your Mission</a:t>
            </a:r>
          </a:p>
        </p:txBody>
      </p:sp>
      <p:graphicFrame>
        <p:nvGraphicFramePr>
          <p:cNvPr id="5" name="Table 4"/>
          <p:cNvGraphicFramePr>
            <a:graphicFrameLocks noGrp="1"/>
          </p:cNvGraphicFramePr>
          <p:nvPr/>
        </p:nvGraphicFramePr>
        <p:xfrm>
          <a:off x="272950" y="1239915"/>
          <a:ext cx="8666330" cy="2278939"/>
        </p:xfrm>
        <a:graphic>
          <a:graphicData uri="http://schemas.openxmlformats.org/drawingml/2006/table">
            <a:tbl>
              <a:tblPr/>
              <a:tblGrid>
                <a:gridCol w="1733266"/>
                <a:gridCol w="1733266"/>
                <a:gridCol w="1733266"/>
                <a:gridCol w="1733266"/>
                <a:gridCol w="1733266"/>
              </a:tblGrid>
              <a:tr h="2278939">
                <a:tc>
                  <a:txBody>
                    <a:bodyPr/>
                    <a:lstStyle/>
                    <a:p>
                      <a:pPr algn="ctr" rtl="0" fontAlgn="ctr"/>
                      <a:r>
                        <a:rPr lang="en-US" sz="2400" b="1" i="0" u="none" strike="noStrike" dirty="0">
                          <a:solidFill>
                            <a:schemeClr val="bg1"/>
                          </a:solidFill>
                          <a:latin typeface="Verdana"/>
                        </a:rPr>
                        <a:t>What is our </a:t>
                      </a:r>
                      <a:r>
                        <a:rPr lang="en-US" sz="2400" b="1" i="0" u="none" strike="noStrike" dirty="0" smtClean="0">
                          <a:solidFill>
                            <a:schemeClr val="bg1"/>
                          </a:solidFill>
                          <a:latin typeface="Verdana"/>
                        </a:rPr>
                        <a:t>mission</a:t>
                      </a:r>
                    </a:p>
                    <a:p>
                      <a:pPr algn="ctr" rtl="0" fontAlgn="ctr"/>
                      <a:r>
                        <a:rPr lang="en-US" sz="2400" b="1" i="0" u="none" strike="noStrike" dirty="0" smtClean="0">
                          <a:solidFill>
                            <a:schemeClr val="bg1"/>
                          </a:solidFill>
                          <a:latin typeface="Verdana"/>
                        </a:rPr>
                        <a:t>? </a:t>
                      </a:r>
                      <a:endParaRPr lang="en-US" sz="2400" b="1" i="0" u="none" strike="noStrike" dirty="0">
                        <a:solidFill>
                          <a:schemeClr val="bg1"/>
                        </a:solidFill>
                        <a:latin typeface="Verdana"/>
                      </a:endParaRPr>
                    </a:p>
                  </a:txBody>
                  <a:tcPr marL="6875" marR="6875" marT="68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504D"/>
                    </a:solidFill>
                  </a:tcPr>
                </a:tc>
                <a:tc>
                  <a:txBody>
                    <a:bodyPr/>
                    <a:lstStyle/>
                    <a:p>
                      <a:pPr algn="ctr" rtl="0" fontAlgn="ctr"/>
                      <a:r>
                        <a:rPr lang="en-US" sz="2400" b="1" i="0" u="none" strike="noStrike" dirty="0">
                          <a:solidFill>
                            <a:schemeClr val="bg1"/>
                          </a:solidFill>
                          <a:latin typeface="Verdana"/>
                        </a:rPr>
                        <a:t>Who is our customer? </a:t>
                      </a:r>
                    </a:p>
                  </a:txBody>
                  <a:tcPr marL="6875" marR="6875" marT="68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504D"/>
                    </a:solidFill>
                  </a:tcPr>
                </a:tc>
                <a:tc>
                  <a:txBody>
                    <a:bodyPr/>
                    <a:lstStyle/>
                    <a:p>
                      <a:pPr algn="ctr" rtl="0" fontAlgn="ctr"/>
                      <a:r>
                        <a:rPr lang="en-US" sz="2400" b="1" i="0" u="none" strike="noStrike" dirty="0">
                          <a:solidFill>
                            <a:schemeClr val="bg1"/>
                          </a:solidFill>
                          <a:latin typeface="Verdana"/>
                        </a:rPr>
                        <a:t>What does our customer </a:t>
                      </a:r>
                      <a:r>
                        <a:rPr lang="en-US" sz="2400" b="1" i="0" u="none" strike="noStrike" dirty="0" smtClean="0">
                          <a:solidFill>
                            <a:schemeClr val="bg1"/>
                          </a:solidFill>
                          <a:latin typeface="Verdana"/>
                        </a:rPr>
                        <a:t>value</a:t>
                      </a:r>
                    </a:p>
                    <a:p>
                      <a:pPr algn="ctr" rtl="0" fontAlgn="ctr"/>
                      <a:r>
                        <a:rPr lang="en-US" sz="2400" b="1" i="0" u="none" strike="noStrike" dirty="0" smtClean="0">
                          <a:solidFill>
                            <a:schemeClr val="bg1"/>
                          </a:solidFill>
                          <a:latin typeface="Verdana"/>
                        </a:rPr>
                        <a:t>? </a:t>
                      </a:r>
                      <a:endParaRPr lang="en-US" sz="2400" b="1" i="0" u="none" strike="noStrike" dirty="0">
                        <a:solidFill>
                          <a:schemeClr val="bg1"/>
                        </a:solidFill>
                        <a:latin typeface="Verdana"/>
                      </a:endParaRPr>
                    </a:p>
                  </a:txBody>
                  <a:tcPr marL="6875" marR="6875" marT="68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504D"/>
                    </a:solidFill>
                  </a:tcPr>
                </a:tc>
                <a:tc>
                  <a:txBody>
                    <a:bodyPr/>
                    <a:lstStyle/>
                    <a:p>
                      <a:pPr algn="ctr" rtl="0" fontAlgn="ctr"/>
                      <a:r>
                        <a:rPr lang="en-US" sz="2400" b="1" i="0" u="none" strike="noStrike" dirty="0">
                          <a:solidFill>
                            <a:schemeClr val="bg1"/>
                          </a:solidFill>
                          <a:latin typeface="Verdana"/>
                        </a:rPr>
                        <a:t>What are our </a:t>
                      </a:r>
                      <a:r>
                        <a:rPr lang="en-US" sz="2400" b="1" i="0" u="none" strike="noStrike" dirty="0" smtClean="0">
                          <a:solidFill>
                            <a:schemeClr val="bg1"/>
                          </a:solidFill>
                          <a:latin typeface="Verdana"/>
                        </a:rPr>
                        <a:t>results</a:t>
                      </a:r>
                    </a:p>
                    <a:p>
                      <a:pPr algn="ctr" rtl="0" fontAlgn="ctr"/>
                      <a:r>
                        <a:rPr lang="en-US" sz="2400" b="1" i="0" u="none" strike="noStrike" dirty="0" smtClean="0">
                          <a:solidFill>
                            <a:schemeClr val="bg1"/>
                          </a:solidFill>
                          <a:latin typeface="Verdana"/>
                        </a:rPr>
                        <a:t>? </a:t>
                      </a:r>
                      <a:endParaRPr lang="en-US" sz="2400" b="1" i="0" u="none" strike="noStrike" dirty="0">
                        <a:solidFill>
                          <a:schemeClr val="bg1"/>
                        </a:solidFill>
                        <a:latin typeface="Verdana"/>
                      </a:endParaRPr>
                    </a:p>
                  </a:txBody>
                  <a:tcPr marL="6875" marR="6875" marT="68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504D"/>
                    </a:solidFill>
                  </a:tcPr>
                </a:tc>
                <a:tc>
                  <a:txBody>
                    <a:bodyPr/>
                    <a:lstStyle/>
                    <a:p>
                      <a:pPr algn="ctr" rtl="0" fontAlgn="ctr"/>
                      <a:r>
                        <a:rPr lang="en-US" sz="2400" b="1" i="0" u="none" strike="noStrike" dirty="0">
                          <a:solidFill>
                            <a:schemeClr val="bg1"/>
                          </a:solidFill>
                          <a:latin typeface="Verdana"/>
                        </a:rPr>
                        <a:t>What is our </a:t>
                      </a:r>
                      <a:r>
                        <a:rPr lang="en-US" sz="2400" b="1" i="0" u="none" strike="noStrike" dirty="0" smtClean="0">
                          <a:solidFill>
                            <a:schemeClr val="bg1"/>
                          </a:solidFill>
                          <a:latin typeface="Verdana"/>
                        </a:rPr>
                        <a:t>plan</a:t>
                      </a:r>
                    </a:p>
                    <a:p>
                      <a:pPr algn="ctr" rtl="0" fontAlgn="ctr"/>
                      <a:r>
                        <a:rPr lang="en-US" sz="2400" b="1" i="0" u="none" strike="noStrike" dirty="0" smtClean="0">
                          <a:solidFill>
                            <a:schemeClr val="bg1"/>
                          </a:solidFill>
                          <a:latin typeface="Verdana"/>
                        </a:rPr>
                        <a:t>? </a:t>
                      </a:r>
                      <a:endParaRPr lang="en-US" sz="2400" b="1" i="0" u="none" strike="noStrike" dirty="0">
                        <a:solidFill>
                          <a:schemeClr val="bg1"/>
                        </a:solidFill>
                        <a:latin typeface="Verdana"/>
                      </a:endParaRPr>
                    </a:p>
                  </a:txBody>
                  <a:tcPr marL="6875" marR="6875" marT="68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504D"/>
                    </a:solidFill>
                  </a:tcPr>
                </a:tc>
              </a:tr>
            </a:tbl>
          </a:graphicData>
        </a:graphic>
      </p:graphicFrame>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txBox="1">
            <a:spLocks noChangeArrowheads="1"/>
          </p:cNvSpPr>
          <p:nvPr/>
        </p:nvSpPr>
        <p:spPr>
          <a:xfrm>
            <a:off x="202606" y="321556"/>
            <a:ext cx="7858125" cy="768350"/>
          </a:xfrm>
          <a:prstGeom prst="rect">
            <a:avLst/>
          </a:prstGeom>
        </p:spPr>
        <p:txBody>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z="2800" dirty="0" smtClean="0">
                <a:solidFill>
                  <a:srgbClr val="A57C50"/>
                </a:solidFill>
                <a:latin typeface="+mn-lt"/>
              </a:rPr>
              <a:t>The Points of Clarity</a:t>
            </a:r>
          </a:p>
        </p:txBody>
      </p:sp>
      <p:sp>
        <p:nvSpPr>
          <p:cNvPr id="7" name="Rectangle 6"/>
          <p:cNvSpPr/>
          <p:nvPr/>
        </p:nvSpPr>
        <p:spPr>
          <a:xfrm>
            <a:off x="347663" y="1158272"/>
            <a:ext cx="8567737" cy="3653308"/>
          </a:xfrm>
          <a:prstGeom prst="rect">
            <a:avLst/>
          </a:prstGeom>
        </p:spPr>
        <p:txBody>
          <a:bodyPr wrap="square">
            <a:spAutoFit/>
          </a:bodyPr>
          <a:lstStyle/>
          <a:p>
            <a:pPr marL="514350" indent="-514350" algn="l">
              <a:lnSpc>
                <a:spcPct val="100000"/>
              </a:lnSpc>
              <a:spcAft>
                <a:spcPts val="2400"/>
              </a:spcAft>
              <a:buClr>
                <a:schemeClr val="tx2"/>
              </a:buClr>
              <a:buFont typeface="+mj-lt"/>
              <a:buAutoNum type="arabicPeriod"/>
              <a:tabLst>
                <a:tab pos="519113" algn="l"/>
                <a:tab pos="1882775" algn="l"/>
              </a:tabLst>
            </a:pPr>
            <a:r>
              <a:rPr lang="en-US" sz="3200" b="0" kern="0" dirty="0" smtClean="0">
                <a:solidFill>
                  <a:schemeClr val="bg2">
                    <a:lumMod val="10000"/>
                  </a:schemeClr>
                </a:solidFill>
                <a:latin typeface="+mn-lt"/>
                <a:ea typeface="MS PGothic"/>
                <a:cs typeface="MS PGothic"/>
              </a:rPr>
              <a:t>Who Do We Serve?</a:t>
            </a:r>
            <a:endParaRPr lang="en-US" sz="2600" b="0" kern="0" dirty="0" smtClean="0">
              <a:solidFill>
                <a:schemeClr val="bg2">
                  <a:lumMod val="10000"/>
                </a:schemeClr>
              </a:solidFill>
              <a:latin typeface="+mn-lt"/>
              <a:ea typeface="MS PGothic"/>
              <a:cs typeface="MS PGothic"/>
            </a:endParaRPr>
          </a:p>
          <a:p>
            <a:pPr marL="514350" indent="-514350" algn="l">
              <a:lnSpc>
                <a:spcPct val="100000"/>
              </a:lnSpc>
              <a:spcAft>
                <a:spcPts val="2400"/>
              </a:spcAft>
              <a:buClr>
                <a:schemeClr val="tx2"/>
              </a:buClr>
              <a:buFont typeface="+mj-lt"/>
              <a:buAutoNum type="arabicPeriod"/>
              <a:tabLst>
                <a:tab pos="519113" algn="l"/>
                <a:tab pos="1882775" algn="l"/>
              </a:tabLst>
            </a:pPr>
            <a:r>
              <a:rPr lang="en-US" sz="3200" b="0" kern="0" dirty="0" smtClean="0">
                <a:solidFill>
                  <a:schemeClr val="bg2">
                    <a:lumMod val="10000"/>
                  </a:schemeClr>
                </a:solidFill>
                <a:latin typeface="+mn-lt"/>
                <a:ea typeface="MS PGothic"/>
                <a:cs typeface="MS PGothic"/>
              </a:rPr>
              <a:t>What Is </a:t>
            </a:r>
            <a:r>
              <a:rPr lang="en-US" sz="3200" i="1" kern="0" dirty="0" smtClean="0">
                <a:solidFill>
                  <a:schemeClr val="bg2">
                    <a:lumMod val="10000"/>
                  </a:schemeClr>
                </a:solidFill>
                <a:latin typeface="+mn-lt"/>
                <a:ea typeface="MS PGothic"/>
                <a:cs typeface="MS PGothic"/>
              </a:rPr>
              <a:t>Our Core Strength</a:t>
            </a:r>
            <a:r>
              <a:rPr lang="en-US" sz="3200" b="0" kern="0" dirty="0" smtClean="0">
                <a:solidFill>
                  <a:schemeClr val="bg2">
                    <a:lumMod val="10000"/>
                  </a:schemeClr>
                </a:solidFill>
                <a:latin typeface="+mn-lt"/>
                <a:ea typeface="MS PGothic"/>
                <a:cs typeface="MS PGothic"/>
              </a:rPr>
              <a:t>?</a:t>
            </a:r>
          </a:p>
          <a:p>
            <a:pPr marL="514350" indent="-514350" algn="l">
              <a:lnSpc>
                <a:spcPct val="100000"/>
              </a:lnSpc>
              <a:spcAft>
                <a:spcPts val="2400"/>
              </a:spcAft>
              <a:buClr>
                <a:schemeClr val="tx2"/>
              </a:buClr>
              <a:buFont typeface="+mj-lt"/>
              <a:buAutoNum type="arabicPeriod"/>
              <a:tabLst>
                <a:tab pos="519113" algn="l"/>
                <a:tab pos="1882775" algn="l"/>
              </a:tabLst>
            </a:pPr>
            <a:r>
              <a:rPr lang="en-US" sz="3200" b="0" kern="0" dirty="0" smtClean="0">
                <a:solidFill>
                  <a:schemeClr val="bg2">
                    <a:lumMod val="10000"/>
                  </a:schemeClr>
                </a:solidFill>
                <a:latin typeface="+mn-lt"/>
                <a:ea typeface="MS PGothic"/>
                <a:cs typeface="MS PGothic"/>
              </a:rPr>
              <a:t>What Is </a:t>
            </a:r>
            <a:r>
              <a:rPr lang="en-US" sz="3200" i="1" kern="0" dirty="0" smtClean="0">
                <a:solidFill>
                  <a:schemeClr val="bg2">
                    <a:lumMod val="10000"/>
                  </a:schemeClr>
                </a:solidFill>
                <a:latin typeface="+mn-lt"/>
                <a:ea typeface="MS PGothic"/>
                <a:cs typeface="MS PGothic"/>
              </a:rPr>
              <a:t>Our Core Score</a:t>
            </a:r>
            <a:r>
              <a:rPr lang="en-US" sz="3200" b="0" kern="0" dirty="0" smtClean="0">
                <a:solidFill>
                  <a:schemeClr val="bg2">
                    <a:lumMod val="10000"/>
                  </a:schemeClr>
                </a:solidFill>
                <a:latin typeface="+mn-lt"/>
                <a:ea typeface="MS PGothic"/>
                <a:cs typeface="MS PGothic"/>
              </a:rPr>
              <a:t>?</a:t>
            </a:r>
          </a:p>
          <a:p>
            <a:pPr marL="514350" indent="-514350" algn="l">
              <a:lnSpc>
                <a:spcPct val="100000"/>
              </a:lnSpc>
              <a:spcAft>
                <a:spcPts val="2400"/>
              </a:spcAft>
              <a:buClr>
                <a:schemeClr val="tx2"/>
              </a:buClr>
              <a:buFont typeface="+mj-lt"/>
              <a:buAutoNum type="arabicPeriod"/>
              <a:tabLst>
                <a:tab pos="519113" algn="l"/>
                <a:tab pos="1882775" algn="l"/>
              </a:tabLst>
            </a:pPr>
            <a:r>
              <a:rPr lang="en-US" sz="3200" b="0" kern="0" dirty="0" smtClean="0">
                <a:solidFill>
                  <a:schemeClr val="bg2">
                    <a:lumMod val="10000"/>
                  </a:schemeClr>
                </a:solidFill>
                <a:latin typeface="+mn-lt"/>
                <a:ea typeface="MS PGothic"/>
                <a:cs typeface="MS PGothic"/>
              </a:rPr>
              <a:t>What Actions Can We Take</a:t>
            </a:r>
            <a:r>
              <a:rPr lang="en-US" sz="3200" i="1" kern="0" dirty="0" smtClean="0">
                <a:solidFill>
                  <a:schemeClr val="bg2">
                    <a:lumMod val="10000"/>
                  </a:schemeClr>
                </a:solidFill>
                <a:latin typeface="+mn-lt"/>
                <a:ea typeface="MS PGothic"/>
                <a:cs typeface="MS PGothic"/>
              </a:rPr>
              <a:t> Today</a:t>
            </a:r>
            <a:r>
              <a:rPr lang="en-US" sz="3200" b="0" kern="0" dirty="0" smtClean="0">
                <a:solidFill>
                  <a:schemeClr val="bg2">
                    <a:lumMod val="10000"/>
                  </a:schemeClr>
                </a:solidFill>
                <a:latin typeface="+mn-lt"/>
                <a:ea typeface="MS PGothic"/>
                <a:cs typeface="MS PGothic"/>
              </a:rPr>
              <a:t>?</a:t>
            </a:r>
          </a:p>
          <a:p>
            <a:pPr marL="914400" lvl="1" indent="-457200" algn="l">
              <a:spcAft>
                <a:spcPts val="0"/>
              </a:spcAft>
              <a:buClr>
                <a:schemeClr val="tx2"/>
              </a:buClr>
              <a:buFont typeface="Arial" pitchFamily="34" charset="0"/>
              <a:buChar char="•"/>
              <a:tabLst>
                <a:tab pos="519113" algn="l"/>
                <a:tab pos="1882775" algn="l"/>
              </a:tabLst>
            </a:pPr>
            <a:endParaRPr lang="en-US" sz="2600" b="0" kern="0" dirty="0" smtClean="0">
              <a:solidFill>
                <a:schemeClr val="bg2">
                  <a:lumMod val="10000"/>
                </a:schemeClr>
              </a:solidFill>
              <a:latin typeface="+mn-lt"/>
              <a:ea typeface="MS PGothic"/>
              <a:cs typeface="MS PGothic"/>
            </a:endParaRPr>
          </a:p>
        </p:txBody>
      </p:sp>
      <p:sp>
        <p:nvSpPr>
          <p:cNvPr id="8" name="TextBox 4"/>
          <p:cNvSpPr txBox="1">
            <a:spLocks noChangeArrowheads="1"/>
          </p:cNvSpPr>
          <p:nvPr/>
        </p:nvSpPr>
        <p:spPr bwMode="auto">
          <a:xfrm>
            <a:off x="309563" y="5310845"/>
            <a:ext cx="8366078" cy="834074"/>
          </a:xfrm>
          <a:prstGeom prst="rect">
            <a:avLst/>
          </a:prstGeom>
          <a:noFill/>
          <a:ln w="9525">
            <a:noFill/>
            <a:miter lim="800000"/>
            <a:headEnd/>
            <a:tailEnd/>
          </a:ln>
        </p:spPr>
        <p:txBody>
          <a:bodyPr wrap="square">
            <a:spAutoFit/>
          </a:bodyPr>
          <a:lstStyle/>
          <a:p>
            <a:pPr marL="342900" indent="-342900" algn="l">
              <a:spcBef>
                <a:spcPts val="600"/>
              </a:spcBef>
            </a:pPr>
            <a:r>
              <a:rPr lang="en-US" sz="1600" b="0" i="1" dirty="0" smtClean="0">
                <a:solidFill>
                  <a:schemeClr val="bg2">
                    <a:lumMod val="10000"/>
                  </a:schemeClr>
                </a:solidFill>
              </a:rPr>
              <a:t>The One Thing You Need to Know …About Great Managing, Great Leading, and Sustained Individual Success</a:t>
            </a:r>
          </a:p>
          <a:p>
            <a:pPr marL="342900" indent="-342900" algn="l">
              <a:spcBef>
                <a:spcPts val="600"/>
              </a:spcBef>
            </a:pPr>
            <a:r>
              <a:rPr lang="en-US" sz="1600" b="0" i="1" dirty="0" smtClean="0">
                <a:solidFill>
                  <a:schemeClr val="bg2">
                    <a:lumMod val="10000"/>
                  </a:schemeClr>
                </a:solidFill>
              </a:rPr>
              <a:t>- Marcus Buckingham</a:t>
            </a:r>
            <a:endParaRPr lang="en-US" sz="1600" b="0" i="1" dirty="0">
              <a:solidFill>
                <a:schemeClr val="bg2">
                  <a:lumMod val="10000"/>
                </a:schemeClr>
              </a:solidFill>
            </a:endParaRPr>
          </a:p>
        </p:txBody>
      </p:sp>
    </p:spTree>
    <p:extLst>
      <p:ext uri="{BB962C8B-B14F-4D97-AF65-F5344CB8AC3E}">
        <p14:creationId xmlns:p14="http://schemas.microsoft.com/office/powerpoint/2010/main" val="2620456578"/>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txBox="1">
            <a:spLocks noChangeArrowheads="1"/>
          </p:cNvSpPr>
          <p:nvPr/>
        </p:nvSpPr>
        <p:spPr>
          <a:xfrm>
            <a:off x="202606" y="321556"/>
            <a:ext cx="7858125" cy="768350"/>
          </a:xfrm>
          <a:prstGeom prst="rect">
            <a:avLst/>
          </a:prstGeom>
        </p:spPr>
        <p:txBody>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z="2800" dirty="0" smtClean="0">
                <a:solidFill>
                  <a:srgbClr val="A57C50"/>
                </a:solidFill>
                <a:latin typeface="+mn-lt"/>
              </a:rPr>
              <a:t>Through the lens of your mission…</a:t>
            </a:r>
          </a:p>
        </p:txBody>
      </p:sp>
      <p:sp>
        <p:nvSpPr>
          <p:cNvPr id="7" name="Rectangle 6"/>
          <p:cNvSpPr/>
          <p:nvPr/>
        </p:nvSpPr>
        <p:spPr>
          <a:xfrm>
            <a:off x="460877" y="3933210"/>
            <a:ext cx="8373559" cy="1569660"/>
          </a:xfrm>
          <a:prstGeom prst="rect">
            <a:avLst/>
          </a:prstGeom>
        </p:spPr>
        <p:txBody>
          <a:bodyPr wrap="square">
            <a:spAutoFit/>
          </a:bodyPr>
          <a:lstStyle/>
          <a:p>
            <a:pPr>
              <a:lnSpc>
                <a:spcPct val="100000"/>
              </a:lnSpc>
              <a:spcAft>
                <a:spcPts val="0"/>
              </a:spcAft>
              <a:buClr>
                <a:schemeClr val="tx2"/>
              </a:buClr>
              <a:tabLst>
                <a:tab pos="519113" algn="l"/>
                <a:tab pos="1882775" algn="l"/>
              </a:tabLst>
            </a:pPr>
            <a:r>
              <a:rPr lang="en-US" sz="3200" i="1" kern="0" dirty="0" smtClean="0">
                <a:solidFill>
                  <a:schemeClr val="bg2">
                    <a:lumMod val="10000"/>
                  </a:schemeClr>
                </a:solidFill>
                <a:latin typeface="+mn-lt"/>
                <a:ea typeface="MS PGothic"/>
                <a:cs typeface="MS PGothic"/>
              </a:rPr>
              <a:t>What would this organization be doing</a:t>
            </a:r>
            <a:r>
              <a:rPr lang="en-US" sz="3200" b="0" i="1" kern="0" dirty="0" smtClean="0">
                <a:solidFill>
                  <a:schemeClr val="bg2">
                    <a:lumMod val="10000"/>
                  </a:schemeClr>
                </a:solidFill>
                <a:latin typeface="+mn-lt"/>
                <a:ea typeface="MS PGothic"/>
                <a:cs typeface="MS PGothic"/>
              </a:rPr>
              <a:t>, that it’s not doing already,</a:t>
            </a:r>
          </a:p>
          <a:p>
            <a:pPr>
              <a:lnSpc>
                <a:spcPct val="100000"/>
              </a:lnSpc>
              <a:spcAft>
                <a:spcPts val="0"/>
              </a:spcAft>
              <a:buClr>
                <a:schemeClr val="tx2"/>
              </a:buClr>
              <a:tabLst>
                <a:tab pos="519113" algn="l"/>
                <a:tab pos="1882775" algn="l"/>
              </a:tabLst>
            </a:pPr>
            <a:r>
              <a:rPr lang="en-US" sz="3200" b="0" i="1" kern="0" dirty="0" smtClean="0">
                <a:solidFill>
                  <a:schemeClr val="bg2">
                    <a:lumMod val="10000"/>
                  </a:schemeClr>
                </a:solidFill>
                <a:latin typeface="+mn-lt"/>
                <a:ea typeface="MS PGothic"/>
                <a:cs typeface="MS PGothic"/>
              </a:rPr>
              <a:t> </a:t>
            </a:r>
            <a:r>
              <a:rPr lang="en-US" sz="3200" i="1" kern="0" dirty="0" smtClean="0">
                <a:solidFill>
                  <a:schemeClr val="bg2">
                    <a:lumMod val="10000"/>
                  </a:schemeClr>
                </a:solidFill>
                <a:latin typeface="+mn-lt"/>
                <a:ea typeface="MS PGothic"/>
                <a:cs typeface="MS PGothic"/>
              </a:rPr>
              <a:t>if money were no object?</a:t>
            </a:r>
          </a:p>
        </p:txBody>
      </p:sp>
      <p:sp>
        <p:nvSpPr>
          <p:cNvPr id="8" name="TextBox 4"/>
          <p:cNvSpPr txBox="1">
            <a:spLocks noChangeArrowheads="1"/>
          </p:cNvSpPr>
          <p:nvPr/>
        </p:nvSpPr>
        <p:spPr bwMode="auto">
          <a:xfrm>
            <a:off x="2042966" y="5671700"/>
            <a:ext cx="6797167" cy="369332"/>
          </a:xfrm>
          <a:prstGeom prst="rect">
            <a:avLst/>
          </a:prstGeom>
          <a:noFill/>
          <a:ln w="9525">
            <a:noFill/>
            <a:miter lim="800000"/>
            <a:headEnd/>
            <a:tailEnd/>
          </a:ln>
        </p:spPr>
        <p:txBody>
          <a:bodyPr wrap="square">
            <a:spAutoFit/>
          </a:bodyPr>
          <a:lstStyle/>
          <a:p>
            <a:pPr marL="342900" indent="-342900" algn="l">
              <a:spcBef>
                <a:spcPts val="600"/>
              </a:spcBef>
            </a:pPr>
            <a:r>
              <a:rPr lang="en-US" sz="2000" b="0" i="1" dirty="0" smtClean="0">
                <a:solidFill>
                  <a:schemeClr val="bg2">
                    <a:lumMod val="10000"/>
                  </a:schemeClr>
                </a:solidFill>
              </a:rPr>
              <a:t> - Pamela Jones Davidson</a:t>
            </a:r>
          </a:p>
        </p:txBody>
      </p:sp>
      <p:sp>
        <p:nvSpPr>
          <p:cNvPr id="5" name="TextBox 9"/>
          <p:cNvSpPr txBox="1">
            <a:spLocks noChangeArrowheads="1"/>
          </p:cNvSpPr>
          <p:nvPr/>
        </p:nvSpPr>
        <p:spPr bwMode="auto">
          <a:xfrm>
            <a:off x="460877" y="1116299"/>
            <a:ext cx="8180388" cy="1569660"/>
          </a:xfrm>
          <a:prstGeom prst="rect">
            <a:avLst/>
          </a:prstGeom>
          <a:noFill/>
          <a:ln w="9525">
            <a:noFill/>
            <a:miter lim="800000"/>
            <a:headEnd/>
            <a:tailEnd/>
          </a:ln>
        </p:spPr>
        <p:txBody>
          <a:bodyPr wrap="square">
            <a:spAutoFit/>
          </a:bodyPr>
          <a:lstStyle/>
          <a:p>
            <a:pPr>
              <a:lnSpc>
                <a:spcPct val="100000"/>
              </a:lnSpc>
            </a:pPr>
            <a:r>
              <a:rPr lang="en-US" sz="3200" i="1" dirty="0" smtClean="0">
                <a:solidFill>
                  <a:schemeClr val="tx1"/>
                </a:solidFill>
              </a:rPr>
              <a:t>What </a:t>
            </a:r>
            <a:r>
              <a:rPr lang="en-US" sz="3200" i="1" dirty="0">
                <a:solidFill>
                  <a:schemeClr val="tx1"/>
                </a:solidFill>
              </a:rPr>
              <a:t>if we disappeared tonight</a:t>
            </a:r>
            <a:r>
              <a:rPr lang="en-US" sz="3200" i="1" dirty="0" smtClean="0">
                <a:solidFill>
                  <a:schemeClr val="tx1"/>
                </a:solidFill>
              </a:rPr>
              <a:t>?</a:t>
            </a:r>
          </a:p>
          <a:p>
            <a:pPr marL="0" lvl="3">
              <a:lnSpc>
                <a:spcPct val="100000"/>
              </a:lnSpc>
            </a:pPr>
            <a:r>
              <a:rPr lang="en-US" sz="3200" b="0" i="1" dirty="0" smtClean="0">
                <a:solidFill>
                  <a:schemeClr val="tx1"/>
                </a:solidFill>
              </a:rPr>
              <a:t>What </a:t>
            </a:r>
            <a:r>
              <a:rPr lang="en-US" sz="3200" b="0" i="1" dirty="0">
                <a:solidFill>
                  <a:schemeClr val="tx1"/>
                </a:solidFill>
              </a:rPr>
              <a:t>will the world / the community / individuals regret having lost?</a:t>
            </a:r>
          </a:p>
        </p:txBody>
      </p:sp>
      <p:sp>
        <p:nvSpPr>
          <p:cNvPr id="6" name="TextBox 4"/>
          <p:cNvSpPr txBox="1">
            <a:spLocks noChangeArrowheads="1"/>
          </p:cNvSpPr>
          <p:nvPr/>
        </p:nvSpPr>
        <p:spPr bwMode="auto">
          <a:xfrm>
            <a:off x="2042966" y="2791381"/>
            <a:ext cx="6797167" cy="369332"/>
          </a:xfrm>
          <a:prstGeom prst="rect">
            <a:avLst/>
          </a:prstGeom>
          <a:noFill/>
          <a:ln w="9525">
            <a:noFill/>
            <a:miter lim="800000"/>
            <a:headEnd/>
            <a:tailEnd/>
          </a:ln>
        </p:spPr>
        <p:txBody>
          <a:bodyPr wrap="square">
            <a:spAutoFit/>
          </a:bodyPr>
          <a:lstStyle/>
          <a:p>
            <a:pPr marL="342900" indent="-342900" algn="l">
              <a:spcBef>
                <a:spcPts val="600"/>
              </a:spcBef>
            </a:pPr>
            <a:r>
              <a:rPr lang="en-US" sz="2000" b="0" i="1" dirty="0" smtClean="0">
                <a:solidFill>
                  <a:schemeClr val="bg2">
                    <a:lumMod val="10000"/>
                  </a:schemeClr>
                </a:solidFill>
              </a:rPr>
              <a:t> - Tom Ahern</a:t>
            </a:r>
          </a:p>
        </p:txBody>
      </p:sp>
    </p:spTree>
    <p:extLst>
      <p:ext uri="{BB962C8B-B14F-4D97-AF65-F5344CB8AC3E}">
        <p14:creationId xmlns:p14="http://schemas.microsoft.com/office/powerpoint/2010/main" val="22174288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extLst>
              <p:ext uri="{D42A27DB-BD31-4B8C-83A1-F6EECF244321}">
                <p14:modId xmlns:p14="http://schemas.microsoft.com/office/powerpoint/2010/main" val="3234058244"/>
              </p:ext>
            </p:extLst>
          </p:nvPr>
        </p:nvGraphicFramePr>
        <p:xfrm>
          <a:off x="847725" y="933450"/>
          <a:ext cx="7562850" cy="5715000"/>
        </p:xfrm>
        <a:graphic>
          <a:graphicData uri="http://schemas.openxmlformats.org/presentationml/2006/ole">
            <mc:AlternateContent xmlns:mc="http://schemas.openxmlformats.org/markup-compatibility/2006">
              <mc:Choice xmlns:v="urn:schemas-microsoft-com:vml" Requires="v">
                <p:oleObj spid="_x0000_s1153" name="Document" r:id="rId4" imgW="6320043" imgH="4768827" progId="Word.Document.12">
                  <p:embed/>
                </p:oleObj>
              </mc:Choice>
              <mc:Fallback>
                <p:oleObj name="Document" r:id="rId4" imgW="6320043" imgH="4768827" progId="Word.Document.12">
                  <p:embed/>
                  <p:pic>
                    <p:nvPicPr>
                      <p:cNvPr id="0" name="Object 2"/>
                      <p:cNvPicPr>
                        <a:picLocks noChangeAspect="1" noChangeArrowheads="1"/>
                      </p:cNvPicPr>
                      <p:nvPr/>
                    </p:nvPicPr>
                    <p:blipFill>
                      <a:blip r:embed="rId5"/>
                      <a:srcRect/>
                      <a:stretch>
                        <a:fillRect/>
                      </a:stretch>
                    </p:blipFill>
                    <p:spPr bwMode="auto">
                      <a:xfrm>
                        <a:off x="847725" y="933450"/>
                        <a:ext cx="756285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0" name="Rectangle 56"/>
          <p:cNvSpPr>
            <a:spLocks noChangeArrowheads="1"/>
          </p:cNvSpPr>
          <p:nvPr/>
        </p:nvSpPr>
        <p:spPr bwMode="auto">
          <a:xfrm>
            <a:off x="266700" y="6350830"/>
            <a:ext cx="4203700" cy="381000"/>
          </a:xfrm>
          <a:prstGeom prst="rect">
            <a:avLst/>
          </a:prstGeom>
          <a:noFill/>
          <a:ln w="9525" algn="ctr">
            <a:noFill/>
            <a:miter lim="800000"/>
            <a:headEnd/>
            <a:tailEnd/>
          </a:ln>
        </p:spPr>
        <p:txBody>
          <a:bodyPr lIns="0" anchor="b"/>
          <a:lstStyle/>
          <a:p>
            <a:r>
              <a:rPr lang="en-US" sz="200" dirty="0">
                <a:solidFill>
                  <a:srgbClr val="808080"/>
                </a:solidFill>
              </a:rPr>
              <a:t/>
            </a:r>
            <a:br>
              <a:rPr lang="en-US" sz="200" dirty="0">
                <a:solidFill>
                  <a:srgbClr val="808080"/>
                </a:solidFill>
              </a:rPr>
            </a:br>
            <a:r>
              <a:rPr lang="en-US" sz="200" dirty="0">
                <a:solidFill>
                  <a:srgbClr val="808080"/>
                </a:solidFill>
              </a:rPr>
              <a:t/>
            </a:r>
            <a:br>
              <a:rPr lang="en-US" sz="200" dirty="0">
                <a:solidFill>
                  <a:srgbClr val="808080"/>
                </a:solidFill>
              </a:rPr>
            </a:br>
            <a:r>
              <a:rPr lang="en-US" sz="200" dirty="0">
                <a:solidFill>
                  <a:srgbClr val="808080"/>
                </a:solidFill>
              </a:rPr>
              <a:t/>
            </a:r>
            <a:br>
              <a:rPr lang="en-US" sz="200" dirty="0">
                <a:solidFill>
                  <a:srgbClr val="808080"/>
                </a:solidFill>
              </a:rPr>
            </a:br>
            <a:r>
              <a:rPr lang="en-US" sz="200" dirty="0">
                <a:solidFill>
                  <a:srgbClr val="808080"/>
                </a:solidFill>
              </a:rPr>
              <a:t/>
            </a:r>
            <a:br>
              <a:rPr lang="en-US" sz="200" dirty="0">
                <a:solidFill>
                  <a:srgbClr val="808080"/>
                </a:solidFill>
              </a:rPr>
            </a:br>
            <a:r>
              <a:rPr lang="en-US" sz="200" dirty="0">
                <a:solidFill>
                  <a:srgbClr val="808080"/>
                </a:solidFill>
              </a:rPr>
              <a:t/>
            </a:r>
            <a:br>
              <a:rPr lang="en-US" sz="200" dirty="0">
                <a:solidFill>
                  <a:srgbClr val="808080"/>
                </a:solidFill>
              </a:rPr>
            </a:br>
            <a:r>
              <a:rPr lang="en-US" sz="1200" dirty="0">
                <a:solidFill>
                  <a:srgbClr val="808080"/>
                </a:solidFill>
              </a:rPr>
              <a:t>Source: Kate Barr, Nonprofits Assistance Fund</a:t>
            </a:r>
          </a:p>
        </p:txBody>
      </p:sp>
      <p:sp>
        <p:nvSpPr>
          <p:cNvPr id="7" name="Text Box 6"/>
          <p:cNvSpPr txBox="1">
            <a:spLocks noChangeArrowheads="1"/>
          </p:cNvSpPr>
          <p:nvPr/>
        </p:nvSpPr>
        <p:spPr bwMode="auto">
          <a:xfrm>
            <a:off x="351432" y="307072"/>
            <a:ext cx="8229600" cy="480131"/>
          </a:xfrm>
          <a:prstGeom prst="rect">
            <a:avLst/>
          </a:prstGeom>
          <a:noFill/>
          <a:ln w="9525">
            <a:noFill/>
            <a:miter lim="800000"/>
            <a:headEnd/>
            <a:tailEnd/>
          </a:ln>
        </p:spPr>
        <p:txBody>
          <a:bodyPr>
            <a:spAutoFit/>
          </a:bodyPr>
          <a:lstStyle/>
          <a:p>
            <a:pPr algn="l" eaLnBrk="0" hangingPunct="0">
              <a:defRPr/>
            </a:pPr>
            <a:r>
              <a:rPr lang="en-US" sz="2800" dirty="0" smtClean="0">
                <a:solidFill>
                  <a:srgbClr val="A57C50"/>
                </a:solidFill>
                <a:latin typeface="+mn-lt"/>
              </a:rPr>
              <a:t>Mission in Mind: Program Review</a:t>
            </a:r>
            <a:endParaRPr lang="en-US" sz="2800" dirty="0">
              <a:solidFill>
                <a:srgbClr val="A57C50"/>
              </a:solidFill>
              <a:latin typeface="+mn-lt"/>
            </a:endParaRP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8"/>
          <p:cNvSpPr txBox="1">
            <a:spLocks noChangeArrowheads="1"/>
          </p:cNvSpPr>
          <p:nvPr/>
        </p:nvSpPr>
        <p:spPr>
          <a:xfrm>
            <a:off x="325438" y="266964"/>
            <a:ext cx="7858125" cy="768350"/>
          </a:xfrm>
          <a:prstGeom prst="rect">
            <a:avLst/>
          </a:prstGeom>
        </p:spPr>
        <p:txBody>
          <a:bodyPr/>
          <a:lstStyle/>
          <a:p>
            <a:pPr algn="l" eaLnBrk="0" hangingPunct="0">
              <a:defRPr/>
            </a:pPr>
            <a:r>
              <a:rPr lang="en-US" sz="2800" dirty="0" smtClean="0">
                <a:solidFill>
                  <a:srgbClr val="A57C50"/>
                </a:solidFill>
                <a:latin typeface="+mn-lt"/>
              </a:rPr>
              <a:t>Step 2: Define Your Values</a:t>
            </a:r>
          </a:p>
        </p:txBody>
      </p:sp>
      <p:sp>
        <p:nvSpPr>
          <p:cNvPr id="9" name="TextBox 8"/>
          <p:cNvSpPr txBox="1"/>
          <p:nvPr/>
        </p:nvSpPr>
        <p:spPr>
          <a:xfrm>
            <a:off x="2179875" y="2542133"/>
            <a:ext cx="2276585" cy="369332"/>
          </a:xfrm>
          <a:prstGeom prst="rect">
            <a:avLst/>
          </a:prstGeom>
          <a:noFill/>
        </p:spPr>
        <p:txBody>
          <a:bodyPr wrap="none" rtlCol="0">
            <a:spAutoFit/>
          </a:bodyPr>
          <a:lstStyle/>
          <a:p>
            <a:r>
              <a:rPr lang="en-US" sz="2000" dirty="0" smtClean="0"/>
              <a:t>Empowerment</a:t>
            </a:r>
            <a:endParaRPr lang="en-US" sz="2000" dirty="0"/>
          </a:p>
        </p:txBody>
      </p:sp>
      <p:sp>
        <p:nvSpPr>
          <p:cNvPr id="11" name="Rectangle 10"/>
          <p:cNvSpPr/>
          <p:nvPr/>
        </p:nvSpPr>
        <p:spPr>
          <a:xfrm>
            <a:off x="3389581" y="1388687"/>
            <a:ext cx="2312276" cy="829848"/>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10000"/>
                </a:schemeClr>
              </a:solidFill>
            </a:endParaRPr>
          </a:p>
        </p:txBody>
      </p:sp>
      <p:sp>
        <p:nvSpPr>
          <p:cNvPr id="14" name="Rectangle 13"/>
          <p:cNvSpPr/>
          <p:nvPr/>
        </p:nvSpPr>
        <p:spPr>
          <a:xfrm>
            <a:off x="2182914" y="2327537"/>
            <a:ext cx="2312276" cy="829848"/>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10000"/>
                </a:schemeClr>
              </a:solidFill>
            </a:endParaRPr>
          </a:p>
        </p:txBody>
      </p:sp>
      <p:sp>
        <p:nvSpPr>
          <p:cNvPr id="15" name="Rectangle 14"/>
          <p:cNvSpPr/>
          <p:nvPr/>
        </p:nvSpPr>
        <p:spPr>
          <a:xfrm>
            <a:off x="4648810" y="2322282"/>
            <a:ext cx="2312276" cy="829848"/>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10000"/>
                </a:schemeClr>
              </a:solidFill>
            </a:endParaRPr>
          </a:p>
        </p:txBody>
      </p:sp>
      <p:sp>
        <p:nvSpPr>
          <p:cNvPr id="16" name="TextBox 15"/>
          <p:cNvSpPr txBox="1"/>
          <p:nvPr/>
        </p:nvSpPr>
        <p:spPr>
          <a:xfrm>
            <a:off x="4692797" y="2410750"/>
            <a:ext cx="2214068" cy="646331"/>
          </a:xfrm>
          <a:prstGeom prst="rect">
            <a:avLst/>
          </a:prstGeom>
          <a:noFill/>
        </p:spPr>
        <p:txBody>
          <a:bodyPr wrap="none" rtlCol="0">
            <a:spAutoFit/>
          </a:bodyPr>
          <a:lstStyle/>
          <a:p>
            <a:r>
              <a:rPr lang="en-US" sz="2000" dirty="0" smtClean="0"/>
              <a:t>Personal </a:t>
            </a:r>
          </a:p>
          <a:p>
            <a:r>
              <a:rPr lang="en-US" sz="2000" dirty="0" smtClean="0"/>
              <a:t>Responsibility</a:t>
            </a:r>
            <a:endParaRPr lang="en-US" sz="2000" dirty="0"/>
          </a:p>
        </p:txBody>
      </p:sp>
      <p:sp>
        <p:nvSpPr>
          <p:cNvPr id="17" name="TextBox 16"/>
          <p:cNvSpPr txBox="1"/>
          <p:nvPr/>
        </p:nvSpPr>
        <p:spPr>
          <a:xfrm>
            <a:off x="3422880" y="1603283"/>
            <a:ext cx="2266967" cy="424732"/>
          </a:xfrm>
          <a:prstGeom prst="rect">
            <a:avLst/>
          </a:prstGeom>
          <a:noFill/>
        </p:spPr>
        <p:txBody>
          <a:bodyPr wrap="none" rtlCol="0">
            <a:spAutoFit/>
          </a:bodyPr>
          <a:lstStyle/>
          <a:p>
            <a:r>
              <a:rPr lang="en-US" sz="2400" dirty="0" smtClean="0"/>
              <a:t>Compassion</a:t>
            </a:r>
            <a:endParaRPr lang="en-US" sz="2400" dirty="0"/>
          </a:p>
        </p:txBody>
      </p:sp>
      <p:sp>
        <p:nvSpPr>
          <p:cNvPr id="18" name="Rectangle 17"/>
          <p:cNvSpPr/>
          <p:nvPr/>
        </p:nvSpPr>
        <p:spPr>
          <a:xfrm>
            <a:off x="5827978" y="4005075"/>
            <a:ext cx="2243962" cy="922010"/>
          </a:xfrm>
          <a:prstGeom prst="rect">
            <a:avLst/>
          </a:prstGeom>
          <a:solidFill>
            <a:srgbClr val="A4CEEB"/>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10000"/>
                </a:schemeClr>
              </a:solidFill>
            </a:endParaRPr>
          </a:p>
        </p:txBody>
      </p:sp>
      <p:sp>
        <p:nvSpPr>
          <p:cNvPr id="19" name="Rectangle 18"/>
          <p:cNvSpPr/>
          <p:nvPr/>
        </p:nvSpPr>
        <p:spPr>
          <a:xfrm>
            <a:off x="3457896" y="4015586"/>
            <a:ext cx="2243962" cy="922010"/>
          </a:xfrm>
          <a:prstGeom prst="rect">
            <a:avLst/>
          </a:prstGeom>
          <a:solidFill>
            <a:srgbClr val="A4CEEB"/>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10000"/>
                </a:schemeClr>
              </a:solidFill>
            </a:endParaRPr>
          </a:p>
        </p:txBody>
      </p:sp>
      <p:sp>
        <p:nvSpPr>
          <p:cNvPr id="20" name="Rectangle 19"/>
          <p:cNvSpPr/>
          <p:nvPr/>
        </p:nvSpPr>
        <p:spPr>
          <a:xfrm>
            <a:off x="1072051" y="4010330"/>
            <a:ext cx="2243962" cy="922010"/>
          </a:xfrm>
          <a:prstGeom prst="rect">
            <a:avLst/>
          </a:prstGeom>
          <a:solidFill>
            <a:srgbClr val="A4CEEB"/>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10000"/>
                </a:schemeClr>
              </a:solidFill>
            </a:endParaRPr>
          </a:p>
        </p:txBody>
      </p:sp>
      <p:sp>
        <p:nvSpPr>
          <p:cNvPr id="21" name="TextBox 20"/>
          <p:cNvSpPr txBox="1"/>
          <p:nvPr/>
        </p:nvSpPr>
        <p:spPr>
          <a:xfrm>
            <a:off x="6035287" y="4314731"/>
            <a:ext cx="1845378" cy="424732"/>
          </a:xfrm>
          <a:prstGeom prst="rect">
            <a:avLst/>
          </a:prstGeom>
          <a:noFill/>
        </p:spPr>
        <p:txBody>
          <a:bodyPr wrap="none" rtlCol="0">
            <a:spAutoFit/>
          </a:bodyPr>
          <a:lstStyle/>
          <a:p>
            <a:r>
              <a:rPr lang="en-US" sz="2400" dirty="0" smtClean="0">
                <a:solidFill>
                  <a:schemeClr val="accent4"/>
                </a:solidFill>
              </a:rPr>
              <a:t>Optimism</a:t>
            </a:r>
            <a:endParaRPr lang="en-US" sz="2400" dirty="0">
              <a:solidFill>
                <a:schemeClr val="accent4"/>
              </a:solidFill>
            </a:endParaRPr>
          </a:p>
        </p:txBody>
      </p:sp>
      <p:sp>
        <p:nvSpPr>
          <p:cNvPr id="22" name="TextBox 21"/>
          <p:cNvSpPr txBox="1"/>
          <p:nvPr/>
        </p:nvSpPr>
        <p:spPr>
          <a:xfrm>
            <a:off x="3601088" y="4293710"/>
            <a:ext cx="1973617" cy="424732"/>
          </a:xfrm>
          <a:prstGeom prst="rect">
            <a:avLst/>
          </a:prstGeom>
          <a:noFill/>
        </p:spPr>
        <p:txBody>
          <a:bodyPr wrap="none" rtlCol="0">
            <a:spAutoFit/>
          </a:bodyPr>
          <a:lstStyle/>
          <a:p>
            <a:r>
              <a:rPr lang="en-US" sz="2400" dirty="0" smtClean="0">
                <a:solidFill>
                  <a:schemeClr val="accent4"/>
                </a:solidFill>
              </a:rPr>
              <a:t>Happiness</a:t>
            </a:r>
            <a:endParaRPr lang="en-US" sz="2400" dirty="0">
              <a:solidFill>
                <a:schemeClr val="accent4"/>
              </a:solidFill>
            </a:endParaRPr>
          </a:p>
        </p:txBody>
      </p:sp>
      <p:sp>
        <p:nvSpPr>
          <p:cNvPr id="23" name="TextBox 22"/>
          <p:cNvSpPr txBox="1"/>
          <p:nvPr/>
        </p:nvSpPr>
        <p:spPr>
          <a:xfrm>
            <a:off x="1511522" y="4304221"/>
            <a:ext cx="1317990" cy="424732"/>
          </a:xfrm>
          <a:prstGeom prst="rect">
            <a:avLst/>
          </a:prstGeom>
          <a:noFill/>
        </p:spPr>
        <p:txBody>
          <a:bodyPr wrap="none" rtlCol="0">
            <a:spAutoFit/>
          </a:bodyPr>
          <a:lstStyle/>
          <a:p>
            <a:r>
              <a:rPr lang="en-US" sz="2400" dirty="0" smtClean="0">
                <a:solidFill>
                  <a:schemeClr val="accent4"/>
                </a:solidFill>
              </a:rPr>
              <a:t>Health</a:t>
            </a:r>
            <a:endParaRPr lang="en-US" sz="2400" dirty="0">
              <a:solidFill>
                <a:schemeClr val="accent4"/>
              </a:solidFill>
            </a:endParaRPr>
          </a:p>
        </p:txBody>
      </p:sp>
      <p:sp>
        <p:nvSpPr>
          <p:cNvPr id="2" name="TextBox 1"/>
          <p:cNvSpPr txBox="1"/>
          <p:nvPr/>
        </p:nvSpPr>
        <p:spPr>
          <a:xfrm>
            <a:off x="462665" y="5924863"/>
            <a:ext cx="8222123" cy="341632"/>
          </a:xfrm>
          <a:prstGeom prst="rect">
            <a:avLst/>
          </a:prstGeom>
          <a:noFill/>
        </p:spPr>
        <p:txBody>
          <a:bodyPr wrap="none" rtlCol="0">
            <a:spAutoFit/>
          </a:bodyPr>
          <a:lstStyle/>
          <a:p>
            <a:pPr algn="l"/>
            <a:r>
              <a:rPr lang="en-US" dirty="0" smtClean="0"/>
              <a:t>Do Your Personal Values Align with those of the Organization?</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sz="2800" b="1" dirty="0">
                <a:solidFill>
                  <a:srgbClr val="A57C50"/>
                </a:solidFill>
                <a:latin typeface="+mn-lt"/>
                <a:ea typeface="ＭＳ Ｐゴシック"/>
                <a:cs typeface="ＭＳ Ｐゴシック"/>
              </a:rPr>
              <a:t>Characters You </a:t>
            </a:r>
            <a:r>
              <a:rPr lang="en-US" sz="2800" b="1" dirty="0" smtClean="0">
                <a:solidFill>
                  <a:srgbClr val="A57C50"/>
                </a:solidFill>
                <a:latin typeface="+mn-lt"/>
                <a:ea typeface="ＭＳ Ｐゴシック"/>
                <a:cs typeface="ＭＳ Ｐゴシック"/>
              </a:rPr>
              <a:t>Might </a:t>
            </a:r>
            <a:r>
              <a:rPr lang="en-US" sz="2800" b="1" dirty="0">
                <a:solidFill>
                  <a:srgbClr val="A57C50"/>
                </a:solidFill>
                <a:latin typeface="+mn-lt"/>
                <a:ea typeface="ＭＳ Ｐゴシック"/>
                <a:cs typeface="ＭＳ Ｐゴシック"/>
              </a:rPr>
              <a:t>Meet on </a:t>
            </a:r>
            <a:r>
              <a:rPr lang="en-US" sz="2800" b="1" dirty="0" smtClean="0">
                <a:solidFill>
                  <a:srgbClr val="A57C50"/>
                </a:solidFill>
                <a:latin typeface="+mn-lt"/>
                <a:ea typeface="ＭＳ Ｐゴシック"/>
                <a:cs typeface="ＭＳ Ｐゴシック"/>
              </a:rPr>
              <a:t>a </a:t>
            </a:r>
            <a:r>
              <a:rPr lang="en-US" sz="2800" b="1" dirty="0">
                <a:solidFill>
                  <a:srgbClr val="A57C50"/>
                </a:solidFill>
                <a:latin typeface="+mn-lt"/>
                <a:ea typeface="ＭＳ Ｐゴシック"/>
                <a:cs typeface="ＭＳ Ｐゴシック"/>
              </a:rPr>
              <a:t>Board</a:t>
            </a:r>
          </a:p>
        </p:txBody>
      </p:sp>
      <p:sp>
        <p:nvSpPr>
          <p:cNvPr id="3" name="Content Placeholder 2"/>
          <p:cNvSpPr>
            <a:spLocks noGrp="1"/>
          </p:cNvSpPr>
          <p:nvPr>
            <p:ph idx="1"/>
          </p:nvPr>
        </p:nvSpPr>
        <p:spPr>
          <a:xfrm>
            <a:off x="325438" y="1124700"/>
            <a:ext cx="3747297" cy="4511675"/>
          </a:xfrm>
        </p:spPr>
        <p:txBody>
          <a:bodyPr/>
          <a:lstStyle/>
          <a:p>
            <a:pPr marL="341313" lvl="1" indent="-341313">
              <a:spcBef>
                <a:spcPct val="30000"/>
              </a:spcBef>
              <a:buFont typeface="Wingdings" pitchFamily="2" charset="2"/>
              <a:buChar char="§"/>
              <a:tabLst>
                <a:tab pos="341313" algn="l"/>
              </a:tabLst>
            </a:pPr>
            <a:r>
              <a:rPr lang="en-US" sz="2800" dirty="0">
                <a:ea typeface="ＭＳ Ｐゴシック"/>
              </a:rPr>
              <a:t>Avoidus Riski</a:t>
            </a:r>
          </a:p>
          <a:p>
            <a:pPr marL="341313" lvl="1" indent="-341313">
              <a:spcBef>
                <a:spcPct val="30000"/>
              </a:spcBef>
              <a:buFont typeface="Wingdings" pitchFamily="2" charset="2"/>
              <a:buChar char="§"/>
              <a:tabLst>
                <a:tab pos="341313" algn="l"/>
              </a:tabLst>
            </a:pPr>
            <a:r>
              <a:rPr lang="en-US" sz="2800" dirty="0">
                <a:ea typeface="ＭＳ Ｐゴシック"/>
              </a:rPr>
              <a:t>Allis Welli</a:t>
            </a:r>
          </a:p>
          <a:p>
            <a:pPr marL="341313" lvl="1" indent="-341313">
              <a:spcBef>
                <a:spcPct val="30000"/>
              </a:spcBef>
              <a:buFont typeface="Wingdings" pitchFamily="2" charset="2"/>
              <a:buChar char="§"/>
              <a:tabLst>
                <a:tab pos="341313" algn="l"/>
              </a:tabLst>
            </a:pPr>
            <a:r>
              <a:rPr lang="en-US" sz="2800" dirty="0">
                <a:ea typeface="ＭＳ Ｐゴシック"/>
              </a:rPr>
              <a:t>Divertus Attenti</a:t>
            </a:r>
          </a:p>
          <a:p>
            <a:pPr marL="341313" lvl="1" indent="-341313">
              <a:spcBef>
                <a:spcPct val="30000"/>
              </a:spcBef>
              <a:buFont typeface="Wingdings" pitchFamily="2" charset="2"/>
              <a:buChar char="§"/>
              <a:tabLst>
                <a:tab pos="341313" algn="l"/>
              </a:tabLst>
            </a:pPr>
            <a:r>
              <a:rPr lang="en-US" sz="2800" dirty="0">
                <a:ea typeface="ＭＳ Ｐゴシック"/>
              </a:rPr>
              <a:t>Heidi Agenda</a:t>
            </a:r>
          </a:p>
          <a:p>
            <a:pPr marL="341313" lvl="1" indent="-341313">
              <a:spcBef>
                <a:spcPct val="30000"/>
              </a:spcBef>
              <a:buFont typeface="Wingdings" pitchFamily="2" charset="2"/>
              <a:buChar char="§"/>
              <a:tabLst>
                <a:tab pos="341313" algn="l"/>
              </a:tabLst>
            </a:pPr>
            <a:r>
              <a:rPr lang="en-US" sz="2800" dirty="0">
                <a:ea typeface="ＭＳ Ｐゴシック"/>
              </a:rPr>
              <a:t>Spaci Cadetus</a:t>
            </a:r>
          </a:p>
          <a:p>
            <a:pPr marL="341313" lvl="1" indent="-341313">
              <a:spcBef>
                <a:spcPct val="30000"/>
              </a:spcBef>
              <a:buFont typeface="Wingdings" pitchFamily="2" charset="2"/>
              <a:buChar char="§"/>
              <a:tabLst>
                <a:tab pos="341313" algn="l"/>
              </a:tabLst>
            </a:pPr>
            <a:r>
              <a:rPr lang="en-US" sz="2800" dirty="0">
                <a:ea typeface="ＭＳ Ｐゴシック"/>
              </a:rPr>
              <a:t>Lookus Smarti</a:t>
            </a:r>
          </a:p>
          <a:p>
            <a:pPr marL="341313" lvl="1" indent="-341313">
              <a:spcBef>
                <a:spcPct val="30000"/>
              </a:spcBef>
              <a:buFont typeface="Wingdings" pitchFamily="2" charset="2"/>
              <a:buChar char="§"/>
              <a:tabLst>
                <a:tab pos="341313" algn="l"/>
              </a:tabLst>
            </a:pPr>
            <a:r>
              <a:rPr lang="en-US" sz="2800" dirty="0">
                <a:ea typeface="ＭＳ Ｐゴシック"/>
              </a:rPr>
              <a:t>Bendi Windi</a:t>
            </a:r>
          </a:p>
          <a:p>
            <a:pPr marL="341313" lvl="1" indent="-341313">
              <a:spcBef>
                <a:spcPct val="30000"/>
              </a:spcBef>
              <a:buFont typeface="Wingdings" pitchFamily="2" charset="2"/>
              <a:buChar char="§"/>
              <a:tabLst>
                <a:tab pos="341313" algn="l"/>
              </a:tabLst>
            </a:pPr>
            <a:r>
              <a:rPr lang="en-US" sz="2800" dirty="0" smtClean="0">
                <a:ea typeface="ＭＳ Ｐゴシック"/>
              </a:rPr>
              <a:t>Pompus Meani</a:t>
            </a:r>
          </a:p>
        </p:txBody>
      </p:sp>
      <p:sp>
        <p:nvSpPr>
          <p:cNvPr id="46084" name="Rectangle 7"/>
          <p:cNvSpPr>
            <a:spLocks noChangeArrowheads="1"/>
          </p:cNvSpPr>
          <p:nvPr/>
        </p:nvSpPr>
        <p:spPr bwMode="auto">
          <a:xfrm>
            <a:off x="250825" y="6354763"/>
            <a:ext cx="7942263" cy="285750"/>
          </a:xfrm>
          <a:prstGeom prst="rect">
            <a:avLst/>
          </a:prstGeom>
          <a:noFill/>
          <a:ln w="9525">
            <a:noFill/>
            <a:miter lim="800000"/>
            <a:headEnd/>
            <a:tailEnd/>
          </a:ln>
        </p:spPr>
        <p:txBody>
          <a:bodyPr>
            <a:spAutoFit/>
          </a:bodyPr>
          <a:lstStyle/>
          <a:p>
            <a:pPr algn="l"/>
            <a:r>
              <a:rPr lang="en-US" sz="1400" i="1" dirty="0">
                <a:solidFill>
                  <a:schemeClr val="tx1"/>
                </a:solidFill>
                <a:latin typeface="Calibri" pitchFamily="34" charset="0"/>
                <a:ea typeface="Calibri" pitchFamily="34" charset="0"/>
                <a:cs typeface="Times New Roman" pitchFamily="18" charset="0"/>
              </a:rPr>
              <a:t>Buy In, Saving Your Good Idea from Getting Shot Down</a:t>
            </a:r>
            <a:r>
              <a:rPr lang="en-US" sz="1400" b="0" dirty="0">
                <a:solidFill>
                  <a:schemeClr val="tx1"/>
                </a:solidFill>
                <a:latin typeface="Calibri" pitchFamily="34" charset="0"/>
                <a:ea typeface="Calibri" pitchFamily="34" charset="0"/>
                <a:cs typeface="Times New Roman" pitchFamily="18" charset="0"/>
              </a:rPr>
              <a:t>, by John P. Kotter and Lorne A. Whitehead. </a:t>
            </a:r>
          </a:p>
        </p:txBody>
      </p:sp>
    </p:spTree>
    <p:extLst>
      <p:ext uri="{BB962C8B-B14F-4D97-AF65-F5344CB8AC3E}">
        <p14:creationId xmlns:p14="http://schemas.microsoft.com/office/powerpoint/2010/main" val="5019741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2500"/>
                            </p:stCondLst>
                            <p:childTnLst>
                              <p:par>
                                <p:cTn id="20" presetID="2" presetClass="entr" presetSubtype="4"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3500"/>
                            </p:stCondLst>
                            <p:childTnLst>
                              <p:par>
                                <p:cTn id="25" presetID="2" presetClass="entr" presetSubtype="4"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4500"/>
                            </p:stCondLst>
                            <p:childTnLst>
                              <p:par>
                                <p:cTn id="30" presetID="2" presetClass="entr" presetSubtype="4"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5500"/>
                            </p:stCondLst>
                            <p:childTnLst>
                              <p:par>
                                <p:cTn id="35" presetID="2" presetClass="entr" presetSubtype="4"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6500"/>
                            </p:stCondLst>
                            <p:childTnLst>
                              <p:par>
                                <p:cTn id="40" presetID="2" presetClass="entr" presetSubtype="4" fill="hold"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968828"/>
            <a:ext cx="1905000" cy="6075509"/>
          </a:xfrm>
          <a:prstGeom prst="rect">
            <a:avLst/>
          </a:prstGeom>
          <a:noFill/>
        </p:spPr>
        <p:txBody>
          <a:bodyPr wrap="square" rtlCol="0">
            <a:spAutoFit/>
          </a:bodyPr>
          <a:lstStyle/>
          <a:p>
            <a:pPr marL="342900" indent="-342900" algn="l">
              <a:buFontTx/>
              <a:buAutoNum type="arabicPeriod"/>
            </a:pPr>
            <a:r>
              <a:rPr lang="en-US" sz="1200" dirty="0" smtClean="0">
                <a:solidFill>
                  <a:srgbClr val="323232"/>
                </a:solidFill>
                <a:latin typeface="Calibri" pitchFamily="34" charset="0"/>
              </a:rPr>
              <a:t>Acceptance</a:t>
            </a:r>
          </a:p>
          <a:p>
            <a:pPr marL="342900" indent="-342900" algn="l">
              <a:buFontTx/>
              <a:buAutoNum type="arabicPeriod"/>
            </a:pPr>
            <a:r>
              <a:rPr lang="en-US" sz="1200" dirty="0" smtClean="0">
                <a:solidFill>
                  <a:srgbClr val="323232"/>
                </a:solidFill>
                <a:latin typeface="Calibri" pitchFamily="34" charset="0"/>
              </a:rPr>
              <a:t>Accountability</a:t>
            </a:r>
            <a:endParaRPr lang="en-US" sz="1200" dirty="0">
              <a:solidFill>
                <a:srgbClr val="323232"/>
              </a:solidFill>
              <a:latin typeface="Calibri" pitchFamily="34" charset="0"/>
            </a:endParaRPr>
          </a:p>
          <a:p>
            <a:pPr marL="342900" indent="-342900" algn="l">
              <a:buFontTx/>
              <a:buAutoNum type="arabicPeriod"/>
            </a:pPr>
            <a:r>
              <a:rPr lang="en-US" sz="1200" dirty="0">
                <a:solidFill>
                  <a:srgbClr val="323232"/>
                </a:solidFill>
                <a:latin typeface="Calibri" pitchFamily="34" charset="0"/>
              </a:rPr>
              <a:t>Achievement</a:t>
            </a:r>
          </a:p>
          <a:p>
            <a:pPr marL="342900" indent="-342900" algn="l">
              <a:buFontTx/>
              <a:buAutoNum type="arabicPeriod"/>
            </a:pPr>
            <a:r>
              <a:rPr lang="en-US" sz="1200" dirty="0">
                <a:solidFill>
                  <a:srgbClr val="323232"/>
                </a:solidFill>
                <a:latin typeface="Calibri" pitchFamily="34" charset="0"/>
              </a:rPr>
              <a:t>Adventure </a:t>
            </a:r>
          </a:p>
          <a:p>
            <a:pPr marL="342900" indent="-342900" algn="l">
              <a:buFontTx/>
              <a:buAutoNum type="arabicPeriod"/>
            </a:pPr>
            <a:r>
              <a:rPr lang="en-US" sz="1200" dirty="0" smtClean="0">
                <a:solidFill>
                  <a:srgbClr val="323232"/>
                </a:solidFill>
                <a:latin typeface="Calibri" pitchFamily="34" charset="0"/>
              </a:rPr>
              <a:t>Affordability</a:t>
            </a:r>
          </a:p>
          <a:p>
            <a:pPr marL="342900" indent="-342900" algn="l">
              <a:buFontTx/>
              <a:buAutoNum type="arabicPeriod"/>
            </a:pPr>
            <a:r>
              <a:rPr lang="en-US" sz="1200" dirty="0" smtClean="0">
                <a:solidFill>
                  <a:srgbClr val="323232"/>
                </a:solidFill>
                <a:latin typeface="Calibri" pitchFamily="34" charset="0"/>
              </a:rPr>
              <a:t>Ambition</a:t>
            </a:r>
            <a:endParaRPr lang="en-US" sz="1200" dirty="0">
              <a:solidFill>
                <a:srgbClr val="323232"/>
              </a:solidFill>
              <a:latin typeface="Calibri" pitchFamily="34" charset="0"/>
            </a:endParaRPr>
          </a:p>
          <a:p>
            <a:pPr marL="342900" indent="-342900" algn="l">
              <a:buFontTx/>
              <a:buAutoNum type="arabicPeriod"/>
            </a:pPr>
            <a:r>
              <a:rPr lang="en-US" sz="1200" dirty="0" smtClean="0">
                <a:solidFill>
                  <a:srgbClr val="323232"/>
                </a:solidFill>
                <a:latin typeface="Calibri" pitchFamily="34" charset="0"/>
              </a:rPr>
              <a:t>Animal rights</a:t>
            </a:r>
          </a:p>
          <a:p>
            <a:pPr marL="342900" indent="-342900" algn="l">
              <a:buFontTx/>
              <a:buAutoNum type="arabicPeriod"/>
            </a:pPr>
            <a:r>
              <a:rPr lang="en-US" sz="1200" dirty="0" smtClean="0">
                <a:solidFill>
                  <a:srgbClr val="323232"/>
                </a:solidFill>
                <a:latin typeface="Calibri" pitchFamily="34" charset="0"/>
              </a:rPr>
              <a:t>Appearance</a:t>
            </a:r>
            <a:endParaRPr lang="en-US" sz="1200" dirty="0">
              <a:solidFill>
                <a:srgbClr val="323232"/>
              </a:solidFill>
              <a:latin typeface="Calibri" pitchFamily="34" charset="0"/>
            </a:endParaRPr>
          </a:p>
          <a:p>
            <a:pPr marL="342900" indent="-342900" algn="l">
              <a:buFontTx/>
              <a:buAutoNum type="arabicPeriod"/>
            </a:pPr>
            <a:r>
              <a:rPr lang="en-US" sz="1200" dirty="0" smtClean="0">
                <a:solidFill>
                  <a:srgbClr val="323232"/>
                </a:solidFill>
                <a:latin typeface="Calibri" pitchFamily="34" charset="0"/>
              </a:rPr>
              <a:t>Approval</a:t>
            </a:r>
          </a:p>
          <a:p>
            <a:pPr marL="342900" indent="-342900" algn="l">
              <a:buFontTx/>
              <a:buAutoNum type="arabicPeriod"/>
            </a:pPr>
            <a:r>
              <a:rPr lang="en-US" sz="1200" dirty="0" smtClean="0">
                <a:solidFill>
                  <a:srgbClr val="323232"/>
                </a:solidFill>
                <a:latin typeface="Calibri" pitchFamily="34" charset="0"/>
              </a:rPr>
              <a:t>Artistry</a:t>
            </a:r>
          </a:p>
          <a:p>
            <a:pPr marL="342900" indent="-342900" algn="l">
              <a:buFontTx/>
              <a:buAutoNum type="arabicPeriod"/>
            </a:pPr>
            <a:r>
              <a:rPr lang="en-US" sz="1200" dirty="0" smtClean="0">
                <a:solidFill>
                  <a:srgbClr val="323232"/>
                </a:solidFill>
                <a:latin typeface="Calibri" pitchFamily="34" charset="0"/>
              </a:rPr>
              <a:t>Authentic</a:t>
            </a:r>
          </a:p>
          <a:p>
            <a:pPr marL="342900" indent="-342900" algn="l">
              <a:buFontTx/>
              <a:buAutoNum type="arabicPeriod"/>
            </a:pPr>
            <a:r>
              <a:rPr lang="en-US" sz="1200" dirty="0" smtClean="0">
                <a:solidFill>
                  <a:srgbClr val="323232"/>
                </a:solidFill>
                <a:latin typeface="Calibri" pitchFamily="34" charset="0"/>
              </a:rPr>
              <a:t>Autonomy</a:t>
            </a:r>
          </a:p>
          <a:p>
            <a:pPr marL="342900" indent="-342900" algn="l">
              <a:buFontTx/>
              <a:buAutoNum type="arabicPeriod"/>
            </a:pPr>
            <a:r>
              <a:rPr lang="en-US" sz="1200" dirty="0" smtClean="0">
                <a:solidFill>
                  <a:srgbClr val="323232"/>
                </a:solidFill>
                <a:latin typeface="Calibri" pitchFamily="34" charset="0"/>
              </a:rPr>
              <a:t>Balance</a:t>
            </a:r>
            <a:endParaRPr lang="en-US" sz="1200" dirty="0">
              <a:solidFill>
                <a:srgbClr val="323232"/>
              </a:solidFill>
              <a:latin typeface="Calibri" pitchFamily="34" charset="0"/>
            </a:endParaRPr>
          </a:p>
          <a:p>
            <a:pPr marL="342900" indent="-342900" algn="l">
              <a:buFontTx/>
              <a:buAutoNum type="arabicPeriod"/>
            </a:pPr>
            <a:r>
              <a:rPr lang="en-US" sz="1200" dirty="0">
                <a:solidFill>
                  <a:srgbClr val="323232"/>
                </a:solidFill>
                <a:latin typeface="Calibri" pitchFamily="34" charset="0"/>
              </a:rPr>
              <a:t>Beauty </a:t>
            </a:r>
          </a:p>
          <a:p>
            <a:pPr marL="342900" indent="-342900" algn="l">
              <a:buFontTx/>
              <a:buAutoNum type="arabicPeriod"/>
            </a:pPr>
            <a:r>
              <a:rPr lang="en-US" sz="1200" dirty="0" smtClean="0">
                <a:solidFill>
                  <a:srgbClr val="323232"/>
                </a:solidFill>
                <a:latin typeface="Calibri" pitchFamily="34" charset="0"/>
              </a:rPr>
              <a:t>Belonging</a:t>
            </a:r>
          </a:p>
          <a:p>
            <a:pPr marL="342900" indent="-342900" algn="l">
              <a:buFontTx/>
              <a:buAutoNum type="arabicPeriod"/>
            </a:pPr>
            <a:r>
              <a:rPr lang="en-US" sz="1200" dirty="0" smtClean="0">
                <a:solidFill>
                  <a:srgbClr val="323232"/>
                </a:solidFill>
                <a:latin typeface="Calibri" pitchFamily="34" charset="0"/>
              </a:rPr>
              <a:t>Boldness</a:t>
            </a:r>
            <a:endParaRPr lang="en-US" sz="1200" dirty="0">
              <a:solidFill>
                <a:srgbClr val="323232"/>
              </a:solidFill>
              <a:latin typeface="Calibri" pitchFamily="34" charset="0"/>
            </a:endParaRPr>
          </a:p>
          <a:p>
            <a:pPr marL="342900" indent="-342900" algn="l">
              <a:buFontTx/>
              <a:buAutoNum type="arabicPeriod"/>
            </a:pPr>
            <a:r>
              <a:rPr lang="en-US" sz="1200" dirty="0">
                <a:solidFill>
                  <a:srgbClr val="323232"/>
                </a:solidFill>
                <a:latin typeface="Calibri" pitchFamily="34" charset="0"/>
              </a:rPr>
              <a:t>Career </a:t>
            </a:r>
            <a:endParaRPr lang="en-US" sz="1200" dirty="0" smtClean="0">
              <a:solidFill>
                <a:srgbClr val="323232"/>
              </a:solidFill>
              <a:latin typeface="Calibri" pitchFamily="34" charset="0"/>
            </a:endParaRPr>
          </a:p>
          <a:p>
            <a:pPr marL="342900" indent="-342900" algn="l">
              <a:buFontTx/>
              <a:buAutoNum type="arabicPeriod"/>
            </a:pPr>
            <a:r>
              <a:rPr lang="en-US" sz="1200" dirty="0" smtClean="0">
                <a:solidFill>
                  <a:srgbClr val="323232"/>
                </a:solidFill>
                <a:latin typeface="Calibri" pitchFamily="34" charset="0"/>
              </a:rPr>
              <a:t>Challenge</a:t>
            </a:r>
          </a:p>
          <a:p>
            <a:pPr marL="342900" indent="-342900" algn="l">
              <a:buFontTx/>
              <a:buAutoNum type="arabicPeriod"/>
            </a:pPr>
            <a:r>
              <a:rPr lang="en-US" sz="1200" dirty="0" smtClean="0">
                <a:solidFill>
                  <a:srgbClr val="323232"/>
                </a:solidFill>
                <a:latin typeface="Calibri" pitchFamily="34" charset="0"/>
              </a:rPr>
              <a:t>Charm</a:t>
            </a:r>
          </a:p>
          <a:p>
            <a:pPr marL="342900" indent="-342900" algn="l">
              <a:buFontTx/>
              <a:buAutoNum type="arabicPeriod"/>
            </a:pPr>
            <a:r>
              <a:rPr lang="en-US" sz="1200" dirty="0" smtClean="0">
                <a:solidFill>
                  <a:srgbClr val="323232"/>
                </a:solidFill>
                <a:latin typeface="Calibri" pitchFamily="34" charset="0"/>
              </a:rPr>
              <a:t>Clarity</a:t>
            </a:r>
            <a:endParaRPr lang="en-US" sz="1200" dirty="0">
              <a:solidFill>
                <a:srgbClr val="323232"/>
              </a:solidFill>
              <a:latin typeface="Calibri" pitchFamily="34" charset="0"/>
            </a:endParaRPr>
          </a:p>
          <a:p>
            <a:pPr marL="342900" indent="-342900" algn="l">
              <a:buFontTx/>
              <a:buAutoNum type="arabicPeriod"/>
            </a:pPr>
            <a:r>
              <a:rPr lang="en-US" sz="1200" dirty="0">
                <a:solidFill>
                  <a:srgbClr val="323232"/>
                </a:solidFill>
                <a:latin typeface="Calibri" pitchFamily="34" charset="0"/>
              </a:rPr>
              <a:t>Collaboration</a:t>
            </a:r>
          </a:p>
          <a:p>
            <a:pPr marL="342900" indent="-342900" algn="l">
              <a:buFontTx/>
              <a:buAutoNum type="arabicPeriod"/>
            </a:pPr>
            <a:r>
              <a:rPr lang="en-US" sz="1200" dirty="0">
                <a:solidFill>
                  <a:srgbClr val="323232"/>
                </a:solidFill>
                <a:latin typeface="Calibri" pitchFamily="34" charset="0"/>
              </a:rPr>
              <a:t>Commitment</a:t>
            </a:r>
          </a:p>
          <a:p>
            <a:pPr marL="342900" indent="-342900" algn="l">
              <a:buFontTx/>
              <a:buAutoNum type="arabicPeriod"/>
            </a:pPr>
            <a:r>
              <a:rPr lang="en-US" sz="1200" dirty="0">
                <a:solidFill>
                  <a:srgbClr val="323232"/>
                </a:solidFill>
                <a:latin typeface="Calibri" pitchFamily="34" charset="0"/>
              </a:rPr>
              <a:t>Communication</a:t>
            </a:r>
          </a:p>
          <a:p>
            <a:pPr marL="342900" indent="-342900" algn="l">
              <a:buFontTx/>
              <a:buAutoNum type="arabicPeriod"/>
            </a:pPr>
            <a:r>
              <a:rPr lang="en-US" sz="1200" dirty="0" smtClean="0">
                <a:solidFill>
                  <a:srgbClr val="323232"/>
                </a:solidFill>
                <a:latin typeface="Calibri" pitchFamily="34" charset="0"/>
              </a:rPr>
              <a:t>Community</a:t>
            </a:r>
          </a:p>
          <a:p>
            <a:pPr marL="342900" indent="-342900" algn="l">
              <a:buFontTx/>
              <a:buAutoNum type="arabicPeriod"/>
            </a:pPr>
            <a:r>
              <a:rPr lang="en-US" sz="1200" dirty="0" smtClean="0">
                <a:solidFill>
                  <a:srgbClr val="323232"/>
                </a:solidFill>
                <a:latin typeface="Calibri" pitchFamily="34" charset="0"/>
              </a:rPr>
              <a:t>Compassion</a:t>
            </a:r>
            <a:endParaRPr lang="en-US" sz="1200" dirty="0">
              <a:solidFill>
                <a:srgbClr val="323232"/>
              </a:solidFill>
              <a:latin typeface="Calibri" pitchFamily="34" charset="0"/>
            </a:endParaRPr>
          </a:p>
          <a:p>
            <a:pPr marL="342900" indent="-342900" algn="l">
              <a:buFontTx/>
              <a:buAutoNum type="arabicPeriod"/>
            </a:pPr>
            <a:r>
              <a:rPr lang="en-US" sz="1200" dirty="0">
                <a:solidFill>
                  <a:srgbClr val="323232"/>
                </a:solidFill>
                <a:latin typeface="Calibri" pitchFamily="34" charset="0"/>
              </a:rPr>
              <a:t>Competence</a:t>
            </a:r>
          </a:p>
          <a:p>
            <a:pPr marL="342900" indent="-342900" algn="l">
              <a:buFontTx/>
              <a:buAutoNum type="arabicPeriod"/>
            </a:pPr>
            <a:r>
              <a:rPr lang="en-US" sz="1200" dirty="0" smtClean="0">
                <a:solidFill>
                  <a:srgbClr val="323232"/>
                </a:solidFill>
                <a:latin typeface="Calibri" pitchFamily="34" charset="0"/>
              </a:rPr>
              <a:t>Completion</a:t>
            </a:r>
          </a:p>
          <a:p>
            <a:pPr marL="342900" indent="-342900" algn="l">
              <a:buFontTx/>
              <a:buAutoNum type="arabicPeriod"/>
            </a:pPr>
            <a:r>
              <a:rPr lang="en-US" sz="1200" dirty="0" smtClean="0">
                <a:solidFill>
                  <a:srgbClr val="323232"/>
                </a:solidFill>
                <a:latin typeface="Calibri" pitchFamily="34" charset="0"/>
              </a:rPr>
              <a:t>Confidence</a:t>
            </a:r>
            <a:endParaRPr lang="en-US" sz="1200" dirty="0">
              <a:solidFill>
                <a:srgbClr val="323232"/>
              </a:solidFill>
              <a:latin typeface="Calibri" pitchFamily="34" charset="0"/>
            </a:endParaRPr>
          </a:p>
          <a:p>
            <a:pPr marL="342900" indent="-342900" algn="l">
              <a:buFontTx/>
              <a:buAutoNum type="arabicPeriod"/>
            </a:pPr>
            <a:r>
              <a:rPr lang="en-US" sz="1200" dirty="0">
                <a:solidFill>
                  <a:srgbClr val="323232"/>
                </a:solidFill>
                <a:latin typeface="Calibri" pitchFamily="34" charset="0"/>
              </a:rPr>
              <a:t>Conformity</a:t>
            </a:r>
          </a:p>
          <a:p>
            <a:pPr marL="342900" indent="-342900" algn="l">
              <a:buFontTx/>
              <a:buAutoNum type="arabicPeriod"/>
            </a:pPr>
            <a:r>
              <a:rPr lang="en-US" sz="1200" dirty="0" smtClean="0">
                <a:solidFill>
                  <a:srgbClr val="323232"/>
                </a:solidFill>
                <a:latin typeface="Calibri" pitchFamily="34" charset="0"/>
              </a:rPr>
              <a:t>Connection</a:t>
            </a:r>
          </a:p>
          <a:p>
            <a:pPr marL="342900" indent="-342900" algn="l">
              <a:buFontTx/>
              <a:buAutoNum type="arabicPeriod"/>
            </a:pPr>
            <a:r>
              <a:rPr lang="en-US" sz="1200" dirty="0" smtClean="0">
                <a:solidFill>
                  <a:srgbClr val="323232"/>
                </a:solidFill>
                <a:latin typeface="Calibri" pitchFamily="34" charset="0"/>
              </a:rPr>
              <a:t>Connectivity</a:t>
            </a:r>
            <a:endParaRPr lang="en-US" sz="1200" dirty="0">
              <a:solidFill>
                <a:srgbClr val="323232"/>
              </a:solidFill>
              <a:latin typeface="Calibri" pitchFamily="34" charset="0"/>
            </a:endParaRPr>
          </a:p>
          <a:p>
            <a:pPr marL="342900" indent="-342900" algn="l">
              <a:buFontTx/>
              <a:buAutoNum type="arabicPeriod"/>
            </a:pPr>
            <a:r>
              <a:rPr lang="en-US" sz="1200" dirty="0" smtClean="0">
                <a:solidFill>
                  <a:srgbClr val="323232"/>
                </a:solidFill>
                <a:latin typeface="Calibri" pitchFamily="34" charset="0"/>
              </a:rPr>
              <a:t>Consistency</a:t>
            </a:r>
          </a:p>
          <a:p>
            <a:pPr marL="342900" indent="-342900" algn="l">
              <a:buFontTx/>
              <a:buAutoNum type="arabicPeriod"/>
            </a:pPr>
            <a:r>
              <a:rPr lang="en-US" sz="1200" dirty="0" smtClean="0">
                <a:solidFill>
                  <a:srgbClr val="323232"/>
                </a:solidFill>
                <a:latin typeface="Calibri" pitchFamily="34" charset="0"/>
              </a:rPr>
              <a:t>Conflict Resolution</a:t>
            </a:r>
          </a:p>
          <a:p>
            <a:pPr marL="342900" indent="-342900" algn="l">
              <a:buFontTx/>
              <a:buAutoNum type="arabicPeriod"/>
            </a:pPr>
            <a:r>
              <a:rPr lang="en-US" sz="1200" dirty="0" smtClean="0">
                <a:solidFill>
                  <a:srgbClr val="323232"/>
                </a:solidFill>
                <a:latin typeface="Calibri" pitchFamily="34" charset="0"/>
              </a:rPr>
              <a:t>Control</a:t>
            </a:r>
            <a:endParaRPr lang="en-US" sz="1200" dirty="0">
              <a:solidFill>
                <a:srgbClr val="323232"/>
              </a:solidFill>
              <a:latin typeface="Calibri" pitchFamily="34" charset="0"/>
            </a:endParaRPr>
          </a:p>
          <a:p>
            <a:pPr marL="342900" indent="-342900" algn="l">
              <a:buFontTx/>
              <a:buAutoNum type="arabicPeriod"/>
            </a:pPr>
            <a:r>
              <a:rPr lang="en-US" sz="1200" dirty="0" smtClean="0">
                <a:solidFill>
                  <a:srgbClr val="323232"/>
                </a:solidFill>
                <a:latin typeface="Calibri" pitchFamily="34" charset="0"/>
              </a:rPr>
              <a:t>Courage</a:t>
            </a:r>
          </a:p>
        </p:txBody>
      </p:sp>
      <p:sp>
        <p:nvSpPr>
          <p:cNvPr id="8" name="TextBox 7"/>
          <p:cNvSpPr txBox="1"/>
          <p:nvPr/>
        </p:nvSpPr>
        <p:spPr>
          <a:xfrm>
            <a:off x="2438400" y="805542"/>
            <a:ext cx="1905000" cy="6241709"/>
          </a:xfrm>
          <a:prstGeom prst="rect">
            <a:avLst/>
          </a:prstGeom>
          <a:noFill/>
        </p:spPr>
        <p:txBody>
          <a:bodyPr wrap="square" rtlCol="0">
            <a:spAutoFit/>
          </a:bodyPr>
          <a:lstStyle/>
          <a:p>
            <a:pPr marL="342900" indent="-342900" algn="l">
              <a:buFont typeface="+mj-lt"/>
              <a:buAutoNum type="arabicPeriod" startAt="21"/>
            </a:pPr>
            <a:endParaRPr lang="en-US" sz="1200" dirty="0" smtClean="0">
              <a:solidFill>
                <a:srgbClr val="323232"/>
              </a:solidFill>
              <a:latin typeface="Calibri" pitchFamily="34" charset="0"/>
            </a:endParaRPr>
          </a:p>
          <a:p>
            <a:pPr marL="228600" indent="-228600" algn="l">
              <a:buFont typeface="+mj-lt"/>
              <a:buAutoNum type="arabicPeriod" startAt="36"/>
            </a:pPr>
            <a:r>
              <a:rPr lang="en-US" sz="1200" dirty="0" smtClean="0">
                <a:solidFill>
                  <a:srgbClr val="323232"/>
                </a:solidFill>
                <a:latin typeface="Calibri" pitchFamily="34" charset="0"/>
              </a:rPr>
              <a:t>Creativity</a:t>
            </a:r>
          </a:p>
          <a:p>
            <a:pPr marL="228600" indent="-228600" algn="l">
              <a:buFont typeface="+mj-lt"/>
              <a:buAutoNum type="arabicPeriod" startAt="36"/>
            </a:pPr>
            <a:r>
              <a:rPr lang="en-US" sz="1200" dirty="0" smtClean="0">
                <a:solidFill>
                  <a:srgbClr val="323232"/>
                </a:solidFill>
                <a:latin typeface="Calibri" pitchFamily="34" charset="0"/>
              </a:rPr>
              <a:t>Culture</a:t>
            </a:r>
          </a:p>
          <a:p>
            <a:pPr marL="228600" indent="-228600" algn="l">
              <a:buFont typeface="+mj-lt"/>
              <a:buAutoNum type="arabicPeriod" startAt="36"/>
            </a:pPr>
            <a:r>
              <a:rPr lang="en-US" sz="1200" dirty="0" smtClean="0">
                <a:solidFill>
                  <a:srgbClr val="323232"/>
                </a:solidFill>
                <a:latin typeface="Calibri" pitchFamily="34" charset="0"/>
              </a:rPr>
              <a:t>Curiosity</a:t>
            </a:r>
          </a:p>
          <a:p>
            <a:pPr marL="228600" indent="-228600" algn="l">
              <a:buFont typeface="+mj-lt"/>
              <a:buAutoNum type="arabicPeriod" startAt="36"/>
            </a:pPr>
            <a:r>
              <a:rPr lang="en-US" sz="1200" dirty="0" smtClean="0">
                <a:solidFill>
                  <a:srgbClr val="323232"/>
                </a:solidFill>
                <a:latin typeface="Calibri" pitchFamily="34" charset="0"/>
              </a:rPr>
              <a:t>Dignity</a:t>
            </a:r>
          </a:p>
          <a:p>
            <a:pPr marL="228600" indent="-228600" algn="l">
              <a:buFont typeface="+mj-lt"/>
              <a:buAutoNum type="arabicPeriod" startAt="36"/>
            </a:pPr>
            <a:r>
              <a:rPr lang="en-US" sz="1200" dirty="0" smtClean="0">
                <a:solidFill>
                  <a:srgbClr val="323232"/>
                </a:solidFill>
                <a:latin typeface="Calibri" pitchFamily="34" charset="0"/>
              </a:rPr>
              <a:t>Diligence</a:t>
            </a:r>
            <a:endParaRPr lang="en-US" sz="1200" dirty="0">
              <a:solidFill>
                <a:srgbClr val="323232"/>
              </a:solidFill>
              <a:latin typeface="Calibri" pitchFamily="34" charset="0"/>
            </a:endParaRPr>
          </a:p>
          <a:p>
            <a:pPr marL="228600" indent="-228600" algn="l">
              <a:buFont typeface="+mj-lt"/>
              <a:buAutoNum type="arabicPeriod" startAt="36"/>
            </a:pPr>
            <a:r>
              <a:rPr lang="en-US" sz="1200" dirty="0">
                <a:solidFill>
                  <a:srgbClr val="323232"/>
                </a:solidFill>
                <a:latin typeface="Calibri" pitchFamily="34" charset="0"/>
              </a:rPr>
              <a:t>Determination</a:t>
            </a:r>
          </a:p>
          <a:p>
            <a:pPr marL="228600" indent="-228600" algn="l">
              <a:buFont typeface="+mj-lt"/>
              <a:buAutoNum type="arabicPeriod" startAt="36"/>
            </a:pPr>
            <a:r>
              <a:rPr lang="en-US" sz="1200" dirty="0">
                <a:solidFill>
                  <a:srgbClr val="323232"/>
                </a:solidFill>
                <a:latin typeface="Calibri" pitchFamily="34" charset="0"/>
              </a:rPr>
              <a:t>Education</a:t>
            </a:r>
          </a:p>
          <a:p>
            <a:pPr marL="228600" indent="-228600" algn="l">
              <a:buFont typeface="+mj-lt"/>
              <a:buAutoNum type="arabicPeriod" startAt="36"/>
            </a:pPr>
            <a:r>
              <a:rPr lang="en-US" sz="1200" dirty="0">
                <a:solidFill>
                  <a:srgbClr val="323232"/>
                </a:solidFill>
                <a:latin typeface="Calibri" pitchFamily="34" charset="0"/>
              </a:rPr>
              <a:t>Empowerment</a:t>
            </a:r>
          </a:p>
          <a:p>
            <a:pPr marL="228600" indent="-228600" algn="l">
              <a:buFont typeface="+mj-lt"/>
              <a:buAutoNum type="arabicPeriod" startAt="36"/>
            </a:pPr>
            <a:r>
              <a:rPr lang="en-US" sz="1200" dirty="0" smtClean="0">
                <a:solidFill>
                  <a:srgbClr val="323232"/>
                </a:solidFill>
                <a:latin typeface="Calibri" pitchFamily="34" charset="0"/>
              </a:rPr>
              <a:t>Enjoyment</a:t>
            </a:r>
          </a:p>
          <a:p>
            <a:pPr marL="228600" indent="-228600" algn="l">
              <a:buFont typeface="+mj-lt"/>
              <a:buAutoNum type="arabicPeriod" startAt="36"/>
            </a:pPr>
            <a:r>
              <a:rPr lang="en-US" sz="1200" dirty="0" smtClean="0">
                <a:solidFill>
                  <a:srgbClr val="323232"/>
                </a:solidFill>
                <a:latin typeface="Calibri" pitchFamily="34" charset="0"/>
              </a:rPr>
              <a:t>Environment</a:t>
            </a:r>
          </a:p>
          <a:p>
            <a:pPr marL="228600" indent="-228600" algn="l">
              <a:buFont typeface="+mj-lt"/>
              <a:buAutoNum type="arabicPeriod" startAt="36"/>
            </a:pPr>
            <a:r>
              <a:rPr lang="en-US" sz="1200" dirty="0" smtClean="0">
                <a:solidFill>
                  <a:srgbClr val="323232"/>
                </a:solidFill>
                <a:latin typeface="Calibri" pitchFamily="34" charset="0"/>
              </a:rPr>
              <a:t>Ethical</a:t>
            </a:r>
          </a:p>
          <a:p>
            <a:pPr marL="228600" indent="-228600" algn="l">
              <a:buFont typeface="+mj-lt"/>
              <a:buAutoNum type="arabicPeriod" startAt="36"/>
            </a:pPr>
            <a:r>
              <a:rPr lang="en-US" sz="1200" dirty="0" smtClean="0">
                <a:solidFill>
                  <a:srgbClr val="323232"/>
                </a:solidFill>
                <a:latin typeface="Calibri" pitchFamily="34" charset="0"/>
              </a:rPr>
              <a:t>Excellence</a:t>
            </a:r>
          </a:p>
          <a:p>
            <a:pPr marL="228600" indent="-228600" algn="l">
              <a:buFont typeface="+mj-lt"/>
              <a:buAutoNum type="arabicPeriod" startAt="36"/>
            </a:pPr>
            <a:r>
              <a:rPr lang="en-US" sz="1200" dirty="0" smtClean="0">
                <a:solidFill>
                  <a:srgbClr val="323232"/>
                </a:solidFill>
                <a:latin typeface="Calibri" pitchFamily="34" charset="0"/>
              </a:rPr>
              <a:t>Expertise</a:t>
            </a:r>
          </a:p>
          <a:p>
            <a:pPr marL="228600" indent="-228600" algn="l">
              <a:buFont typeface="+mj-lt"/>
              <a:buAutoNum type="arabicPeriod" startAt="36"/>
            </a:pPr>
            <a:r>
              <a:rPr lang="en-US" sz="1200" dirty="0" smtClean="0">
                <a:solidFill>
                  <a:srgbClr val="323232"/>
                </a:solidFill>
                <a:latin typeface="Calibri" pitchFamily="34" charset="0"/>
              </a:rPr>
              <a:t>Expression</a:t>
            </a:r>
          </a:p>
          <a:p>
            <a:pPr marL="228600" indent="-228600" algn="l">
              <a:buFont typeface="+mj-lt"/>
              <a:buAutoNum type="arabicPeriod" startAt="36"/>
            </a:pPr>
            <a:r>
              <a:rPr lang="en-US" sz="1200" dirty="0" smtClean="0">
                <a:solidFill>
                  <a:srgbClr val="323232"/>
                </a:solidFill>
                <a:latin typeface="Calibri" pitchFamily="34" charset="0"/>
              </a:rPr>
              <a:t>Fairness</a:t>
            </a:r>
          </a:p>
          <a:p>
            <a:pPr marL="228600" indent="-228600" algn="l">
              <a:buFont typeface="+mj-lt"/>
              <a:buAutoNum type="arabicPeriod" startAt="36"/>
            </a:pPr>
            <a:r>
              <a:rPr lang="en-US" sz="1200" dirty="0" smtClean="0">
                <a:solidFill>
                  <a:srgbClr val="323232"/>
                </a:solidFill>
                <a:latin typeface="Calibri" pitchFamily="34" charset="0"/>
              </a:rPr>
              <a:t>Faith</a:t>
            </a:r>
          </a:p>
          <a:p>
            <a:pPr marL="228600" indent="-228600" algn="l">
              <a:buFont typeface="+mj-lt"/>
              <a:buAutoNum type="arabicPeriod" startAt="36"/>
            </a:pPr>
            <a:r>
              <a:rPr lang="en-US" sz="1200" dirty="0" smtClean="0">
                <a:solidFill>
                  <a:srgbClr val="323232"/>
                </a:solidFill>
                <a:latin typeface="Calibri" pitchFamily="34" charset="0"/>
              </a:rPr>
              <a:t>Family</a:t>
            </a:r>
          </a:p>
          <a:p>
            <a:pPr marL="228600" indent="-228600" algn="l">
              <a:buFont typeface="+mj-lt"/>
              <a:buAutoNum type="arabicPeriod" startAt="36"/>
            </a:pPr>
            <a:r>
              <a:rPr lang="en-US" sz="1200" dirty="0" smtClean="0">
                <a:solidFill>
                  <a:srgbClr val="323232"/>
                </a:solidFill>
                <a:latin typeface="Calibri" pitchFamily="34" charset="0"/>
              </a:rPr>
              <a:t>Financial </a:t>
            </a:r>
            <a:r>
              <a:rPr lang="en-US" sz="1200" dirty="0">
                <a:solidFill>
                  <a:srgbClr val="323232"/>
                </a:solidFill>
                <a:latin typeface="Calibri" pitchFamily="34" charset="0"/>
              </a:rPr>
              <a:t>Security</a:t>
            </a:r>
          </a:p>
          <a:p>
            <a:pPr marL="228600" indent="-228600" algn="l">
              <a:buFont typeface="+mj-lt"/>
              <a:buAutoNum type="arabicPeriod" startAt="36"/>
            </a:pPr>
            <a:r>
              <a:rPr lang="en-US" sz="1200" dirty="0" smtClean="0">
                <a:solidFill>
                  <a:srgbClr val="323232"/>
                </a:solidFill>
                <a:latin typeface="Calibri" pitchFamily="34" charset="0"/>
              </a:rPr>
              <a:t>Forgiveness</a:t>
            </a:r>
          </a:p>
          <a:p>
            <a:pPr marL="228600" indent="-228600" algn="l">
              <a:buFont typeface="+mj-lt"/>
              <a:buAutoNum type="arabicPeriod" startAt="36"/>
            </a:pPr>
            <a:r>
              <a:rPr lang="en-US" sz="1200" dirty="0" smtClean="0">
                <a:solidFill>
                  <a:srgbClr val="323232"/>
                </a:solidFill>
                <a:latin typeface="Calibri" pitchFamily="34" charset="0"/>
              </a:rPr>
              <a:t>Freedom (personal?)</a:t>
            </a:r>
            <a:endParaRPr lang="en-US" sz="1200" dirty="0">
              <a:solidFill>
                <a:srgbClr val="323232"/>
              </a:solidFill>
              <a:latin typeface="Calibri" pitchFamily="34" charset="0"/>
            </a:endParaRPr>
          </a:p>
          <a:p>
            <a:pPr marL="228600" indent="-228600" algn="l">
              <a:buFont typeface="+mj-lt"/>
              <a:buAutoNum type="arabicPeriod" startAt="36"/>
            </a:pPr>
            <a:r>
              <a:rPr lang="en-US" sz="1200" dirty="0">
                <a:solidFill>
                  <a:srgbClr val="323232"/>
                </a:solidFill>
                <a:latin typeface="Calibri" pitchFamily="34" charset="0"/>
              </a:rPr>
              <a:t>Friendship</a:t>
            </a:r>
          </a:p>
          <a:p>
            <a:pPr marL="228600" indent="-228600" algn="l">
              <a:buFont typeface="+mj-lt"/>
              <a:buAutoNum type="arabicPeriod" startAt="36"/>
            </a:pPr>
            <a:r>
              <a:rPr lang="en-US" sz="1200" dirty="0">
                <a:solidFill>
                  <a:srgbClr val="323232"/>
                </a:solidFill>
                <a:latin typeface="Calibri" pitchFamily="34" charset="0"/>
              </a:rPr>
              <a:t>Frugality</a:t>
            </a:r>
          </a:p>
          <a:p>
            <a:pPr marL="228600" indent="-228600" algn="l">
              <a:buFont typeface="+mj-lt"/>
              <a:buAutoNum type="arabicPeriod" startAt="36"/>
            </a:pPr>
            <a:r>
              <a:rPr lang="en-US" sz="1200" dirty="0" smtClean="0">
                <a:solidFill>
                  <a:srgbClr val="323232"/>
                </a:solidFill>
                <a:latin typeface="Calibri" pitchFamily="34" charset="0"/>
              </a:rPr>
              <a:t>Fun</a:t>
            </a:r>
          </a:p>
          <a:p>
            <a:pPr marL="228600" indent="-228600" algn="l">
              <a:buFont typeface="+mj-lt"/>
              <a:buAutoNum type="arabicPeriod" startAt="36"/>
            </a:pPr>
            <a:r>
              <a:rPr lang="en-US" sz="1200" dirty="0" smtClean="0">
                <a:solidFill>
                  <a:srgbClr val="323232"/>
                </a:solidFill>
                <a:latin typeface="Calibri" pitchFamily="34" charset="0"/>
              </a:rPr>
              <a:t>Future</a:t>
            </a:r>
            <a:endParaRPr lang="en-US" sz="1200" dirty="0">
              <a:solidFill>
                <a:srgbClr val="323232"/>
              </a:solidFill>
              <a:latin typeface="Calibri" pitchFamily="34" charset="0"/>
            </a:endParaRPr>
          </a:p>
          <a:p>
            <a:pPr marL="228600" indent="-228600" algn="l">
              <a:buFont typeface="+mj-lt"/>
              <a:buAutoNum type="arabicPeriod" startAt="36"/>
            </a:pPr>
            <a:r>
              <a:rPr lang="en-US" sz="1200" dirty="0">
                <a:solidFill>
                  <a:srgbClr val="323232"/>
                </a:solidFill>
                <a:latin typeface="Calibri" pitchFamily="34" charset="0"/>
              </a:rPr>
              <a:t>Generosity</a:t>
            </a:r>
          </a:p>
          <a:p>
            <a:pPr marL="228600" indent="-228600" algn="l">
              <a:buFont typeface="+mj-lt"/>
              <a:buAutoNum type="arabicPeriod" startAt="36"/>
            </a:pPr>
            <a:r>
              <a:rPr lang="en-US" sz="1200" dirty="0" smtClean="0">
                <a:solidFill>
                  <a:srgbClr val="323232"/>
                </a:solidFill>
                <a:latin typeface="Calibri" pitchFamily="34" charset="0"/>
              </a:rPr>
              <a:t>Growth (personal?)</a:t>
            </a:r>
            <a:endParaRPr lang="en-US" sz="1200" dirty="0">
              <a:solidFill>
                <a:srgbClr val="323232"/>
              </a:solidFill>
              <a:latin typeface="Calibri" pitchFamily="34" charset="0"/>
            </a:endParaRPr>
          </a:p>
          <a:p>
            <a:pPr marL="228600" indent="-228600" algn="l">
              <a:buFont typeface="+mj-lt"/>
              <a:buAutoNum type="arabicPeriod" startAt="36"/>
            </a:pPr>
            <a:r>
              <a:rPr lang="en-US" sz="1200" dirty="0" smtClean="0">
                <a:solidFill>
                  <a:srgbClr val="323232"/>
                </a:solidFill>
                <a:latin typeface="Calibri" pitchFamily="34" charset="0"/>
              </a:rPr>
              <a:t>Happiness</a:t>
            </a:r>
          </a:p>
          <a:p>
            <a:pPr marL="228600" indent="-228600" algn="l">
              <a:buFont typeface="+mj-lt"/>
              <a:buAutoNum type="arabicPeriod" startAt="36"/>
            </a:pPr>
            <a:r>
              <a:rPr lang="en-US" sz="1200" dirty="0" smtClean="0">
                <a:solidFill>
                  <a:srgbClr val="323232"/>
                </a:solidFill>
                <a:latin typeface="Calibri" pitchFamily="34" charset="0"/>
              </a:rPr>
              <a:t>Harmony</a:t>
            </a:r>
          </a:p>
          <a:p>
            <a:pPr marL="228600" indent="-228600" algn="l">
              <a:buFont typeface="+mj-lt"/>
              <a:buAutoNum type="arabicPeriod" startAt="36"/>
            </a:pPr>
            <a:r>
              <a:rPr lang="en-US" sz="1200" dirty="0" smtClean="0">
                <a:solidFill>
                  <a:srgbClr val="323232"/>
                </a:solidFill>
                <a:latin typeface="Calibri" pitchFamily="34" charset="0"/>
              </a:rPr>
              <a:t>Healing</a:t>
            </a:r>
            <a:endParaRPr lang="en-US" sz="1200" dirty="0">
              <a:solidFill>
                <a:srgbClr val="323232"/>
              </a:solidFill>
              <a:latin typeface="Calibri" pitchFamily="34" charset="0"/>
            </a:endParaRPr>
          </a:p>
          <a:p>
            <a:pPr marL="228600" indent="-228600" algn="l">
              <a:buFont typeface="+mj-lt"/>
              <a:buAutoNum type="arabicPeriod" startAt="36"/>
            </a:pPr>
            <a:r>
              <a:rPr lang="en-US" sz="1200" dirty="0">
                <a:solidFill>
                  <a:srgbClr val="323232"/>
                </a:solidFill>
                <a:latin typeface="Calibri" pitchFamily="34" charset="0"/>
              </a:rPr>
              <a:t>Health (physical / emotional)</a:t>
            </a:r>
          </a:p>
          <a:p>
            <a:pPr marL="228600" indent="-228600" algn="l">
              <a:buFont typeface="+mj-lt"/>
              <a:buAutoNum type="arabicPeriod" startAt="36"/>
            </a:pPr>
            <a:r>
              <a:rPr lang="en-US" sz="1200" dirty="0">
                <a:solidFill>
                  <a:srgbClr val="323232"/>
                </a:solidFill>
                <a:latin typeface="Calibri" pitchFamily="34" charset="0"/>
              </a:rPr>
              <a:t>Helping</a:t>
            </a:r>
          </a:p>
          <a:p>
            <a:pPr marL="228600" indent="-228600" algn="l">
              <a:buFont typeface="+mj-lt"/>
              <a:buAutoNum type="arabicPeriod" startAt="36"/>
            </a:pPr>
            <a:r>
              <a:rPr lang="en-US" sz="1200" dirty="0" smtClean="0">
                <a:solidFill>
                  <a:srgbClr val="323232"/>
                </a:solidFill>
                <a:latin typeface="Calibri" pitchFamily="34" charset="0"/>
              </a:rPr>
              <a:t>Honesty</a:t>
            </a:r>
          </a:p>
          <a:p>
            <a:pPr marL="228600" indent="-228600" algn="l">
              <a:buFont typeface="+mj-lt"/>
              <a:buAutoNum type="arabicPeriod" startAt="36"/>
            </a:pPr>
            <a:r>
              <a:rPr lang="en-US" sz="1200" dirty="0" smtClean="0">
                <a:solidFill>
                  <a:srgbClr val="323232"/>
                </a:solidFill>
                <a:latin typeface="Calibri" pitchFamily="34" charset="0"/>
              </a:rPr>
              <a:t>Honor</a:t>
            </a:r>
          </a:p>
          <a:p>
            <a:pPr marL="228600" indent="-228600" algn="l">
              <a:buFont typeface="+mj-lt"/>
              <a:buAutoNum type="arabicPeriod" startAt="36"/>
            </a:pPr>
            <a:r>
              <a:rPr lang="en-US" sz="1200" dirty="0" smtClean="0">
                <a:solidFill>
                  <a:srgbClr val="323232"/>
                </a:solidFill>
                <a:latin typeface="Calibri" pitchFamily="34" charset="0"/>
              </a:rPr>
              <a:t>Hope</a:t>
            </a:r>
            <a:endParaRPr lang="en-US" sz="1200" dirty="0">
              <a:solidFill>
                <a:srgbClr val="323232"/>
              </a:solidFill>
              <a:latin typeface="Calibri" pitchFamily="34" charset="0"/>
            </a:endParaRPr>
          </a:p>
        </p:txBody>
      </p:sp>
      <p:sp>
        <p:nvSpPr>
          <p:cNvPr id="9" name="TextBox 8"/>
          <p:cNvSpPr txBox="1"/>
          <p:nvPr/>
        </p:nvSpPr>
        <p:spPr>
          <a:xfrm>
            <a:off x="4724400" y="968828"/>
            <a:ext cx="1988024" cy="6075509"/>
          </a:xfrm>
          <a:prstGeom prst="rect">
            <a:avLst/>
          </a:prstGeom>
          <a:noFill/>
        </p:spPr>
        <p:txBody>
          <a:bodyPr wrap="square" rtlCol="0">
            <a:spAutoFit/>
          </a:bodyPr>
          <a:lstStyle/>
          <a:p>
            <a:pPr marL="342900" indent="-342900" algn="l">
              <a:buFont typeface="+mj-lt"/>
              <a:buAutoNum type="arabicPeriod" startAt="70"/>
            </a:pPr>
            <a:r>
              <a:rPr lang="en-US" sz="1200" dirty="0" smtClean="0">
                <a:solidFill>
                  <a:srgbClr val="323232"/>
                </a:solidFill>
                <a:latin typeface="Calibri" pitchFamily="34" charset="0"/>
              </a:rPr>
              <a:t>Humor</a:t>
            </a:r>
          </a:p>
          <a:p>
            <a:pPr marL="342900" indent="-342900" algn="l">
              <a:buFont typeface="+mj-lt"/>
              <a:buAutoNum type="arabicPeriod" startAt="70"/>
            </a:pPr>
            <a:r>
              <a:rPr lang="en-US" sz="1200" dirty="0" smtClean="0">
                <a:solidFill>
                  <a:srgbClr val="323232"/>
                </a:solidFill>
                <a:latin typeface="Calibri" pitchFamily="34" charset="0"/>
              </a:rPr>
              <a:t>Imagination</a:t>
            </a:r>
          </a:p>
          <a:p>
            <a:pPr marL="342900" indent="-342900" algn="l">
              <a:buFont typeface="+mj-lt"/>
              <a:buAutoNum type="arabicPeriod" startAt="70"/>
            </a:pPr>
            <a:r>
              <a:rPr lang="en-US" sz="1200" dirty="0" smtClean="0">
                <a:solidFill>
                  <a:srgbClr val="323232"/>
                </a:solidFill>
                <a:latin typeface="Calibri" pitchFamily="34" charset="0"/>
              </a:rPr>
              <a:t>Independence</a:t>
            </a:r>
          </a:p>
          <a:p>
            <a:pPr marL="342900" indent="-342900" algn="l">
              <a:buFont typeface="+mj-lt"/>
              <a:buAutoNum type="arabicPeriod" startAt="70"/>
            </a:pPr>
            <a:r>
              <a:rPr lang="en-US" sz="1200" dirty="0" smtClean="0">
                <a:solidFill>
                  <a:srgbClr val="323232"/>
                </a:solidFill>
                <a:latin typeface="Calibri" pitchFamily="34" charset="0"/>
              </a:rPr>
              <a:t>Influence</a:t>
            </a:r>
          </a:p>
          <a:p>
            <a:pPr marL="342900" indent="-342900" algn="l">
              <a:buFont typeface="+mj-lt"/>
              <a:buAutoNum type="arabicPeriod" startAt="70"/>
            </a:pPr>
            <a:r>
              <a:rPr lang="en-US" sz="1200" dirty="0" smtClean="0">
                <a:solidFill>
                  <a:srgbClr val="323232"/>
                </a:solidFill>
                <a:latin typeface="Calibri" pitchFamily="34" charset="0"/>
              </a:rPr>
              <a:t>Ingenuity</a:t>
            </a:r>
          </a:p>
          <a:p>
            <a:pPr marL="342900" indent="-342900" algn="l">
              <a:buFont typeface="+mj-lt"/>
              <a:buAutoNum type="arabicPeriod" startAt="70"/>
            </a:pPr>
            <a:r>
              <a:rPr lang="en-US" sz="1200" dirty="0" smtClean="0">
                <a:solidFill>
                  <a:srgbClr val="323232"/>
                </a:solidFill>
                <a:latin typeface="Calibri" pitchFamily="34" charset="0"/>
              </a:rPr>
              <a:t>Innocence</a:t>
            </a:r>
          </a:p>
          <a:p>
            <a:pPr marL="342900" indent="-342900" algn="l">
              <a:buFont typeface="+mj-lt"/>
              <a:buAutoNum type="arabicPeriod" startAt="70"/>
            </a:pPr>
            <a:r>
              <a:rPr lang="en-US" sz="1200" dirty="0" smtClean="0">
                <a:solidFill>
                  <a:srgbClr val="323232"/>
                </a:solidFill>
                <a:latin typeface="Calibri" pitchFamily="34" charset="0"/>
              </a:rPr>
              <a:t>Integrity</a:t>
            </a:r>
            <a:endParaRPr lang="en-US" sz="1200" dirty="0">
              <a:solidFill>
                <a:srgbClr val="323232"/>
              </a:solidFill>
              <a:latin typeface="Calibri" pitchFamily="34" charset="0"/>
            </a:endParaRPr>
          </a:p>
          <a:p>
            <a:pPr marL="342900" indent="-342900" algn="l">
              <a:buFont typeface="+mj-lt"/>
              <a:buAutoNum type="arabicPeriod" startAt="70"/>
            </a:pPr>
            <a:r>
              <a:rPr lang="en-US" sz="1200" dirty="0">
                <a:solidFill>
                  <a:srgbClr val="323232"/>
                </a:solidFill>
                <a:latin typeface="Calibri" pitchFamily="34" charset="0"/>
              </a:rPr>
              <a:t>Joy</a:t>
            </a:r>
          </a:p>
          <a:p>
            <a:pPr marL="342900" indent="-342900" algn="l">
              <a:buFont typeface="+mj-lt"/>
              <a:buAutoNum type="arabicPeriod" startAt="70"/>
            </a:pPr>
            <a:r>
              <a:rPr lang="en-US" sz="1200" dirty="0">
                <a:solidFill>
                  <a:srgbClr val="323232"/>
                </a:solidFill>
                <a:latin typeface="Calibri" pitchFamily="34" charset="0"/>
              </a:rPr>
              <a:t>Knowledge</a:t>
            </a:r>
          </a:p>
          <a:p>
            <a:pPr marL="342900" indent="-342900" algn="l">
              <a:buFont typeface="+mj-lt"/>
              <a:buAutoNum type="arabicPeriod" startAt="70"/>
            </a:pPr>
            <a:r>
              <a:rPr lang="en-US" sz="1200" dirty="0">
                <a:solidFill>
                  <a:srgbClr val="323232"/>
                </a:solidFill>
                <a:latin typeface="Calibri" pitchFamily="34" charset="0"/>
              </a:rPr>
              <a:t>Laughter</a:t>
            </a:r>
          </a:p>
          <a:p>
            <a:pPr marL="342900" indent="-342900" algn="l">
              <a:buFont typeface="+mj-lt"/>
              <a:buAutoNum type="arabicPeriod" startAt="70"/>
            </a:pPr>
            <a:r>
              <a:rPr lang="en-US" sz="1200" dirty="0" smtClean="0">
                <a:solidFill>
                  <a:srgbClr val="323232"/>
                </a:solidFill>
                <a:latin typeface="Calibri" pitchFamily="34" charset="0"/>
              </a:rPr>
              <a:t>Leadership</a:t>
            </a:r>
          </a:p>
          <a:p>
            <a:pPr marL="342900" indent="-342900" algn="l">
              <a:buFont typeface="+mj-lt"/>
              <a:buAutoNum type="arabicPeriod" startAt="70"/>
            </a:pPr>
            <a:r>
              <a:rPr lang="en-US" sz="1200" dirty="0" smtClean="0">
                <a:solidFill>
                  <a:srgbClr val="323232"/>
                </a:solidFill>
                <a:latin typeface="Calibri" pitchFamily="34" charset="0"/>
              </a:rPr>
              <a:t>Learning</a:t>
            </a:r>
          </a:p>
          <a:p>
            <a:pPr marL="342900" indent="-342900" algn="l">
              <a:buFont typeface="+mj-lt"/>
              <a:buAutoNum type="arabicPeriod" startAt="70"/>
            </a:pPr>
            <a:r>
              <a:rPr lang="en-US" sz="1200" dirty="0" smtClean="0">
                <a:solidFill>
                  <a:srgbClr val="323232"/>
                </a:solidFill>
                <a:latin typeface="Calibri" pitchFamily="34" charset="0"/>
              </a:rPr>
              <a:t>Love</a:t>
            </a:r>
          </a:p>
          <a:p>
            <a:pPr marL="342900" indent="-342900" algn="l">
              <a:buFont typeface="+mj-lt"/>
              <a:buAutoNum type="arabicPeriod" startAt="70"/>
            </a:pPr>
            <a:r>
              <a:rPr lang="en-US" sz="1200" dirty="0" smtClean="0">
                <a:solidFill>
                  <a:srgbClr val="323232"/>
                </a:solidFill>
                <a:latin typeface="Calibri" pitchFamily="34" charset="0"/>
              </a:rPr>
              <a:t>Loyalty</a:t>
            </a:r>
          </a:p>
          <a:p>
            <a:pPr marL="342900" indent="-342900" algn="l">
              <a:buFont typeface="+mj-lt"/>
              <a:buAutoNum type="arabicPeriod" startAt="70"/>
            </a:pPr>
            <a:r>
              <a:rPr lang="en-US" sz="1200" dirty="0" smtClean="0">
                <a:solidFill>
                  <a:srgbClr val="323232"/>
                </a:solidFill>
                <a:latin typeface="Calibri" pitchFamily="34" charset="0"/>
              </a:rPr>
              <a:t>Making a Difference</a:t>
            </a:r>
          </a:p>
          <a:p>
            <a:pPr marL="342900" indent="-342900" algn="l">
              <a:buFont typeface="+mj-lt"/>
              <a:buAutoNum type="arabicPeriod" startAt="70"/>
            </a:pPr>
            <a:r>
              <a:rPr lang="en-US" sz="1200" dirty="0" smtClean="0">
                <a:solidFill>
                  <a:srgbClr val="323232"/>
                </a:solidFill>
                <a:latin typeface="Calibri" pitchFamily="34" charset="0"/>
              </a:rPr>
              <a:t>Mobility</a:t>
            </a:r>
          </a:p>
          <a:p>
            <a:pPr marL="342900" indent="-342900" algn="l">
              <a:buFont typeface="+mj-lt"/>
              <a:buAutoNum type="arabicPeriod" startAt="70"/>
            </a:pPr>
            <a:r>
              <a:rPr lang="en-US" sz="1200" dirty="0" smtClean="0">
                <a:solidFill>
                  <a:srgbClr val="323232"/>
                </a:solidFill>
                <a:latin typeface="Calibri" pitchFamily="34" charset="0"/>
              </a:rPr>
              <a:t>Moderation</a:t>
            </a:r>
          </a:p>
          <a:p>
            <a:pPr marL="342900" indent="-342900" algn="l">
              <a:buFont typeface="+mj-lt"/>
              <a:buAutoNum type="arabicPeriod" startAt="70"/>
            </a:pPr>
            <a:r>
              <a:rPr lang="en-US" sz="1200" dirty="0" smtClean="0">
                <a:solidFill>
                  <a:srgbClr val="323232"/>
                </a:solidFill>
                <a:latin typeface="Calibri" pitchFamily="34" charset="0"/>
              </a:rPr>
              <a:t>Modest</a:t>
            </a:r>
          </a:p>
          <a:p>
            <a:pPr marL="342900" indent="-342900" algn="l">
              <a:buFont typeface="+mj-lt"/>
              <a:buAutoNum type="arabicPeriod" startAt="70"/>
            </a:pPr>
            <a:r>
              <a:rPr lang="en-US" sz="1200" dirty="0" smtClean="0">
                <a:solidFill>
                  <a:srgbClr val="323232"/>
                </a:solidFill>
                <a:latin typeface="Calibri" pitchFamily="34" charset="0"/>
              </a:rPr>
              <a:t>Objective</a:t>
            </a:r>
          </a:p>
          <a:p>
            <a:pPr marL="342900" indent="-342900" algn="l">
              <a:buFont typeface="+mj-lt"/>
              <a:buAutoNum type="arabicPeriod" startAt="70"/>
            </a:pPr>
            <a:r>
              <a:rPr lang="en-US" sz="1200" dirty="0" smtClean="0">
                <a:solidFill>
                  <a:srgbClr val="323232"/>
                </a:solidFill>
                <a:latin typeface="Calibri" pitchFamily="34" charset="0"/>
              </a:rPr>
              <a:t>Open Mindedness</a:t>
            </a:r>
          </a:p>
          <a:p>
            <a:pPr marL="342900" indent="-342900" algn="l">
              <a:buFont typeface="+mj-lt"/>
              <a:buAutoNum type="arabicPeriod" startAt="70"/>
            </a:pPr>
            <a:r>
              <a:rPr lang="en-US" sz="1200" dirty="0" smtClean="0">
                <a:solidFill>
                  <a:srgbClr val="323232"/>
                </a:solidFill>
                <a:latin typeface="Calibri" pitchFamily="34" charset="0"/>
              </a:rPr>
              <a:t>Opportunity</a:t>
            </a:r>
          </a:p>
          <a:p>
            <a:pPr marL="342900" indent="-342900" algn="l">
              <a:buFont typeface="+mj-lt"/>
              <a:buAutoNum type="arabicPeriod" startAt="70"/>
            </a:pPr>
            <a:r>
              <a:rPr lang="en-US" sz="1200" dirty="0" smtClean="0">
                <a:solidFill>
                  <a:srgbClr val="323232"/>
                </a:solidFill>
                <a:latin typeface="Calibri" pitchFamily="34" charset="0"/>
              </a:rPr>
              <a:t>Optimism</a:t>
            </a:r>
          </a:p>
          <a:p>
            <a:pPr marL="342900" indent="-342900" algn="l">
              <a:buFont typeface="+mj-lt"/>
              <a:buAutoNum type="arabicPeriod" startAt="70"/>
            </a:pPr>
            <a:r>
              <a:rPr lang="en-US" sz="1200" dirty="0" smtClean="0">
                <a:solidFill>
                  <a:srgbClr val="323232"/>
                </a:solidFill>
                <a:latin typeface="Calibri" pitchFamily="34" charset="0"/>
              </a:rPr>
              <a:t>Originality</a:t>
            </a:r>
          </a:p>
          <a:p>
            <a:pPr marL="342900" indent="-342900" algn="l">
              <a:buFont typeface="+mj-lt"/>
              <a:buAutoNum type="arabicPeriod" startAt="70"/>
            </a:pPr>
            <a:r>
              <a:rPr lang="en-US" sz="1200" dirty="0" smtClean="0">
                <a:solidFill>
                  <a:srgbClr val="323232"/>
                </a:solidFill>
                <a:latin typeface="Calibri" pitchFamily="34" charset="0"/>
              </a:rPr>
              <a:t>Partnership</a:t>
            </a:r>
          </a:p>
          <a:p>
            <a:pPr marL="342900" indent="-342900" algn="l">
              <a:buFont typeface="+mj-lt"/>
              <a:buAutoNum type="arabicPeriod" startAt="70"/>
            </a:pPr>
            <a:r>
              <a:rPr lang="en-US" sz="1200" dirty="0" smtClean="0">
                <a:solidFill>
                  <a:srgbClr val="323232"/>
                </a:solidFill>
                <a:latin typeface="Calibri" pitchFamily="34" charset="0"/>
              </a:rPr>
              <a:t>Passion</a:t>
            </a:r>
            <a:endParaRPr lang="en-US" sz="1200" dirty="0">
              <a:solidFill>
                <a:srgbClr val="323232"/>
              </a:solidFill>
              <a:latin typeface="Calibri" pitchFamily="34" charset="0"/>
            </a:endParaRPr>
          </a:p>
          <a:p>
            <a:pPr marL="342900" indent="-342900" algn="l">
              <a:buFont typeface="+mj-lt"/>
              <a:buAutoNum type="arabicPeriod" startAt="70"/>
            </a:pPr>
            <a:r>
              <a:rPr lang="en-US" sz="1200" dirty="0" smtClean="0">
                <a:solidFill>
                  <a:srgbClr val="323232"/>
                </a:solidFill>
                <a:latin typeface="Calibri" pitchFamily="34" charset="0"/>
              </a:rPr>
              <a:t>Peace</a:t>
            </a:r>
          </a:p>
          <a:p>
            <a:pPr marL="342900" indent="-342900" algn="l">
              <a:buFont typeface="+mj-lt"/>
              <a:buAutoNum type="arabicPeriod" startAt="70"/>
            </a:pPr>
            <a:r>
              <a:rPr lang="en-US" sz="1200" dirty="0" smtClean="0">
                <a:solidFill>
                  <a:srgbClr val="323232"/>
                </a:solidFill>
                <a:latin typeface="Calibri" pitchFamily="34" charset="0"/>
              </a:rPr>
              <a:t>Persistence</a:t>
            </a:r>
            <a:endParaRPr lang="en-US" sz="1200" dirty="0">
              <a:solidFill>
                <a:srgbClr val="323232"/>
              </a:solidFill>
              <a:latin typeface="Calibri" pitchFamily="34" charset="0"/>
            </a:endParaRPr>
          </a:p>
          <a:p>
            <a:pPr marL="342900" indent="-342900" algn="l">
              <a:buFont typeface="+mj-lt"/>
              <a:buAutoNum type="arabicPeriod" startAt="70"/>
            </a:pPr>
            <a:r>
              <a:rPr lang="en-US" sz="1200" dirty="0" smtClean="0">
                <a:solidFill>
                  <a:srgbClr val="323232"/>
                </a:solidFill>
                <a:latin typeface="Calibri" pitchFamily="34" charset="0"/>
              </a:rPr>
              <a:t>Play</a:t>
            </a:r>
            <a:endParaRPr lang="en-US" sz="1200" dirty="0">
              <a:solidFill>
                <a:srgbClr val="323232"/>
              </a:solidFill>
              <a:latin typeface="Calibri" pitchFamily="34" charset="0"/>
            </a:endParaRPr>
          </a:p>
          <a:p>
            <a:pPr marL="342900" indent="-342900" algn="l">
              <a:buFont typeface="+mj-lt"/>
              <a:buAutoNum type="arabicPeriod" startAt="70"/>
            </a:pPr>
            <a:r>
              <a:rPr lang="en-US" sz="1200" dirty="0">
                <a:solidFill>
                  <a:srgbClr val="323232"/>
                </a:solidFill>
                <a:latin typeface="Calibri" pitchFamily="34" charset="0"/>
              </a:rPr>
              <a:t>Pleasure</a:t>
            </a:r>
          </a:p>
          <a:p>
            <a:pPr marL="342900" indent="-342900" algn="l">
              <a:buFont typeface="+mj-lt"/>
              <a:buAutoNum type="arabicPeriod" startAt="70"/>
            </a:pPr>
            <a:r>
              <a:rPr lang="en-US" sz="1200" dirty="0">
                <a:solidFill>
                  <a:srgbClr val="323232"/>
                </a:solidFill>
                <a:latin typeface="Calibri" pitchFamily="34" charset="0"/>
              </a:rPr>
              <a:t>Power</a:t>
            </a:r>
          </a:p>
          <a:p>
            <a:pPr marL="342900" indent="-342900" algn="l">
              <a:buFont typeface="+mj-lt"/>
              <a:buAutoNum type="arabicPeriod" startAt="70"/>
            </a:pPr>
            <a:r>
              <a:rPr lang="en-US" sz="1200" dirty="0">
                <a:solidFill>
                  <a:srgbClr val="323232"/>
                </a:solidFill>
                <a:latin typeface="Calibri" pitchFamily="34" charset="0"/>
              </a:rPr>
              <a:t>Privacy</a:t>
            </a:r>
          </a:p>
          <a:p>
            <a:pPr marL="342900" indent="-342900" algn="l">
              <a:buFont typeface="+mj-lt"/>
              <a:buAutoNum type="arabicPeriod" startAt="70"/>
            </a:pPr>
            <a:r>
              <a:rPr lang="en-US" sz="1200" dirty="0" smtClean="0">
                <a:solidFill>
                  <a:srgbClr val="323232"/>
                </a:solidFill>
                <a:latin typeface="Calibri" pitchFamily="34" charset="0"/>
              </a:rPr>
              <a:t>Prosperity</a:t>
            </a:r>
          </a:p>
          <a:p>
            <a:pPr marL="342900" indent="-342900" algn="l">
              <a:buFont typeface="+mj-lt"/>
              <a:buAutoNum type="arabicPeriod" startAt="70"/>
            </a:pPr>
            <a:r>
              <a:rPr lang="en-US" sz="1200" dirty="0" smtClean="0">
                <a:solidFill>
                  <a:srgbClr val="323232"/>
                </a:solidFill>
                <a:latin typeface="Calibri" pitchFamily="34" charset="0"/>
              </a:rPr>
              <a:t>Purity</a:t>
            </a:r>
          </a:p>
          <a:p>
            <a:pPr marL="342900" indent="-342900" algn="l">
              <a:buFont typeface="+mj-lt"/>
              <a:buAutoNum type="arabicPeriod" startAt="70"/>
            </a:pPr>
            <a:r>
              <a:rPr lang="en-US" sz="1200" dirty="0" smtClean="0">
                <a:solidFill>
                  <a:srgbClr val="323232"/>
                </a:solidFill>
                <a:latin typeface="Calibri" pitchFamily="34" charset="0"/>
              </a:rPr>
              <a:t>Rebellion</a:t>
            </a:r>
          </a:p>
          <a:p>
            <a:pPr marL="342900" indent="-342900" algn="l">
              <a:buFont typeface="+mj-lt"/>
              <a:buAutoNum type="arabicPeriod" startAt="70"/>
            </a:pPr>
            <a:r>
              <a:rPr lang="en-US" sz="1200" dirty="0" smtClean="0">
                <a:solidFill>
                  <a:srgbClr val="323232"/>
                </a:solidFill>
                <a:latin typeface="Calibri" pitchFamily="34" charset="0"/>
              </a:rPr>
              <a:t>Recognition</a:t>
            </a:r>
            <a:endParaRPr lang="en-US" sz="1200" dirty="0">
              <a:solidFill>
                <a:srgbClr val="323232"/>
              </a:solidFill>
              <a:latin typeface="Calibri" pitchFamily="34" charset="0"/>
            </a:endParaRPr>
          </a:p>
          <a:p>
            <a:pPr marL="342900" indent="-342900" algn="l"/>
            <a:endParaRPr lang="en-US" sz="1200" dirty="0" smtClean="0">
              <a:solidFill>
                <a:srgbClr val="323232"/>
              </a:solidFill>
              <a:latin typeface="Calibri" pitchFamily="34" charset="0"/>
            </a:endParaRPr>
          </a:p>
        </p:txBody>
      </p:sp>
      <p:sp>
        <p:nvSpPr>
          <p:cNvPr id="10" name="TextBox 9"/>
          <p:cNvSpPr txBox="1"/>
          <p:nvPr/>
        </p:nvSpPr>
        <p:spPr>
          <a:xfrm>
            <a:off x="6934200" y="961882"/>
            <a:ext cx="1905000" cy="5909310"/>
          </a:xfrm>
          <a:prstGeom prst="rect">
            <a:avLst/>
          </a:prstGeom>
          <a:noFill/>
        </p:spPr>
        <p:txBody>
          <a:bodyPr wrap="square" rtlCol="0">
            <a:spAutoFit/>
          </a:bodyPr>
          <a:lstStyle/>
          <a:p>
            <a:pPr marL="342900" indent="-342900" algn="l">
              <a:buFont typeface="+mj-lt"/>
              <a:buAutoNum type="arabicPeriod" startAt="105"/>
            </a:pPr>
            <a:r>
              <a:rPr lang="en-US" sz="1200" dirty="0" smtClean="0">
                <a:solidFill>
                  <a:srgbClr val="323232"/>
                </a:solidFill>
                <a:latin typeface="Calibri" pitchFamily="34" charset="0"/>
              </a:rPr>
              <a:t>Relaxation</a:t>
            </a:r>
          </a:p>
          <a:p>
            <a:pPr marL="342900" indent="-342900" algn="l">
              <a:buFont typeface="+mj-lt"/>
              <a:buAutoNum type="arabicPeriod" startAt="105"/>
            </a:pPr>
            <a:r>
              <a:rPr lang="en-US" sz="1200" dirty="0" smtClean="0">
                <a:solidFill>
                  <a:srgbClr val="323232"/>
                </a:solidFill>
                <a:latin typeface="Calibri" pitchFamily="34" charset="0"/>
              </a:rPr>
              <a:t>Respect</a:t>
            </a:r>
            <a:endParaRPr lang="en-US" sz="1200" dirty="0">
              <a:solidFill>
                <a:srgbClr val="323232"/>
              </a:solidFill>
              <a:latin typeface="Calibri" pitchFamily="34" charset="0"/>
            </a:endParaRPr>
          </a:p>
          <a:p>
            <a:pPr marL="342900" indent="-342900" algn="l">
              <a:buFont typeface="+mj-lt"/>
              <a:buAutoNum type="arabicPeriod" startAt="105"/>
            </a:pPr>
            <a:r>
              <a:rPr lang="en-US" sz="1200" dirty="0">
                <a:solidFill>
                  <a:srgbClr val="323232"/>
                </a:solidFill>
                <a:latin typeface="Calibri" pitchFamily="34" charset="0"/>
              </a:rPr>
              <a:t>Responsibility</a:t>
            </a:r>
          </a:p>
          <a:p>
            <a:pPr marL="342900" indent="-342900" algn="l">
              <a:buFont typeface="+mj-lt"/>
              <a:buAutoNum type="arabicPeriod" startAt="105"/>
            </a:pPr>
            <a:r>
              <a:rPr lang="en-US" sz="1200" dirty="0" smtClean="0">
                <a:solidFill>
                  <a:srgbClr val="323232"/>
                </a:solidFill>
                <a:latin typeface="Calibri" pitchFamily="34" charset="0"/>
              </a:rPr>
              <a:t>Safety</a:t>
            </a:r>
          </a:p>
          <a:p>
            <a:pPr marL="342900" indent="-342900" algn="l">
              <a:buFont typeface="+mj-lt"/>
              <a:buAutoNum type="arabicPeriod" startAt="105"/>
            </a:pPr>
            <a:r>
              <a:rPr lang="en-US" sz="1200" dirty="0" smtClean="0">
                <a:solidFill>
                  <a:srgbClr val="323232"/>
                </a:solidFill>
                <a:latin typeface="Calibri" pitchFamily="34" charset="0"/>
              </a:rPr>
              <a:t>Security</a:t>
            </a:r>
            <a:endParaRPr lang="en-US" sz="1200" dirty="0">
              <a:solidFill>
                <a:srgbClr val="323232"/>
              </a:solidFill>
              <a:latin typeface="Calibri" pitchFamily="34" charset="0"/>
            </a:endParaRPr>
          </a:p>
          <a:p>
            <a:pPr marL="342900" indent="-342900" algn="l">
              <a:buFont typeface="+mj-lt"/>
              <a:buAutoNum type="arabicPeriod" startAt="105"/>
            </a:pPr>
            <a:r>
              <a:rPr lang="en-US" sz="1200" dirty="0">
                <a:solidFill>
                  <a:srgbClr val="323232"/>
                </a:solidFill>
                <a:latin typeface="Calibri" pitchFamily="34" charset="0"/>
              </a:rPr>
              <a:t>Service</a:t>
            </a:r>
          </a:p>
          <a:p>
            <a:pPr marL="342900" indent="-342900" algn="l">
              <a:buFont typeface="+mj-lt"/>
              <a:buAutoNum type="arabicPeriod" startAt="105"/>
            </a:pPr>
            <a:r>
              <a:rPr lang="en-US" sz="1200" dirty="0">
                <a:solidFill>
                  <a:srgbClr val="323232"/>
                </a:solidFill>
                <a:latin typeface="Calibri" pitchFamily="34" charset="0"/>
              </a:rPr>
              <a:t>Simplicity</a:t>
            </a:r>
          </a:p>
          <a:p>
            <a:pPr marL="342900" indent="-342900" algn="l">
              <a:buFont typeface="+mj-lt"/>
              <a:buAutoNum type="arabicPeriod" startAt="105"/>
            </a:pPr>
            <a:r>
              <a:rPr lang="en-US" sz="1200" dirty="0">
                <a:solidFill>
                  <a:srgbClr val="323232"/>
                </a:solidFill>
                <a:latin typeface="Calibri" pitchFamily="34" charset="0"/>
              </a:rPr>
              <a:t>Sincerity </a:t>
            </a:r>
            <a:endParaRPr lang="en-US" sz="1200" dirty="0" smtClean="0">
              <a:solidFill>
                <a:srgbClr val="323232"/>
              </a:solidFill>
              <a:latin typeface="Calibri" pitchFamily="34" charset="0"/>
            </a:endParaRPr>
          </a:p>
          <a:p>
            <a:pPr marL="342900" indent="-342900" algn="l">
              <a:buFont typeface="+mj-lt"/>
              <a:buAutoNum type="arabicPeriod" startAt="105"/>
            </a:pPr>
            <a:r>
              <a:rPr lang="en-US" sz="1200" dirty="0" smtClean="0">
                <a:solidFill>
                  <a:srgbClr val="323232"/>
                </a:solidFill>
                <a:latin typeface="Calibri" pitchFamily="34" charset="0"/>
              </a:rPr>
              <a:t>Social Responsibility</a:t>
            </a:r>
          </a:p>
          <a:p>
            <a:pPr marL="342900" indent="-342900" algn="l">
              <a:buFont typeface="+mj-lt"/>
              <a:buAutoNum type="arabicPeriod" startAt="105"/>
            </a:pPr>
            <a:r>
              <a:rPr lang="en-US" sz="1200" dirty="0" smtClean="0">
                <a:solidFill>
                  <a:srgbClr val="323232"/>
                </a:solidFill>
                <a:latin typeface="Calibri" pitchFamily="34" charset="0"/>
              </a:rPr>
              <a:t>Solitude</a:t>
            </a:r>
          </a:p>
          <a:p>
            <a:pPr marL="342900" indent="-342900" algn="l">
              <a:buFont typeface="+mj-lt"/>
              <a:buAutoNum type="arabicPeriod" startAt="105"/>
            </a:pPr>
            <a:r>
              <a:rPr lang="en-US" sz="1200" dirty="0" smtClean="0">
                <a:solidFill>
                  <a:srgbClr val="323232"/>
                </a:solidFill>
                <a:latin typeface="Calibri" pitchFamily="34" charset="0"/>
              </a:rPr>
              <a:t>Spirituality</a:t>
            </a:r>
          </a:p>
          <a:p>
            <a:pPr marL="342900" indent="-342900" algn="l">
              <a:buFont typeface="+mj-lt"/>
              <a:buAutoNum type="arabicPeriod" startAt="105"/>
            </a:pPr>
            <a:r>
              <a:rPr lang="en-US" sz="1200" dirty="0" smtClean="0">
                <a:solidFill>
                  <a:srgbClr val="323232"/>
                </a:solidFill>
                <a:latin typeface="Calibri" pitchFamily="34" charset="0"/>
              </a:rPr>
              <a:t>Spontaneity</a:t>
            </a:r>
          </a:p>
          <a:p>
            <a:pPr marL="342900" indent="-342900" algn="l">
              <a:buFont typeface="+mj-lt"/>
              <a:buAutoNum type="arabicPeriod" startAt="105"/>
            </a:pPr>
            <a:r>
              <a:rPr lang="en-US" sz="1200" dirty="0" smtClean="0">
                <a:solidFill>
                  <a:srgbClr val="323232"/>
                </a:solidFill>
                <a:latin typeface="Calibri" pitchFamily="34" charset="0"/>
              </a:rPr>
              <a:t>Stability</a:t>
            </a:r>
          </a:p>
          <a:p>
            <a:pPr marL="342900" indent="-342900" algn="l">
              <a:buFont typeface="+mj-lt"/>
              <a:buAutoNum type="arabicPeriod" startAt="105"/>
            </a:pPr>
            <a:r>
              <a:rPr lang="en-US" sz="1200" dirty="0" smtClean="0">
                <a:solidFill>
                  <a:srgbClr val="323232"/>
                </a:solidFill>
                <a:latin typeface="Calibri" pitchFamily="34" charset="0"/>
              </a:rPr>
              <a:t>Status</a:t>
            </a:r>
          </a:p>
          <a:p>
            <a:pPr marL="342900" indent="-342900" algn="l">
              <a:buFont typeface="+mj-lt"/>
              <a:buAutoNum type="arabicPeriod" startAt="105"/>
            </a:pPr>
            <a:r>
              <a:rPr lang="en-US" sz="1200" dirty="0" smtClean="0">
                <a:solidFill>
                  <a:srgbClr val="323232"/>
                </a:solidFill>
                <a:latin typeface="Calibri" pitchFamily="34" charset="0"/>
              </a:rPr>
              <a:t>Stewardship</a:t>
            </a:r>
          </a:p>
          <a:p>
            <a:pPr marL="342900" indent="-342900" algn="l">
              <a:buFont typeface="+mj-lt"/>
              <a:buAutoNum type="arabicPeriod" startAt="105"/>
            </a:pPr>
            <a:r>
              <a:rPr lang="en-US" sz="1200" dirty="0" smtClean="0">
                <a:solidFill>
                  <a:srgbClr val="323232"/>
                </a:solidFill>
                <a:latin typeface="Calibri" pitchFamily="34" charset="0"/>
              </a:rPr>
              <a:t>Strength</a:t>
            </a:r>
          </a:p>
          <a:p>
            <a:pPr marL="342900" indent="-342900" algn="l">
              <a:buFont typeface="+mj-lt"/>
              <a:buAutoNum type="arabicPeriod" startAt="105"/>
            </a:pPr>
            <a:r>
              <a:rPr lang="en-US" sz="1200" dirty="0" smtClean="0">
                <a:solidFill>
                  <a:srgbClr val="323232"/>
                </a:solidFill>
                <a:latin typeface="Calibri" pitchFamily="34" charset="0"/>
              </a:rPr>
              <a:t>Surprise</a:t>
            </a:r>
          </a:p>
          <a:p>
            <a:pPr marL="342900" indent="-342900" algn="l">
              <a:buFont typeface="+mj-lt"/>
              <a:buAutoNum type="arabicPeriod" startAt="105"/>
            </a:pPr>
            <a:r>
              <a:rPr lang="en-US" sz="1200" dirty="0" smtClean="0">
                <a:solidFill>
                  <a:srgbClr val="323232"/>
                </a:solidFill>
                <a:latin typeface="Calibri" pitchFamily="34" charset="0"/>
              </a:rPr>
              <a:t>Support</a:t>
            </a:r>
          </a:p>
          <a:p>
            <a:pPr marL="342900" indent="-342900" algn="l">
              <a:buFont typeface="+mj-lt"/>
              <a:buAutoNum type="arabicPeriod" startAt="105"/>
            </a:pPr>
            <a:r>
              <a:rPr lang="en-US" sz="1200" dirty="0" smtClean="0">
                <a:solidFill>
                  <a:srgbClr val="323232"/>
                </a:solidFill>
                <a:latin typeface="Calibri" pitchFamily="34" charset="0"/>
              </a:rPr>
              <a:t>Sustainability</a:t>
            </a:r>
          </a:p>
          <a:p>
            <a:pPr marL="342900" indent="-342900" algn="l">
              <a:buFont typeface="+mj-lt"/>
              <a:buAutoNum type="arabicPeriod" startAt="105"/>
            </a:pPr>
            <a:r>
              <a:rPr lang="en-US" sz="1200" dirty="0" smtClean="0">
                <a:solidFill>
                  <a:srgbClr val="323232"/>
                </a:solidFill>
                <a:latin typeface="Calibri" pitchFamily="34" charset="0"/>
              </a:rPr>
              <a:t>Teaching</a:t>
            </a:r>
          </a:p>
          <a:p>
            <a:pPr marL="342900" indent="-342900" algn="l">
              <a:buFont typeface="+mj-lt"/>
              <a:buAutoNum type="arabicPeriod" startAt="105"/>
            </a:pPr>
            <a:r>
              <a:rPr lang="en-US" sz="1200" dirty="0" smtClean="0">
                <a:solidFill>
                  <a:srgbClr val="323232"/>
                </a:solidFill>
                <a:latin typeface="Calibri" pitchFamily="34" charset="0"/>
              </a:rPr>
              <a:t>Thoughtfulness</a:t>
            </a:r>
          </a:p>
          <a:p>
            <a:pPr marL="342900" indent="-342900" algn="l">
              <a:buFont typeface="+mj-lt"/>
              <a:buAutoNum type="arabicPeriod" startAt="105"/>
            </a:pPr>
            <a:r>
              <a:rPr lang="en-US" sz="1200" dirty="0" smtClean="0">
                <a:solidFill>
                  <a:srgbClr val="323232"/>
                </a:solidFill>
                <a:latin typeface="Calibri" pitchFamily="34" charset="0"/>
              </a:rPr>
              <a:t>Thought leadership</a:t>
            </a:r>
          </a:p>
          <a:p>
            <a:pPr marL="342900" indent="-342900" algn="l">
              <a:buFont typeface="+mj-lt"/>
              <a:buAutoNum type="arabicPeriod" startAt="105"/>
            </a:pPr>
            <a:r>
              <a:rPr lang="en-US" sz="1200" dirty="0" smtClean="0">
                <a:solidFill>
                  <a:srgbClr val="323232"/>
                </a:solidFill>
                <a:latin typeface="Calibri" pitchFamily="34" charset="0"/>
              </a:rPr>
              <a:t>Tolerance</a:t>
            </a:r>
          </a:p>
          <a:p>
            <a:pPr marL="342900" indent="-342900" algn="l">
              <a:buFont typeface="+mj-lt"/>
              <a:buAutoNum type="arabicPeriod" startAt="105"/>
            </a:pPr>
            <a:r>
              <a:rPr lang="en-US" sz="1200" dirty="0" smtClean="0">
                <a:solidFill>
                  <a:srgbClr val="323232"/>
                </a:solidFill>
                <a:latin typeface="Calibri" pitchFamily="34" charset="0"/>
              </a:rPr>
              <a:t>Tradition</a:t>
            </a:r>
          </a:p>
          <a:p>
            <a:pPr marL="342900" indent="-342900" algn="l">
              <a:buFont typeface="+mj-lt"/>
              <a:buAutoNum type="arabicPeriod" startAt="105"/>
            </a:pPr>
            <a:r>
              <a:rPr lang="en-US" sz="1200" dirty="0" smtClean="0">
                <a:solidFill>
                  <a:srgbClr val="323232"/>
                </a:solidFill>
                <a:latin typeface="Calibri" pitchFamily="34" charset="0"/>
              </a:rPr>
              <a:t>Transformation</a:t>
            </a:r>
          </a:p>
          <a:p>
            <a:pPr marL="342900" indent="-342900" algn="l">
              <a:buFont typeface="+mj-lt"/>
              <a:buAutoNum type="arabicPeriod" startAt="105"/>
            </a:pPr>
            <a:r>
              <a:rPr lang="en-US" sz="1200" dirty="0" smtClean="0">
                <a:solidFill>
                  <a:srgbClr val="323232"/>
                </a:solidFill>
                <a:latin typeface="Calibri" pitchFamily="34" charset="0"/>
              </a:rPr>
              <a:t>Trust</a:t>
            </a:r>
          </a:p>
          <a:p>
            <a:pPr marL="342900" indent="-342900" algn="l">
              <a:buFont typeface="+mj-lt"/>
              <a:buAutoNum type="arabicPeriod" startAt="105"/>
            </a:pPr>
            <a:r>
              <a:rPr lang="en-US" sz="1200" dirty="0" smtClean="0">
                <a:solidFill>
                  <a:srgbClr val="323232"/>
                </a:solidFill>
                <a:latin typeface="Calibri" pitchFamily="34" charset="0"/>
              </a:rPr>
              <a:t>Uniqueness </a:t>
            </a:r>
          </a:p>
          <a:p>
            <a:pPr marL="342900" indent="-342900" algn="l">
              <a:buFont typeface="+mj-lt"/>
              <a:buAutoNum type="arabicPeriod" startAt="105"/>
            </a:pPr>
            <a:r>
              <a:rPr lang="en-US" sz="1200" dirty="0" smtClean="0">
                <a:solidFill>
                  <a:srgbClr val="323232"/>
                </a:solidFill>
                <a:latin typeface="Calibri" pitchFamily="34" charset="0"/>
              </a:rPr>
              <a:t>Vision</a:t>
            </a:r>
          </a:p>
          <a:p>
            <a:pPr marL="342900" indent="-342900" algn="l">
              <a:buFont typeface="+mj-lt"/>
              <a:buAutoNum type="arabicPeriod" startAt="105"/>
            </a:pPr>
            <a:r>
              <a:rPr lang="en-US" sz="1200" dirty="0" smtClean="0">
                <a:solidFill>
                  <a:srgbClr val="323232"/>
                </a:solidFill>
                <a:latin typeface="Calibri" pitchFamily="34" charset="0"/>
              </a:rPr>
              <a:t>Wealth</a:t>
            </a:r>
          </a:p>
          <a:p>
            <a:pPr marL="342900" indent="-342900" algn="l">
              <a:buFont typeface="+mj-lt"/>
              <a:buAutoNum type="arabicPeriod" startAt="105"/>
            </a:pPr>
            <a:r>
              <a:rPr lang="en-US" sz="1200" dirty="0" smtClean="0">
                <a:solidFill>
                  <a:srgbClr val="323232"/>
                </a:solidFill>
                <a:latin typeface="Calibri" pitchFamily="34" charset="0"/>
              </a:rPr>
              <a:t>Wisdom</a:t>
            </a:r>
          </a:p>
          <a:p>
            <a:pPr marL="342900" indent="-342900" algn="l">
              <a:buFont typeface="+mj-lt"/>
              <a:buAutoNum type="arabicPeriod" startAt="105"/>
            </a:pPr>
            <a:r>
              <a:rPr lang="en-US" sz="1200" dirty="0" smtClean="0">
                <a:solidFill>
                  <a:srgbClr val="323232"/>
                </a:solidFill>
                <a:latin typeface="Calibri" pitchFamily="34" charset="0"/>
              </a:rPr>
              <a:t>Winning</a:t>
            </a:r>
          </a:p>
          <a:p>
            <a:pPr marL="342900" indent="-342900" algn="l">
              <a:buFont typeface="+mj-lt"/>
              <a:buAutoNum type="arabicPeriod" startAt="105"/>
            </a:pPr>
            <a:r>
              <a:rPr lang="en-US" sz="1200" dirty="0" smtClean="0">
                <a:solidFill>
                  <a:srgbClr val="323232"/>
                </a:solidFill>
                <a:latin typeface="Calibri" pitchFamily="34" charset="0"/>
              </a:rPr>
              <a:t>Wholesome</a:t>
            </a:r>
          </a:p>
          <a:p>
            <a:pPr marL="342900" indent="-342900" algn="l">
              <a:buFont typeface="+mj-lt"/>
              <a:buAutoNum type="arabicPeriod" startAt="105"/>
            </a:pPr>
            <a:r>
              <a:rPr lang="en-US" sz="1200" dirty="0" smtClean="0">
                <a:solidFill>
                  <a:srgbClr val="323232"/>
                </a:solidFill>
                <a:latin typeface="Calibri" pitchFamily="34" charset="0"/>
              </a:rPr>
              <a:t>Work-Life Balance</a:t>
            </a:r>
          </a:p>
          <a:p>
            <a:pPr marL="342900" indent="-342900" algn="l">
              <a:buFont typeface="+mj-lt"/>
              <a:buAutoNum type="arabicPeriod" startAt="105"/>
            </a:pPr>
            <a:r>
              <a:rPr lang="en-US" sz="1200" dirty="0" smtClean="0">
                <a:solidFill>
                  <a:srgbClr val="323232"/>
                </a:solidFill>
                <a:latin typeface="Calibri" pitchFamily="34" charset="0"/>
              </a:rPr>
              <a:t>__________________</a:t>
            </a:r>
          </a:p>
          <a:p>
            <a:pPr marL="342900" indent="-342900" algn="l">
              <a:buFont typeface="+mj-lt"/>
              <a:buAutoNum type="arabicPeriod" startAt="105"/>
            </a:pPr>
            <a:r>
              <a:rPr lang="en-US" sz="1200" dirty="0" smtClean="0">
                <a:solidFill>
                  <a:srgbClr val="323232"/>
                </a:solidFill>
                <a:latin typeface="Calibri" pitchFamily="34" charset="0"/>
              </a:rPr>
              <a:t>__________________</a:t>
            </a:r>
          </a:p>
        </p:txBody>
      </p:sp>
      <p:sp>
        <p:nvSpPr>
          <p:cNvPr id="12" name="Rectangle 8"/>
          <p:cNvSpPr txBox="1">
            <a:spLocks noChangeArrowheads="1"/>
          </p:cNvSpPr>
          <p:nvPr/>
        </p:nvSpPr>
        <p:spPr>
          <a:xfrm>
            <a:off x="325438" y="266964"/>
            <a:ext cx="7858125" cy="768350"/>
          </a:xfrm>
          <a:prstGeom prst="rect">
            <a:avLst/>
          </a:prstGeom>
        </p:spPr>
        <p:txBody>
          <a:bodyPr/>
          <a:lstStyle/>
          <a:p>
            <a:pPr algn="l" eaLnBrk="0" hangingPunct="0">
              <a:defRPr/>
            </a:pPr>
            <a:r>
              <a:rPr lang="en-US" sz="2800" b="0" dirty="0" smtClean="0">
                <a:solidFill>
                  <a:srgbClr val="A57C50"/>
                </a:solidFill>
                <a:latin typeface="Verdana"/>
              </a:rPr>
              <a:t>Values: Organizationally, Personally? </a:t>
            </a:r>
            <a:endParaRPr lang="en-US" sz="2800" b="0" dirty="0">
              <a:solidFill>
                <a:srgbClr val="A57C50"/>
              </a:solidFill>
              <a:latin typeface="Verdana"/>
            </a:endParaRPr>
          </a:p>
        </p:txBody>
      </p:sp>
    </p:spTree>
    <p:extLst>
      <p:ext uri="{BB962C8B-B14F-4D97-AF65-F5344CB8AC3E}">
        <p14:creationId xmlns:p14="http://schemas.microsoft.com/office/powerpoint/2010/main" val="900097027"/>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4572000" y="1261705"/>
            <a:ext cx="13648" cy="293539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272955" y="6280868"/>
            <a:ext cx="8434317" cy="424732"/>
          </a:xfrm>
          <a:prstGeom prst="rect">
            <a:avLst/>
          </a:prstGeom>
          <a:noFill/>
        </p:spPr>
        <p:txBody>
          <a:bodyPr wrap="square" rtlCol="0">
            <a:spAutoFit/>
          </a:bodyPr>
          <a:lstStyle/>
          <a:p>
            <a:pPr fontAlgn="base">
              <a:lnSpc>
                <a:spcPct val="90000"/>
              </a:lnSpc>
              <a:spcBef>
                <a:spcPct val="0"/>
              </a:spcBef>
              <a:spcAft>
                <a:spcPct val="0"/>
              </a:spcAft>
            </a:pPr>
            <a:r>
              <a:rPr lang="en-US" sz="1200" dirty="0">
                <a:solidFill>
                  <a:srgbClr val="DDDDDD">
                    <a:lumMod val="10000"/>
                  </a:srgbClr>
                </a:solidFill>
                <a:latin typeface="Calibri" pitchFamily="34" charset="0"/>
              </a:rPr>
              <a:t>For more information on planning with values, see Dennis Jaffe’s The Values Edge</a:t>
            </a:r>
            <a:r>
              <a:rPr lang="en-US" sz="1200" baseline="30000" dirty="0">
                <a:solidFill>
                  <a:srgbClr val="DDDDDD">
                    <a:lumMod val="10000"/>
                  </a:srgbClr>
                </a:solidFill>
                <a:latin typeface="Calibri" pitchFamily="34" charset="0"/>
              </a:rPr>
              <a:t>(SM)</a:t>
            </a:r>
            <a:r>
              <a:rPr lang="en-US" sz="1200" dirty="0">
                <a:solidFill>
                  <a:srgbClr val="DDDDDD">
                    <a:lumMod val="10000"/>
                  </a:srgbClr>
                </a:solidFill>
                <a:latin typeface="Calibri" pitchFamily="34" charset="0"/>
              </a:rPr>
              <a:t> card system: </a:t>
            </a:r>
            <a:r>
              <a:rPr lang="en-US" sz="1200" dirty="0">
                <a:solidFill>
                  <a:srgbClr val="DDDDDD">
                    <a:lumMod val="10000"/>
                  </a:srgbClr>
                </a:solidFill>
                <a:latin typeface="Calibri" pitchFamily="34" charset="0"/>
                <a:hlinkClick r:id="rId3"/>
              </a:rPr>
              <a:t>www.dennisjaffe.com</a:t>
            </a:r>
            <a:r>
              <a:rPr lang="en-US" sz="1200" dirty="0">
                <a:solidFill>
                  <a:srgbClr val="DDDDDD">
                    <a:lumMod val="10000"/>
                  </a:srgbClr>
                </a:solidFill>
                <a:latin typeface="Calibri" pitchFamily="34" charset="0"/>
              </a:rPr>
              <a:t>. Using a deck of 56 cards, each with a separate value, The Values Edge</a:t>
            </a:r>
            <a:r>
              <a:rPr lang="en-US" sz="1200" baseline="30000" dirty="0">
                <a:solidFill>
                  <a:srgbClr val="DDDDDD">
                    <a:lumMod val="10000"/>
                  </a:srgbClr>
                </a:solidFill>
                <a:latin typeface="Calibri" pitchFamily="34" charset="0"/>
              </a:rPr>
              <a:t>(SM)</a:t>
            </a:r>
            <a:r>
              <a:rPr lang="en-US" sz="1200" dirty="0">
                <a:solidFill>
                  <a:srgbClr val="DDDDDD">
                    <a:lumMod val="10000"/>
                  </a:srgbClr>
                </a:solidFill>
                <a:latin typeface="Calibri" pitchFamily="34" charset="0"/>
              </a:rPr>
              <a:t> system allows a user to sort and prioritize their values</a:t>
            </a:r>
            <a:r>
              <a:rPr lang="en-US" sz="1200" dirty="0">
                <a:solidFill>
                  <a:srgbClr val="DDDDDD">
                    <a:lumMod val="10000"/>
                  </a:srgbClr>
                </a:solidFill>
              </a:rPr>
              <a:t>.</a:t>
            </a:r>
          </a:p>
        </p:txBody>
      </p:sp>
      <p:sp>
        <p:nvSpPr>
          <p:cNvPr id="43" name="Rectangle 8"/>
          <p:cNvSpPr txBox="1">
            <a:spLocks noChangeArrowheads="1"/>
          </p:cNvSpPr>
          <p:nvPr/>
        </p:nvSpPr>
        <p:spPr>
          <a:xfrm>
            <a:off x="325438" y="266964"/>
            <a:ext cx="7858125" cy="768350"/>
          </a:xfrm>
          <a:prstGeom prst="rect">
            <a:avLst/>
          </a:prstGeom>
        </p:spPr>
        <p:txBody>
          <a:bodyPr/>
          <a:lstStyle/>
          <a:p>
            <a:pPr algn="l" eaLnBrk="0" fontAlgn="base" hangingPunct="0">
              <a:lnSpc>
                <a:spcPct val="90000"/>
              </a:lnSpc>
              <a:spcBef>
                <a:spcPct val="0"/>
              </a:spcBef>
              <a:spcAft>
                <a:spcPct val="0"/>
              </a:spcAft>
              <a:defRPr/>
            </a:pPr>
            <a:r>
              <a:rPr lang="en-US" sz="2800" dirty="0" smtClean="0">
                <a:solidFill>
                  <a:srgbClr val="A57C50"/>
                </a:solidFill>
              </a:rPr>
              <a:t>Values Past, Present, Future?</a:t>
            </a:r>
            <a:endParaRPr lang="en-US" sz="2800" dirty="0">
              <a:solidFill>
                <a:srgbClr val="A57C50"/>
              </a:solidFill>
            </a:endParaRPr>
          </a:p>
        </p:txBody>
      </p:sp>
      <p:sp>
        <p:nvSpPr>
          <p:cNvPr id="48" name="Rectangle 47"/>
          <p:cNvSpPr/>
          <p:nvPr/>
        </p:nvSpPr>
        <p:spPr>
          <a:xfrm>
            <a:off x="1384385" y="1815990"/>
            <a:ext cx="1805035" cy="729695"/>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ct val="90000"/>
              </a:lnSpc>
              <a:spcBef>
                <a:spcPct val="0"/>
              </a:spcBef>
              <a:spcAft>
                <a:spcPct val="0"/>
              </a:spcAft>
            </a:pPr>
            <a:endParaRPr lang="en-US" b="1" dirty="0">
              <a:solidFill>
                <a:srgbClr val="DDDDDD">
                  <a:lumMod val="10000"/>
                </a:srgbClr>
              </a:solidFill>
            </a:endParaRPr>
          </a:p>
        </p:txBody>
      </p:sp>
      <p:sp>
        <p:nvSpPr>
          <p:cNvPr id="65" name="Rectangle 64"/>
          <p:cNvSpPr/>
          <p:nvPr/>
        </p:nvSpPr>
        <p:spPr>
          <a:xfrm>
            <a:off x="309045" y="2698085"/>
            <a:ext cx="1805035" cy="729695"/>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ct val="90000"/>
              </a:lnSpc>
              <a:spcBef>
                <a:spcPct val="0"/>
              </a:spcBef>
              <a:spcAft>
                <a:spcPct val="0"/>
              </a:spcAft>
            </a:pPr>
            <a:endParaRPr lang="en-US" b="1" dirty="0">
              <a:solidFill>
                <a:srgbClr val="DDDDDD">
                  <a:lumMod val="10000"/>
                </a:srgbClr>
              </a:solidFill>
            </a:endParaRPr>
          </a:p>
        </p:txBody>
      </p:sp>
      <p:sp>
        <p:nvSpPr>
          <p:cNvPr id="66" name="Rectangle 65"/>
          <p:cNvSpPr/>
          <p:nvPr/>
        </p:nvSpPr>
        <p:spPr>
          <a:xfrm>
            <a:off x="2439818" y="2698085"/>
            <a:ext cx="1805035" cy="729695"/>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ct val="90000"/>
              </a:lnSpc>
              <a:spcBef>
                <a:spcPct val="0"/>
              </a:spcBef>
              <a:spcAft>
                <a:spcPct val="0"/>
              </a:spcAft>
            </a:pPr>
            <a:endParaRPr lang="en-US" b="1" dirty="0">
              <a:solidFill>
                <a:srgbClr val="DDDDDD">
                  <a:lumMod val="10000"/>
                </a:srgbClr>
              </a:solidFill>
            </a:endParaRPr>
          </a:p>
        </p:txBody>
      </p:sp>
      <p:sp>
        <p:nvSpPr>
          <p:cNvPr id="67" name="Rectangle 66"/>
          <p:cNvSpPr/>
          <p:nvPr/>
        </p:nvSpPr>
        <p:spPr>
          <a:xfrm>
            <a:off x="5974487" y="1815990"/>
            <a:ext cx="1805035" cy="729695"/>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ct val="90000"/>
              </a:lnSpc>
              <a:spcBef>
                <a:spcPct val="0"/>
              </a:spcBef>
              <a:spcAft>
                <a:spcPct val="0"/>
              </a:spcAft>
            </a:pPr>
            <a:endParaRPr lang="en-US" b="1" dirty="0">
              <a:solidFill>
                <a:srgbClr val="DDDDDD">
                  <a:lumMod val="10000"/>
                </a:srgbClr>
              </a:solidFill>
            </a:endParaRPr>
          </a:p>
        </p:txBody>
      </p:sp>
      <p:sp>
        <p:nvSpPr>
          <p:cNvPr id="68" name="Rectangle 67"/>
          <p:cNvSpPr/>
          <p:nvPr/>
        </p:nvSpPr>
        <p:spPr>
          <a:xfrm>
            <a:off x="4899147" y="2698085"/>
            <a:ext cx="1805035" cy="729695"/>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ct val="90000"/>
              </a:lnSpc>
              <a:spcBef>
                <a:spcPct val="0"/>
              </a:spcBef>
              <a:spcAft>
                <a:spcPct val="0"/>
              </a:spcAft>
            </a:pPr>
            <a:endParaRPr lang="en-US" b="1" dirty="0">
              <a:solidFill>
                <a:srgbClr val="DDDDDD">
                  <a:lumMod val="10000"/>
                </a:srgbClr>
              </a:solidFill>
            </a:endParaRPr>
          </a:p>
        </p:txBody>
      </p:sp>
      <p:sp>
        <p:nvSpPr>
          <p:cNvPr id="69" name="Rectangle 68"/>
          <p:cNvSpPr/>
          <p:nvPr/>
        </p:nvSpPr>
        <p:spPr>
          <a:xfrm>
            <a:off x="7029920" y="2698085"/>
            <a:ext cx="1805035" cy="729695"/>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ct val="90000"/>
              </a:lnSpc>
              <a:spcBef>
                <a:spcPct val="0"/>
              </a:spcBef>
              <a:spcAft>
                <a:spcPct val="0"/>
              </a:spcAft>
            </a:pPr>
            <a:endParaRPr lang="en-US" b="1" dirty="0">
              <a:solidFill>
                <a:srgbClr val="DDDDDD">
                  <a:lumMod val="10000"/>
                </a:srgbClr>
              </a:solidFill>
            </a:endParaRPr>
          </a:p>
        </p:txBody>
      </p:sp>
    </p:spTree>
    <p:extLst>
      <p:ext uri="{BB962C8B-B14F-4D97-AF65-F5344CB8AC3E}">
        <p14:creationId xmlns:p14="http://schemas.microsoft.com/office/powerpoint/2010/main" val="572663374"/>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solidFill>
                  <a:srgbClr val="A57C50"/>
                </a:solidFill>
                <a:latin typeface="+mn-lt"/>
                <a:ea typeface="ＭＳ Ｐゴシック"/>
                <a:cs typeface="ＭＳ Ｐゴシック"/>
              </a:rPr>
              <a:t>What are “Governance Values</a:t>
            </a:r>
            <a:r>
              <a:rPr lang="en-US" sz="2600" b="1" dirty="0" smtClean="0">
                <a:solidFill>
                  <a:srgbClr val="A57C50"/>
                </a:solidFill>
                <a:latin typeface="+mn-lt"/>
                <a:ea typeface="ＭＳ Ｐゴシック"/>
                <a:cs typeface="ＭＳ Ｐゴシック"/>
              </a:rPr>
              <a:t>?”</a:t>
            </a:r>
            <a:endParaRPr lang="en-US" sz="2600" b="1" dirty="0">
              <a:solidFill>
                <a:srgbClr val="A57C50"/>
              </a:solidFill>
              <a:latin typeface="+mn-lt"/>
              <a:ea typeface="ＭＳ Ｐゴシック"/>
              <a:cs typeface="ＭＳ Ｐゴシック"/>
            </a:endParaRPr>
          </a:p>
        </p:txBody>
      </p:sp>
      <p:sp>
        <p:nvSpPr>
          <p:cNvPr id="4" name="Footer Placeholder 3"/>
          <p:cNvSpPr>
            <a:spLocks noGrp="1"/>
          </p:cNvSpPr>
          <p:nvPr>
            <p:ph type="ftr" sz="quarter" idx="10"/>
          </p:nvPr>
        </p:nvSpPr>
        <p:spPr/>
        <p:txBody>
          <a:bodyPr/>
          <a:lstStyle/>
          <a:p>
            <a:pPr>
              <a:defRPr/>
            </a:pPr>
            <a:r>
              <a:rPr lang="en-US" dirty="0" smtClean="0"/>
              <a:t>200906092 TPB-AB21039 (09/09)</a:t>
            </a:r>
            <a:endParaRPr lang="en-US" dirty="0"/>
          </a:p>
        </p:txBody>
      </p:sp>
      <p:sp>
        <p:nvSpPr>
          <p:cNvPr id="5" name="Rectangle 4"/>
          <p:cNvSpPr/>
          <p:nvPr/>
        </p:nvSpPr>
        <p:spPr>
          <a:xfrm>
            <a:off x="347663" y="1047890"/>
            <a:ext cx="8567737" cy="4884414"/>
          </a:xfrm>
          <a:prstGeom prst="rect">
            <a:avLst/>
          </a:prstGeom>
        </p:spPr>
        <p:txBody>
          <a:bodyPr wrap="square">
            <a:spAutoFit/>
          </a:bodyPr>
          <a:lstStyle/>
          <a:p>
            <a:pPr marL="514350" indent="-514350" algn="l">
              <a:spcAft>
                <a:spcPts val="0"/>
              </a:spcAft>
              <a:buClr>
                <a:schemeClr val="tx2"/>
              </a:buClr>
              <a:buFont typeface="+mj-lt"/>
              <a:buAutoNum type="arabicPeriod"/>
              <a:tabLst>
                <a:tab pos="519113" algn="l"/>
                <a:tab pos="1882775" algn="l"/>
              </a:tabLst>
            </a:pPr>
            <a:r>
              <a:rPr lang="en-US" sz="3200" b="0" kern="0" dirty="0" smtClean="0">
                <a:solidFill>
                  <a:schemeClr val="bg2">
                    <a:lumMod val="10000"/>
                  </a:schemeClr>
                </a:solidFill>
                <a:latin typeface="+mn-lt"/>
                <a:ea typeface="MS PGothic"/>
                <a:cs typeface="MS PGothic"/>
              </a:rPr>
              <a:t>Commitment to the Fiduciary Duties</a:t>
            </a:r>
          </a:p>
          <a:p>
            <a:pPr marL="914400" lvl="1" indent="-457200" algn="l">
              <a:spcAft>
                <a:spcPts val="0"/>
              </a:spcAft>
              <a:buClr>
                <a:schemeClr val="tx2"/>
              </a:buClr>
              <a:buFont typeface="Arial" pitchFamily="34" charset="0"/>
              <a:buChar char="•"/>
              <a:tabLst>
                <a:tab pos="519113" algn="l"/>
                <a:tab pos="1882775" algn="l"/>
              </a:tabLst>
            </a:pPr>
            <a:r>
              <a:rPr lang="en-US" sz="3200" b="0" kern="0" dirty="0" smtClean="0">
                <a:solidFill>
                  <a:schemeClr val="bg2">
                    <a:lumMod val="10000"/>
                  </a:schemeClr>
                </a:solidFill>
                <a:latin typeface="+mn-lt"/>
                <a:ea typeface="MS PGothic"/>
                <a:cs typeface="MS PGothic"/>
              </a:rPr>
              <a:t>Care</a:t>
            </a:r>
          </a:p>
          <a:p>
            <a:pPr marL="914400" lvl="1" indent="-457200" algn="l">
              <a:spcAft>
                <a:spcPts val="0"/>
              </a:spcAft>
              <a:buClr>
                <a:schemeClr val="tx2"/>
              </a:buClr>
              <a:buFont typeface="Arial" pitchFamily="34" charset="0"/>
              <a:buChar char="•"/>
              <a:tabLst>
                <a:tab pos="519113" algn="l"/>
                <a:tab pos="1882775" algn="l"/>
              </a:tabLst>
            </a:pPr>
            <a:r>
              <a:rPr lang="en-US" sz="3200" b="0" kern="0" dirty="0" smtClean="0">
                <a:solidFill>
                  <a:schemeClr val="bg2">
                    <a:lumMod val="10000"/>
                  </a:schemeClr>
                </a:solidFill>
                <a:latin typeface="+mn-lt"/>
                <a:ea typeface="MS PGothic"/>
                <a:cs typeface="MS PGothic"/>
              </a:rPr>
              <a:t>Loyalty</a:t>
            </a:r>
          </a:p>
          <a:p>
            <a:pPr marL="914400" lvl="1" indent="-457200" algn="l">
              <a:spcAft>
                <a:spcPts val="0"/>
              </a:spcAft>
              <a:buClr>
                <a:schemeClr val="tx2"/>
              </a:buClr>
              <a:buFont typeface="Arial" pitchFamily="34" charset="0"/>
              <a:buChar char="•"/>
              <a:tabLst>
                <a:tab pos="519113" algn="l"/>
                <a:tab pos="1882775" algn="l"/>
              </a:tabLst>
            </a:pPr>
            <a:r>
              <a:rPr lang="en-US" sz="3200" b="0" kern="0" dirty="0" smtClean="0">
                <a:solidFill>
                  <a:schemeClr val="bg2">
                    <a:lumMod val="10000"/>
                  </a:schemeClr>
                </a:solidFill>
                <a:latin typeface="+mn-lt"/>
                <a:ea typeface="MS PGothic"/>
                <a:cs typeface="MS PGothic"/>
              </a:rPr>
              <a:t>Obedience</a:t>
            </a:r>
          </a:p>
          <a:p>
            <a:pPr marL="514350" indent="-514350" algn="l">
              <a:spcAft>
                <a:spcPts val="0"/>
              </a:spcAft>
              <a:buClr>
                <a:schemeClr val="tx2"/>
              </a:buClr>
              <a:buFont typeface="+mj-lt"/>
              <a:buAutoNum type="arabicPeriod"/>
              <a:tabLst>
                <a:tab pos="519113" algn="l"/>
                <a:tab pos="1882775" algn="l"/>
              </a:tabLst>
            </a:pPr>
            <a:r>
              <a:rPr lang="en-US" sz="3200" b="0" kern="0" dirty="0" smtClean="0">
                <a:solidFill>
                  <a:schemeClr val="bg2">
                    <a:lumMod val="10000"/>
                  </a:schemeClr>
                </a:solidFill>
                <a:latin typeface="+mn-lt"/>
                <a:ea typeface="MS PGothic"/>
                <a:cs typeface="MS PGothic"/>
              </a:rPr>
              <a:t>Respect for differing opinions</a:t>
            </a:r>
          </a:p>
          <a:p>
            <a:pPr marL="514350" indent="-514350" algn="l">
              <a:spcAft>
                <a:spcPts val="0"/>
              </a:spcAft>
              <a:buClr>
                <a:schemeClr val="tx2"/>
              </a:buClr>
              <a:buFont typeface="+mj-lt"/>
              <a:buAutoNum type="arabicPeriod"/>
              <a:tabLst>
                <a:tab pos="519113" algn="l"/>
                <a:tab pos="1882775" algn="l"/>
              </a:tabLst>
            </a:pPr>
            <a:r>
              <a:rPr lang="en-US" sz="3200" b="0" kern="0" dirty="0">
                <a:solidFill>
                  <a:schemeClr val="tx1"/>
                </a:solidFill>
                <a:latin typeface="+mn-lt"/>
                <a:ea typeface="MS PGothic"/>
                <a:cs typeface="MS PGothic"/>
              </a:rPr>
              <a:t>Mutual respect among staff and board</a:t>
            </a:r>
          </a:p>
          <a:p>
            <a:pPr marL="514350" indent="-514350" algn="l">
              <a:spcAft>
                <a:spcPts val="0"/>
              </a:spcAft>
              <a:buClr>
                <a:schemeClr val="tx2"/>
              </a:buClr>
              <a:buFont typeface="+mj-lt"/>
              <a:buAutoNum type="arabicPeriod"/>
              <a:tabLst>
                <a:tab pos="519113" algn="l"/>
                <a:tab pos="1882775" algn="l"/>
              </a:tabLst>
            </a:pPr>
            <a:r>
              <a:rPr lang="en-US" sz="3200" b="0" kern="0" dirty="0" smtClean="0">
                <a:solidFill>
                  <a:schemeClr val="tx1"/>
                </a:solidFill>
                <a:latin typeface="+mn-lt"/>
                <a:ea typeface="MS PGothic"/>
                <a:cs typeface="MS PGothic"/>
              </a:rPr>
              <a:t>Board – Staff Partnership</a:t>
            </a:r>
          </a:p>
          <a:p>
            <a:pPr marL="514350" indent="-514350" algn="l">
              <a:spcAft>
                <a:spcPts val="0"/>
              </a:spcAft>
              <a:buClr>
                <a:schemeClr val="tx2"/>
              </a:buClr>
              <a:buFont typeface="+mj-lt"/>
              <a:buAutoNum type="arabicPeriod"/>
              <a:tabLst>
                <a:tab pos="519113" algn="l"/>
                <a:tab pos="1882775" algn="l"/>
              </a:tabLst>
            </a:pPr>
            <a:r>
              <a:rPr lang="en-US" sz="3200" b="0" kern="0" dirty="0" smtClean="0">
                <a:solidFill>
                  <a:schemeClr val="tx1"/>
                </a:solidFill>
                <a:latin typeface="+mn-lt"/>
                <a:ea typeface="MS PGothic"/>
                <a:cs typeface="MS PGothic"/>
              </a:rPr>
              <a:t>Healthy debate</a:t>
            </a:r>
          </a:p>
          <a:p>
            <a:pPr marL="914400" lvl="1" indent="-457200" algn="l">
              <a:spcAft>
                <a:spcPts val="0"/>
              </a:spcAft>
              <a:buClr>
                <a:schemeClr val="tx2"/>
              </a:buClr>
              <a:buFont typeface="Arial" pitchFamily="34" charset="0"/>
              <a:buChar char="•"/>
              <a:tabLst>
                <a:tab pos="519113" algn="l"/>
                <a:tab pos="1882775" algn="l"/>
              </a:tabLst>
            </a:pPr>
            <a:r>
              <a:rPr lang="en-US" sz="3200" b="0" kern="0" dirty="0" smtClean="0">
                <a:solidFill>
                  <a:schemeClr val="tx1"/>
                </a:solidFill>
                <a:latin typeface="+mn-lt"/>
                <a:ea typeface="MS PGothic"/>
                <a:cs typeface="MS PGothic"/>
              </a:rPr>
              <a:t>100% agreement is not required</a:t>
            </a:r>
          </a:p>
          <a:p>
            <a:pPr marL="514350" indent="-514350" algn="l">
              <a:spcAft>
                <a:spcPts val="0"/>
              </a:spcAft>
              <a:buClr>
                <a:schemeClr val="tx2"/>
              </a:buClr>
              <a:buFont typeface="+mj-lt"/>
              <a:buAutoNum type="arabicPeriod"/>
              <a:tabLst>
                <a:tab pos="519113" algn="l"/>
                <a:tab pos="1882775" algn="l"/>
              </a:tabLst>
            </a:pPr>
            <a:endParaRPr lang="en-US" sz="3200" b="0" kern="0" dirty="0" smtClean="0">
              <a:solidFill>
                <a:schemeClr val="tx1"/>
              </a:solidFill>
              <a:latin typeface="+mn-lt"/>
              <a:ea typeface="MS PGothic"/>
              <a:cs typeface="MS PGothic"/>
            </a:endParaRPr>
          </a:p>
          <a:p>
            <a:pPr marL="971550" lvl="1" indent="-514350" algn="l">
              <a:spcAft>
                <a:spcPts val="0"/>
              </a:spcAft>
              <a:buClr>
                <a:schemeClr val="tx2"/>
              </a:buClr>
              <a:buFont typeface="Arial" pitchFamily="34" charset="0"/>
              <a:buChar char="•"/>
              <a:tabLst>
                <a:tab pos="519113" algn="l"/>
                <a:tab pos="1882775" algn="l"/>
              </a:tabLst>
            </a:pPr>
            <a:endParaRPr lang="en-US" sz="2600" b="0" kern="0" dirty="0" smtClean="0">
              <a:solidFill>
                <a:schemeClr val="bg2">
                  <a:lumMod val="10000"/>
                </a:schemeClr>
              </a:solidFill>
              <a:latin typeface="+mn-lt"/>
              <a:ea typeface="MS PGothic"/>
              <a:cs typeface="MS PGothic"/>
            </a:endParaRPr>
          </a:p>
        </p:txBody>
      </p:sp>
    </p:spTree>
    <p:extLst>
      <p:ext uri="{BB962C8B-B14F-4D97-AF65-F5344CB8AC3E}">
        <p14:creationId xmlns:p14="http://schemas.microsoft.com/office/powerpoint/2010/main" val="4020232148"/>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8"/>
          <p:cNvSpPr>
            <a:spLocks noGrp="1" noChangeArrowheads="1"/>
          </p:cNvSpPr>
          <p:nvPr>
            <p:ph type="title"/>
          </p:nvPr>
        </p:nvSpPr>
        <p:spPr>
          <a:xfrm>
            <a:off x="669590" y="5886920"/>
            <a:ext cx="7858125" cy="768350"/>
          </a:xfrm>
        </p:spPr>
        <p:txBody>
          <a:bodyPr/>
          <a:lstStyle/>
          <a:p>
            <a:pPr algn="ctr"/>
            <a:r>
              <a:rPr lang="en-US" sz="2800" b="1" dirty="0" smtClean="0">
                <a:solidFill>
                  <a:srgbClr val="A57C50"/>
                </a:solidFill>
                <a:latin typeface="+mn-lt"/>
                <a:ea typeface="ＭＳ Ｐゴシック"/>
                <a:cs typeface="ＭＳ Ｐゴシック"/>
              </a:rPr>
              <a:t>Stories show us how to behave</a:t>
            </a:r>
          </a:p>
        </p:txBody>
      </p:sp>
      <p:sp>
        <p:nvSpPr>
          <p:cNvPr id="4" name="Rectangle 3"/>
          <p:cNvSpPr/>
          <p:nvPr/>
        </p:nvSpPr>
        <p:spPr bwMode="auto">
          <a:xfrm>
            <a:off x="539476" y="1260929"/>
            <a:ext cx="3533260" cy="4510776"/>
          </a:xfrm>
          <a:prstGeom prst="rect">
            <a:avLst/>
          </a:prstGeom>
          <a:noFill/>
          <a:ln w="25400" cap="flat" cmpd="sng" algn="ctr">
            <a:solidFill>
              <a:schemeClr val="tx1"/>
            </a:solidFill>
            <a:prstDash val="solid"/>
            <a:round/>
            <a:headEnd type="none" w="med" len="med"/>
            <a:tailEnd type="none" w="med" len="med"/>
          </a:ln>
          <a:effectLst/>
        </p:spPr>
        <p:txBody>
          <a:bodyPr vert="horz" wrap="none" lIns="91440" tIns="45720" rIns="91440" bIns="91440" numCol="1" rtlCol="0" anchor="ctr" anchorCtr="0" compatLnSpc="1">
            <a:prstTxWarp prst="textNoShape">
              <a:avLst/>
            </a:prstTxWarp>
          </a:bodyPr>
          <a:lstStyle/>
          <a:p>
            <a:pPr marL="0" marR="0" indent="0" algn="ctr" defTabSz="914400" rtl="0" eaLnBrk="1" fontAlgn="base" latinLnBrk="0" hangingPunct="1">
              <a:lnSpc>
                <a:spcPct val="95000"/>
              </a:lnSpc>
              <a:spcBef>
                <a:spcPct val="0"/>
              </a:spcBef>
              <a:spcAft>
                <a:spcPct val="0"/>
              </a:spcAft>
              <a:buClrTx/>
              <a:buSzTx/>
              <a:buFontTx/>
              <a:buNone/>
              <a:tabLst/>
            </a:pPr>
            <a:endParaRPr kumimoji="0" lang="en-US" sz="1800" b="0" i="0" u="none" strike="noStrike" cap="none" normalizeH="0" baseline="0" dirty="0">
              <a:ln>
                <a:noFill/>
              </a:ln>
              <a:solidFill>
                <a:schemeClr val="bg1"/>
              </a:solidFill>
              <a:effectLst/>
              <a:latin typeface="Verdana" charset="0"/>
            </a:endParaRPr>
          </a:p>
        </p:txBody>
      </p:sp>
      <p:cxnSp>
        <p:nvCxnSpPr>
          <p:cNvPr id="6" name="Straight Arrow Connector 5"/>
          <p:cNvCxnSpPr/>
          <p:nvPr/>
        </p:nvCxnSpPr>
        <p:spPr bwMode="auto">
          <a:xfrm flipV="1">
            <a:off x="764685" y="2031239"/>
            <a:ext cx="2920651" cy="1542186"/>
          </a:xfrm>
          <a:prstGeom prst="straightConnector1">
            <a:avLst/>
          </a:prstGeom>
          <a:gradFill rotWithShape="1">
            <a:gsLst>
              <a:gs pos="0">
                <a:srgbClr val="67822A"/>
              </a:gs>
              <a:gs pos="100000">
                <a:srgbClr val="67822A">
                  <a:gamma/>
                  <a:shade val="66275"/>
                  <a:invGamma/>
                </a:srgbClr>
              </a:gs>
            </a:gsLst>
            <a:lin ang="5400000" scaled="1"/>
          </a:gradFill>
          <a:ln w="95250" cap="flat" cmpd="sng" algn="ctr">
            <a:solidFill>
              <a:schemeClr val="tx1"/>
            </a:solidFill>
            <a:prstDash val="solid"/>
            <a:round/>
            <a:headEnd type="none" w="med" len="med"/>
            <a:tailEnd type="stealth" w="lg" len="lg"/>
          </a:ln>
          <a:effectLst/>
        </p:spPr>
      </p:cxnSp>
      <p:sp>
        <p:nvSpPr>
          <p:cNvPr id="8" name="TextBox 7"/>
          <p:cNvSpPr txBox="1"/>
          <p:nvPr/>
        </p:nvSpPr>
        <p:spPr>
          <a:xfrm rot="19892912">
            <a:off x="447021" y="2266147"/>
            <a:ext cx="3206326" cy="424732"/>
          </a:xfrm>
          <a:prstGeom prst="rect">
            <a:avLst/>
          </a:prstGeom>
          <a:noFill/>
        </p:spPr>
        <p:txBody>
          <a:bodyPr wrap="none" rtlCol="0">
            <a:spAutoFit/>
          </a:bodyPr>
          <a:lstStyle/>
          <a:p>
            <a:r>
              <a:rPr lang="en-US" sz="2400" dirty="0" smtClean="0"/>
              <a:t>Available Choices</a:t>
            </a:r>
            <a:endParaRPr lang="en-US" sz="2400" dirty="0"/>
          </a:p>
        </p:txBody>
      </p:sp>
      <p:sp>
        <p:nvSpPr>
          <p:cNvPr id="9" name="TextBox 8"/>
          <p:cNvSpPr txBox="1"/>
          <p:nvPr/>
        </p:nvSpPr>
        <p:spPr>
          <a:xfrm rot="1639977">
            <a:off x="575583" y="4650970"/>
            <a:ext cx="2723823" cy="424732"/>
          </a:xfrm>
          <a:prstGeom prst="rect">
            <a:avLst/>
          </a:prstGeom>
          <a:noFill/>
        </p:spPr>
        <p:txBody>
          <a:bodyPr wrap="none" rtlCol="0">
            <a:spAutoFit/>
          </a:bodyPr>
          <a:lstStyle/>
          <a:p>
            <a:r>
              <a:rPr lang="en-US" sz="2400" dirty="0" smtClean="0"/>
              <a:t>Available Time</a:t>
            </a:r>
            <a:endParaRPr lang="en-US" sz="2400" dirty="0"/>
          </a:p>
        </p:txBody>
      </p:sp>
      <p:cxnSp>
        <p:nvCxnSpPr>
          <p:cNvPr id="17" name="Straight Arrow Connector 16"/>
          <p:cNvCxnSpPr/>
          <p:nvPr/>
        </p:nvCxnSpPr>
        <p:spPr bwMode="auto">
          <a:xfrm flipV="1">
            <a:off x="769905" y="4296767"/>
            <a:ext cx="2781908" cy="1394335"/>
          </a:xfrm>
          <a:prstGeom prst="straightConnector1">
            <a:avLst/>
          </a:prstGeom>
          <a:gradFill rotWithShape="1">
            <a:gsLst>
              <a:gs pos="0">
                <a:srgbClr val="67822A"/>
              </a:gs>
              <a:gs pos="100000">
                <a:srgbClr val="67822A">
                  <a:gamma/>
                  <a:shade val="66275"/>
                  <a:invGamma/>
                </a:srgbClr>
              </a:gs>
            </a:gsLst>
            <a:lin ang="5400000" scaled="1"/>
          </a:gradFill>
          <a:ln w="95250" cap="flat" cmpd="sng" algn="ctr">
            <a:solidFill>
              <a:schemeClr val="tx1"/>
            </a:solidFill>
            <a:prstDash val="solid"/>
            <a:round/>
            <a:headEnd type="none" w="med" len="med"/>
            <a:tailEnd type="stealth" w="lg" len="lg"/>
          </a:ln>
          <a:effectLst/>
          <a:scene3d>
            <a:camera prst="orthographicFront">
              <a:rot lat="10800000" lon="0" rev="0"/>
            </a:camera>
            <a:lightRig rig="threePt" dir="t"/>
          </a:scene3d>
        </p:spPr>
      </p:cxnSp>
      <p:sp>
        <p:nvSpPr>
          <p:cNvPr id="11" name="Rectangle 4"/>
          <p:cNvSpPr txBox="1">
            <a:spLocks noChangeArrowheads="1"/>
          </p:cNvSpPr>
          <p:nvPr/>
        </p:nvSpPr>
        <p:spPr>
          <a:xfrm>
            <a:off x="260305" y="277436"/>
            <a:ext cx="8229600" cy="814387"/>
          </a:xfrm>
          <a:prstGeom prst="rect">
            <a:avLst/>
          </a:prstGeom>
        </p:spPr>
        <p:txBody>
          <a:bodyPr/>
          <a:lstStyle/>
          <a:p>
            <a:pPr marL="174625" indent="-174625" algn="l" eaLnBrk="0" hangingPunct="0">
              <a:buClr>
                <a:schemeClr val="tx2"/>
              </a:buClr>
              <a:defRPr/>
            </a:pPr>
            <a:r>
              <a:rPr lang="en-US" sz="2800" dirty="0" smtClean="0">
                <a:solidFill>
                  <a:srgbClr val="A57C50"/>
                </a:solidFill>
                <a:latin typeface="+mn-lt"/>
              </a:rPr>
              <a:t>Stories Have Amazing Power</a:t>
            </a:r>
            <a:endParaRPr lang="en-US" sz="2800" dirty="0">
              <a:solidFill>
                <a:srgbClr val="A57C50"/>
              </a:solidFill>
              <a:latin typeface="+mn-lt"/>
            </a:endParaRPr>
          </a:p>
        </p:txBody>
      </p:sp>
      <p:sp>
        <p:nvSpPr>
          <p:cNvPr id="2" name="TextBox 1"/>
          <p:cNvSpPr txBox="1"/>
          <p:nvPr/>
        </p:nvSpPr>
        <p:spPr>
          <a:xfrm>
            <a:off x="4565549" y="1009485"/>
            <a:ext cx="4418380" cy="4979825"/>
          </a:xfrm>
          <a:prstGeom prst="rect">
            <a:avLst/>
          </a:prstGeom>
          <a:noFill/>
        </p:spPr>
        <p:txBody>
          <a:bodyPr wrap="square" rtlCol="0">
            <a:spAutoFit/>
          </a:bodyPr>
          <a:lstStyle/>
          <a:p>
            <a:pPr algn="l">
              <a:spcAft>
                <a:spcPts val="1200"/>
              </a:spcAft>
            </a:pPr>
            <a:r>
              <a:rPr lang="en-US" sz="2400" dirty="0" smtClean="0">
                <a:solidFill>
                  <a:schemeClr val="tx1"/>
                </a:solidFill>
              </a:rPr>
              <a:t>Stories: </a:t>
            </a:r>
          </a:p>
          <a:p>
            <a:pPr marL="285750" indent="-285750" algn="l">
              <a:spcAft>
                <a:spcPts val="1200"/>
              </a:spcAft>
              <a:buFont typeface="Arial" panose="020B0604020202020204" pitchFamily="34" charset="0"/>
              <a:buChar char="•"/>
            </a:pPr>
            <a:r>
              <a:rPr lang="en-US" sz="2400" b="0" i="1" dirty="0">
                <a:solidFill>
                  <a:schemeClr val="tx1"/>
                </a:solidFill>
              </a:rPr>
              <a:t>Help us make decisions</a:t>
            </a:r>
          </a:p>
          <a:p>
            <a:pPr marL="285750" indent="-285750" algn="l">
              <a:spcAft>
                <a:spcPts val="1200"/>
              </a:spcAft>
              <a:buFont typeface="Arial" panose="020B0604020202020204" pitchFamily="34" charset="0"/>
              <a:buChar char="•"/>
            </a:pPr>
            <a:r>
              <a:rPr lang="en-US" sz="2400" b="0" i="1" dirty="0" smtClean="0">
                <a:solidFill>
                  <a:schemeClr val="tx1"/>
                </a:solidFill>
              </a:rPr>
              <a:t>Help </a:t>
            </a:r>
            <a:r>
              <a:rPr lang="en-US" sz="2400" b="0" i="1" dirty="0">
                <a:solidFill>
                  <a:schemeClr val="tx1"/>
                </a:solidFill>
              </a:rPr>
              <a:t>us define our own identities</a:t>
            </a:r>
          </a:p>
          <a:p>
            <a:pPr marL="285750" indent="-285750" algn="l">
              <a:spcAft>
                <a:spcPts val="1200"/>
              </a:spcAft>
              <a:buFont typeface="Arial" panose="020B0604020202020204" pitchFamily="34" charset="0"/>
              <a:buChar char="•"/>
            </a:pPr>
            <a:r>
              <a:rPr lang="en-US" sz="2400" b="0" i="1" dirty="0" smtClean="0">
                <a:solidFill>
                  <a:schemeClr val="tx1"/>
                </a:solidFill>
              </a:rPr>
              <a:t>Help us make sense of the world</a:t>
            </a:r>
          </a:p>
          <a:p>
            <a:pPr marL="285750" indent="-285750" algn="l">
              <a:spcAft>
                <a:spcPts val="1200"/>
              </a:spcAft>
              <a:buFont typeface="Arial" panose="020B0604020202020204" pitchFamily="34" charset="0"/>
              <a:buChar char="•"/>
            </a:pPr>
            <a:r>
              <a:rPr lang="en-US" sz="2400" b="0" i="1" dirty="0" smtClean="0">
                <a:solidFill>
                  <a:schemeClr val="tx1"/>
                </a:solidFill>
              </a:rPr>
              <a:t>Carry information</a:t>
            </a:r>
            <a:endParaRPr lang="en-US" sz="2400" b="0" i="1" dirty="0">
              <a:solidFill>
                <a:schemeClr val="tx1"/>
              </a:solidFill>
            </a:endParaRPr>
          </a:p>
          <a:p>
            <a:pPr marL="285750" indent="-285750" algn="l">
              <a:spcAft>
                <a:spcPts val="1200"/>
              </a:spcAft>
              <a:buFont typeface="Arial" panose="020B0604020202020204" pitchFamily="34" charset="0"/>
              <a:buChar char="•"/>
            </a:pPr>
            <a:r>
              <a:rPr lang="en-US" sz="2400" b="0" i="1" dirty="0">
                <a:solidFill>
                  <a:schemeClr val="tx1"/>
                </a:solidFill>
              </a:rPr>
              <a:t>Aide Memory</a:t>
            </a:r>
          </a:p>
          <a:p>
            <a:pPr marL="285750" indent="-285750" algn="l">
              <a:spcAft>
                <a:spcPts val="1200"/>
              </a:spcAft>
              <a:buFont typeface="Arial" panose="020B0604020202020204" pitchFamily="34" charset="0"/>
              <a:buChar char="•"/>
            </a:pPr>
            <a:r>
              <a:rPr lang="en-US" sz="2400" b="0" i="1" dirty="0" smtClean="0">
                <a:solidFill>
                  <a:schemeClr val="tx1"/>
                </a:solidFill>
              </a:rPr>
              <a:t>Communicate values</a:t>
            </a:r>
          </a:p>
          <a:p>
            <a:pPr marL="285750" indent="-285750" algn="l">
              <a:spcAft>
                <a:spcPts val="1200"/>
              </a:spcAft>
              <a:buFont typeface="Arial" panose="020B0604020202020204" pitchFamily="34" charset="0"/>
              <a:buChar char="•"/>
            </a:pPr>
            <a:r>
              <a:rPr lang="en-US" sz="2400" b="0" i="1" dirty="0" smtClean="0">
                <a:solidFill>
                  <a:schemeClr val="tx1"/>
                </a:solidFill>
              </a:rPr>
              <a:t>Convey emotion</a:t>
            </a:r>
          </a:p>
          <a:p>
            <a:pPr marL="285750" indent="-285750" algn="l">
              <a:spcAft>
                <a:spcPts val="1200"/>
              </a:spcAft>
              <a:buFont typeface="Arial" panose="020B0604020202020204" pitchFamily="34" charset="0"/>
              <a:buChar char="•"/>
            </a:pPr>
            <a:r>
              <a:rPr lang="en-US" sz="2400" b="0" i="1" dirty="0">
                <a:solidFill>
                  <a:schemeClr val="tx1"/>
                </a:solidFill>
              </a:rPr>
              <a:t>Inspire / </a:t>
            </a:r>
            <a:r>
              <a:rPr lang="en-US" sz="2400" b="0" i="1" dirty="0" smtClean="0">
                <a:solidFill>
                  <a:schemeClr val="tx1"/>
                </a:solidFill>
              </a:rPr>
              <a:t>Motivate</a:t>
            </a:r>
            <a:endParaRPr lang="en-US" sz="2400" b="0" i="1" dirty="0">
              <a:solidFill>
                <a:schemeClr val="tx1"/>
              </a:solidFill>
            </a:endParaRPr>
          </a:p>
        </p:txBody>
      </p:sp>
    </p:spTree>
    <p:extLst>
      <p:ext uri="{BB962C8B-B14F-4D97-AF65-F5344CB8AC3E}">
        <p14:creationId xmlns:p14="http://schemas.microsoft.com/office/powerpoint/2010/main" val="18866859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260305" y="277436"/>
            <a:ext cx="8229600" cy="814387"/>
          </a:xfrm>
          <a:prstGeom prst="rect">
            <a:avLst/>
          </a:prstGeom>
        </p:spPr>
        <p:txBody>
          <a:bodyPr/>
          <a:lstStyle/>
          <a:p>
            <a:pPr marL="174625" indent="-174625" algn="l" eaLnBrk="0" hangingPunct="0">
              <a:buClr>
                <a:schemeClr val="tx2"/>
              </a:buClr>
              <a:defRPr/>
            </a:pPr>
            <a:r>
              <a:rPr lang="en-US" sz="2800" b="0" dirty="0" smtClean="0">
                <a:solidFill>
                  <a:srgbClr val="A57C50"/>
                </a:solidFill>
                <a:latin typeface="+mn-lt"/>
              </a:rPr>
              <a:t>Step 3: </a:t>
            </a:r>
            <a:r>
              <a:rPr lang="en-US" sz="2800" dirty="0" smtClean="0">
                <a:solidFill>
                  <a:srgbClr val="A57C50"/>
                </a:solidFill>
                <a:latin typeface="+mn-lt"/>
              </a:rPr>
              <a:t>Share Your Stories</a:t>
            </a:r>
            <a:endParaRPr lang="en-US" sz="2800" dirty="0">
              <a:solidFill>
                <a:srgbClr val="A57C50"/>
              </a:solidFill>
              <a:latin typeface="+mn-lt"/>
            </a:endParaRPr>
          </a:p>
        </p:txBody>
      </p:sp>
      <p:sp>
        <p:nvSpPr>
          <p:cNvPr id="6" name="TextBox 7"/>
          <p:cNvSpPr txBox="1">
            <a:spLocks noChangeArrowheads="1"/>
          </p:cNvSpPr>
          <p:nvPr/>
        </p:nvSpPr>
        <p:spPr bwMode="auto">
          <a:xfrm>
            <a:off x="309045" y="1047890"/>
            <a:ext cx="8513763" cy="4862870"/>
          </a:xfrm>
          <a:prstGeom prst="rect">
            <a:avLst/>
          </a:prstGeom>
          <a:noFill/>
          <a:ln w="9525">
            <a:noFill/>
            <a:miter lim="800000"/>
            <a:headEnd/>
            <a:tailEnd/>
          </a:ln>
        </p:spPr>
        <p:txBody>
          <a:bodyPr wrap="square">
            <a:spAutoFit/>
          </a:bodyPr>
          <a:lstStyle/>
          <a:p>
            <a:pPr marL="514350" lvl="1" indent="-514350" algn="l">
              <a:lnSpc>
                <a:spcPct val="100000"/>
              </a:lnSpc>
            </a:pPr>
            <a:r>
              <a:rPr lang="en-US" sz="3200" dirty="0" smtClean="0">
                <a:solidFill>
                  <a:schemeClr val="bg2">
                    <a:lumMod val="10000"/>
                  </a:schemeClr>
                </a:solidFill>
                <a:latin typeface="+mn-lt"/>
                <a:cs typeface="Arial" pitchFamily="34" charset="0"/>
              </a:rPr>
              <a:t>Primary Story for Board Members?</a:t>
            </a:r>
          </a:p>
          <a:p>
            <a:pPr marL="514350" lvl="1" indent="-514350" algn="l">
              <a:lnSpc>
                <a:spcPct val="100000"/>
              </a:lnSpc>
              <a:spcBef>
                <a:spcPts val="1800"/>
              </a:spcBef>
              <a:spcAft>
                <a:spcPts val="0"/>
              </a:spcAft>
            </a:pPr>
            <a:r>
              <a:rPr lang="en-US" sz="3200" dirty="0" smtClean="0">
                <a:solidFill>
                  <a:srgbClr val="A57C50"/>
                </a:solidFill>
                <a:latin typeface="+mn-lt"/>
                <a:cs typeface="Arial" pitchFamily="34" charset="0"/>
              </a:rPr>
              <a:t>         </a:t>
            </a:r>
            <a:r>
              <a:rPr lang="en-US" sz="3200" i="1" dirty="0" smtClean="0">
                <a:solidFill>
                  <a:srgbClr val="A57C50"/>
                </a:solidFill>
                <a:latin typeface="+mn-lt"/>
                <a:cs typeface="Arial" pitchFamily="34" charset="0"/>
              </a:rPr>
              <a:t>Why am I on this board?</a:t>
            </a:r>
          </a:p>
          <a:p>
            <a:pPr marL="514350" lvl="1" indent="-514350" algn="l">
              <a:lnSpc>
                <a:spcPct val="100000"/>
              </a:lnSpc>
              <a:spcBef>
                <a:spcPts val="1800"/>
              </a:spcBef>
              <a:spcAft>
                <a:spcPts val="0"/>
              </a:spcAft>
            </a:pPr>
            <a:endParaRPr lang="en-US" sz="3200" i="1" dirty="0" smtClean="0">
              <a:solidFill>
                <a:schemeClr val="bg2">
                  <a:lumMod val="10000"/>
                </a:schemeClr>
              </a:solidFill>
              <a:latin typeface="+mn-lt"/>
              <a:cs typeface="Arial" pitchFamily="34" charset="0"/>
            </a:endParaRPr>
          </a:p>
          <a:p>
            <a:pPr marL="514350" lvl="1" indent="-514350" algn="l">
              <a:lnSpc>
                <a:spcPct val="100000"/>
              </a:lnSpc>
              <a:spcBef>
                <a:spcPts val="1800"/>
              </a:spcBef>
              <a:spcAft>
                <a:spcPts val="0"/>
              </a:spcAft>
            </a:pPr>
            <a:r>
              <a:rPr lang="en-US" sz="3200" i="1" dirty="0" smtClean="0">
                <a:solidFill>
                  <a:schemeClr val="bg2">
                    <a:lumMod val="10000"/>
                  </a:schemeClr>
                </a:solidFill>
                <a:latin typeface="+mn-lt"/>
                <a:cs typeface="Arial" pitchFamily="34" charset="0"/>
              </a:rPr>
              <a:t>Getting to the emotional core:</a:t>
            </a:r>
          </a:p>
          <a:p>
            <a:pPr marL="514350" lvl="1" indent="-514350">
              <a:lnSpc>
                <a:spcPct val="100000"/>
              </a:lnSpc>
              <a:spcBef>
                <a:spcPts val="1800"/>
              </a:spcBef>
              <a:spcAft>
                <a:spcPts val="0"/>
              </a:spcAft>
            </a:pPr>
            <a:r>
              <a:rPr lang="en-US" sz="3200" i="1" dirty="0" smtClean="0">
                <a:solidFill>
                  <a:schemeClr val="tx1"/>
                </a:solidFill>
                <a:latin typeface="+mn-lt"/>
                <a:cs typeface="Arial" pitchFamily="34" charset="0"/>
              </a:rPr>
              <a:t>Ask: </a:t>
            </a:r>
            <a:r>
              <a:rPr lang="en-US" sz="3200" i="1" dirty="0" smtClean="0">
                <a:solidFill>
                  <a:srgbClr val="A57C50"/>
                </a:solidFill>
                <a:latin typeface="+mn-lt"/>
                <a:cs typeface="Arial" pitchFamily="34" charset="0"/>
              </a:rPr>
              <a:t>Why is this important? </a:t>
            </a:r>
            <a:r>
              <a:rPr lang="en-US" sz="2400" b="0" dirty="0" smtClean="0">
                <a:solidFill>
                  <a:schemeClr val="tx1"/>
                </a:solidFill>
                <a:latin typeface="+mn-lt"/>
                <a:cs typeface="Arial" pitchFamily="34" charset="0"/>
              </a:rPr>
              <a:t>(3 times)</a:t>
            </a:r>
            <a:endParaRPr lang="en-US" sz="2400" b="0" dirty="0">
              <a:solidFill>
                <a:schemeClr val="tx1"/>
              </a:solidFill>
              <a:latin typeface="+mn-lt"/>
              <a:cs typeface="Arial" pitchFamily="34" charset="0"/>
            </a:endParaRPr>
          </a:p>
          <a:p>
            <a:pPr marL="514350" lvl="1" indent="-514350">
              <a:lnSpc>
                <a:spcPct val="100000"/>
              </a:lnSpc>
              <a:spcBef>
                <a:spcPts val="1800"/>
              </a:spcBef>
              <a:spcAft>
                <a:spcPts val="0"/>
              </a:spcAft>
            </a:pPr>
            <a:endParaRPr lang="en-US" sz="2000" b="0" i="1" dirty="0" smtClean="0">
              <a:solidFill>
                <a:schemeClr val="bg2">
                  <a:lumMod val="10000"/>
                </a:schemeClr>
              </a:solidFill>
              <a:latin typeface="+mn-lt"/>
              <a:cs typeface="Arial" pitchFamily="34" charset="0"/>
            </a:endParaRPr>
          </a:p>
          <a:p>
            <a:pPr marL="514350" lvl="1" indent="-514350">
              <a:lnSpc>
                <a:spcPct val="100000"/>
              </a:lnSpc>
              <a:spcBef>
                <a:spcPts val="1800"/>
              </a:spcBef>
              <a:spcAft>
                <a:spcPts val="0"/>
              </a:spcAft>
            </a:pPr>
            <a:r>
              <a:rPr lang="en-US" sz="2000" b="0" i="1" dirty="0" smtClean="0">
                <a:solidFill>
                  <a:schemeClr val="bg2">
                    <a:lumMod val="10000"/>
                  </a:schemeClr>
                </a:solidFill>
                <a:latin typeface="+mn-lt"/>
                <a:cs typeface="Arial" pitchFamily="34" charset="0"/>
              </a:rPr>
              <a:t>(Emotion sharing: social glue, maintaining and strengthening relationships)</a:t>
            </a:r>
          </a:p>
        </p:txBody>
      </p:sp>
    </p:spTree>
    <p:extLst>
      <p:ext uri="{BB962C8B-B14F-4D97-AF65-F5344CB8AC3E}">
        <p14:creationId xmlns:p14="http://schemas.microsoft.com/office/powerpoint/2010/main" val="31692893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additive="base">
                                        <p:cTn id="1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 calcmode="lin" valueType="num">
                                      <p:cBhvr additive="base">
                                        <p:cTn id="1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anim calcmode="lin" valueType="num">
                                      <p:cBhvr additive="base">
                                        <p:cTn id="2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TextBox 7"/>
          <p:cNvSpPr txBox="1">
            <a:spLocks noChangeArrowheads="1"/>
          </p:cNvSpPr>
          <p:nvPr/>
        </p:nvSpPr>
        <p:spPr bwMode="auto">
          <a:xfrm>
            <a:off x="343932" y="2737710"/>
            <a:ext cx="8513763" cy="3170099"/>
          </a:xfrm>
          <a:prstGeom prst="rect">
            <a:avLst/>
          </a:prstGeom>
          <a:noFill/>
          <a:ln w="9525">
            <a:noFill/>
            <a:miter lim="800000"/>
            <a:headEnd/>
            <a:tailEnd/>
          </a:ln>
        </p:spPr>
        <p:txBody>
          <a:bodyPr wrap="square">
            <a:spAutoFit/>
          </a:bodyPr>
          <a:lstStyle/>
          <a:p>
            <a:pPr marL="514350" lvl="1" indent="-514350" algn="l">
              <a:lnSpc>
                <a:spcPct val="100000"/>
              </a:lnSpc>
              <a:spcAft>
                <a:spcPts val="1800"/>
              </a:spcAft>
              <a:buFont typeface="+mj-lt"/>
              <a:buAutoNum type="arabicPeriod"/>
            </a:pPr>
            <a:r>
              <a:rPr lang="en-US" sz="2800" dirty="0" smtClean="0">
                <a:solidFill>
                  <a:srgbClr val="A57C50"/>
                </a:solidFill>
                <a:latin typeface="+mn-lt"/>
                <a:cs typeface="Arial" pitchFamily="34" charset="0"/>
              </a:rPr>
              <a:t>Who are we? </a:t>
            </a:r>
            <a:r>
              <a:rPr lang="en-US" sz="2800" b="0" dirty="0" smtClean="0">
                <a:solidFill>
                  <a:srgbClr val="A57C50"/>
                </a:solidFill>
                <a:latin typeface="+mn-lt"/>
                <a:cs typeface="Arial" pitchFamily="34" charset="0"/>
              </a:rPr>
              <a:t>(What makes us unique?)</a:t>
            </a:r>
          </a:p>
          <a:p>
            <a:pPr marL="514350" lvl="1" indent="-514350" algn="l">
              <a:lnSpc>
                <a:spcPct val="100000"/>
              </a:lnSpc>
              <a:spcAft>
                <a:spcPts val="1800"/>
              </a:spcAft>
              <a:buFont typeface="+mj-lt"/>
              <a:buAutoNum type="arabicPeriod"/>
            </a:pPr>
            <a:r>
              <a:rPr lang="en-US" sz="2800" dirty="0" smtClean="0">
                <a:solidFill>
                  <a:srgbClr val="A57C50"/>
                </a:solidFill>
                <a:latin typeface="+mn-lt"/>
                <a:cs typeface="Arial" pitchFamily="34" charset="0"/>
              </a:rPr>
              <a:t>Why were we founded?</a:t>
            </a:r>
          </a:p>
          <a:p>
            <a:pPr marL="514350" lvl="1" indent="-514350" algn="l">
              <a:lnSpc>
                <a:spcPct val="100000"/>
              </a:lnSpc>
              <a:spcAft>
                <a:spcPts val="1800"/>
              </a:spcAft>
              <a:buFont typeface="+mj-lt"/>
              <a:buAutoNum type="arabicPeriod"/>
            </a:pPr>
            <a:r>
              <a:rPr lang="en-US" sz="2800" dirty="0" smtClean="0">
                <a:solidFill>
                  <a:srgbClr val="A57C50"/>
                </a:solidFill>
                <a:latin typeface="+mn-lt"/>
                <a:cs typeface="Arial" pitchFamily="34" charset="0"/>
              </a:rPr>
              <a:t>What is our vision?</a:t>
            </a:r>
          </a:p>
          <a:p>
            <a:pPr marL="514350" lvl="1" indent="-514350" algn="l">
              <a:lnSpc>
                <a:spcPct val="100000"/>
              </a:lnSpc>
              <a:spcAft>
                <a:spcPts val="1800"/>
              </a:spcAft>
              <a:buFont typeface="+mj-lt"/>
              <a:buAutoNum type="arabicPeriod"/>
            </a:pPr>
            <a:r>
              <a:rPr lang="en-US" sz="2800" dirty="0" smtClean="0">
                <a:solidFill>
                  <a:srgbClr val="A57C50"/>
                </a:solidFill>
                <a:latin typeface="+mn-lt"/>
                <a:cs typeface="Arial" pitchFamily="34" charset="0"/>
              </a:rPr>
              <a:t>What are our accomplishments?</a:t>
            </a:r>
          </a:p>
          <a:p>
            <a:pPr marL="514350" lvl="1" indent="-514350" algn="l">
              <a:lnSpc>
                <a:spcPct val="100000"/>
              </a:lnSpc>
              <a:spcAft>
                <a:spcPts val="1800"/>
              </a:spcAft>
              <a:buFont typeface="+mj-lt"/>
              <a:buAutoNum type="arabicPeriod"/>
            </a:pPr>
            <a:r>
              <a:rPr lang="en-US" sz="2800" dirty="0" smtClean="0">
                <a:solidFill>
                  <a:srgbClr val="A57C50"/>
                </a:solidFill>
                <a:latin typeface="+mn-lt"/>
                <a:cs typeface="Arial" pitchFamily="34" charset="0"/>
              </a:rPr>
              <a:t>I can guess what you’re thinking…</a:t>
            </a:r>
          </a:p>
        </p:txBody>
      </p:sp>
      <p:sp>
        <p:nvSpPr>
          <p:cNvPr id="4" name="Rectangle 4"/>
          <p:cNvSpPr txBox="1">
            <a:spLocks noChangeArrowheads="1"/>
          </p:cNvSpPr>
          <p:nvPr/>
        </p:nvSpPr>
        <p:spPr>
          <a:xfrm>
            <a:off x="260305" y="277436"/>
            <a:ext cx="8229600" cy="814387"/>
          </a:xfrm>
          <a:prstGeom prst="rect">
            <a:avLst/>
          </a:prstGeom>
        </p:spPr>
        <p:txBody>
          <a:bodyPr/>
          <a:lstStyle/>
          <a:p>
            <a:pPr marL="174625" indent="-174625" algn="l" eaLnBrk="0" hangingPunct="0">
              <a:buClr>
                <a:schemeClr val="tx2"/>
              </a:buClr>
              <a:defRPr/>
            </a:pPr>
            <a:r>
              <a:rPr lang="en-US" sz="2800" b="0" dirty="0" smtClean="0">
                <a:solidFill>
                  <a:srgbClr val="A57C50"/>
                </a:solidFill>
                <a:latin typeface="+mn-lt"/>
              </a:rPr>
              <a:t>Step 3: </a:t>
            </a:r>
            <a:r>
              <a:rPr lang="en-US" sz="2800" dirty="0" smtClean="0">
                <a:solidFill>
                  <a:srgbClr val="A57C50"/>
                </a:solidFill>
                <a:latin typeface="+mn-lt"/>
              </a:rPr>
              <a:t>Share Your Stories</a:t>
            </a:r>
            <a:endParaRPr lang="en-US" sz="2800" dirty="0">
              <a:solidFill>
                <a:srgbClr val="A57C50"/>
              </a:solidFill>
              <a:latin typeface="+mn-lt"/>
            </a:endParaRPr>
          </a:p>
        </p:txBody>
      </p:sp>
      <p:sp>
        <p:nvSpPr>
          <p:cNvPr id="6" name="TextBox 7"/>
          <p:cNvSpPr txBox="1">
            <a:spLocks noChangeArrowheads="1"/>
          </p:cNvSpPr>
          <p:nvPr/>
        </p:nvSpPr>
        <p:spPr bwMode="auto">
          <a:xfrm>
            <a:off x="309045" y="1047890"/>
            <a:ext cx="8513763" cy="1800493"/>
          </a:xfrm>
          <a:prstGeom prst="rect">
            <a:avLst/>
          </a:prstGeom>
          <a:noFill/>
          <a:ln w="9525">
            <a:noFill/>
            <a:miter lim="800000"/>
            <a:headEnd/>
            <a:tailEnd/>
          </a:ln>
        </p:spPr>
        <p:txBody>
          <a:bodyPr wrap="square">
            <a:spAutoFit/>
          </a:bodyPr>
          <a:lstStyle/>
          <a:p>
            <a:pPr marL="514350" lvl="1" indent="-514350" algn="l">
              <a:lnSpc>
                <a:spcPct val="100000"/>
              </a:lnSpc>
              <a:spcBef>
                <a:spcPts val="2400"/>
              </a:spcBef>
              <a:spcAft>
                <a:spcPts val="0"/>
              </a:spcAft>
            </a:pPr>
            <a:r>
              <a:rPr lang="en-US" sz="3200" dirty="0" smtClean="0">
                <a:solidFill>
                  <a:schemeClr val="bg2">
                    <a:lumMod val="10000"/>
                  </a:schemeClr>
                </a:solidFill>
                <a:latin typeface="+mn-lt"/>
                <a:cs typeface="Arial" pitchFamily="34" charset="0"/>
              </a:rPr>
              <a:t>Also: </a:t>
            </a:r>
            <a:r>
              <a:rPr lang="en-US" sz="3200" i="1" dirty="0" smtClean="0">
                <a:solidFill>
                  <a:srgbClr val="A57C50"/>
                </a:solidFill>
                <a:latin typeface="+mn-lt"/>
                <a:cs typeface="Arial" pitchFamily="34" charset="0"/>
              </a:rPr>
              <a:t>Why am I optimistic for the future of this organization?</a:t>
            </a:r>
          </a:p>
          <a:p>
            <a:pPr marL="514350" lvl="1" indent="-514350" algn="l">
              <a:lnSpc>
                <a:spcPct val="100000"/>
              </a:lnSpc>
              <a:spcBef>
                <a:spcPts val="1800"/>
              </a:spcBef>
              <a:spcAft>
                <a:spcPts val="0"/>
              </a:spcAft>
            </a:pPr>
            <a:endParaRPr lang="en-US" sz="3200" i="1" dirty="0" smtClean="0">
              <a:solidFill>
                <a:schemeClr val="bg2">
                  <a:lumMod val="10000"/>
                </a:schemeClr>
              </a:solidFill>
              <a:latin typeface="+mj-lt"/>
              <a:cs typeface="Arial" pitchFamily="34" charset="0"/>
            </a:endParaRPr>
          </a:p>
        </p:txBody>
      </p:sp>
    </p:spTree>
    <p:extLst>
      <p:ext uri="{BB962C8B-B14F-4D97-AF65-F5344CB8AC3E}">
        <p14:creationId xmlns:p14="http://schemas.microsoft.com/office/powerpoint/2010/main" val="1377689398"/>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smtClean="0"/>
              <a:t>200906092 TPB-AB21039 (09/09)</a:t>
            </a:r>
            <a:endParaRPr lang="en-US" dirty="0"/>
          </a:p>
        </p:txBody>
      </p:sp>
      <p:sp>
        <p:nvSpPr>
          <p:cNvPr id="6" name="Rectangle 4"/>
          <p:cNvSpPr txBox="1">
            <a:spLocks noChangeArrowheads="1"/>
          </p:cNvSpPr>
          <p:nvPr/>
        </p:nvSpPr>
        <p:spPr>
          <a:xfrm>
            <a:off x="260305" y="277436"/>
            <a:ext cx="8229600" cy="814387"/>
          </a:xfrm>
          <a:prstGeom prst="rect">
            <a:avLst/>
          </a:prstGeom>
        </p:spPr>
        <p:txBody>
          <a:bodyPr/>
          <a:lstStyle/>
          <a:p>
            <a:pPr marL="174625" indent="-174625" algn="l" eaLnBrk="0" hangingPunct="0">
              <a:buClr>
                <a:schemeClr val="tx2"/>
              </a:buClr>
              <a:defRPr/>
            </a:pPr>
            <a:r>
              <a:rPr lang="en-US" sz="4000" dirty="0" smtClean="0">
                <a:solidFill>
                  <a:srgbClr val="A57C50"/>
                </a:solidFill>
                <a:latin typeface="+mn-lt"/>
              </a:rPr>
              <a:t>Storytelling Exercise</a:t>
            </a:r>
            <a:endParaRPr lang="en-US" sz="4000" dirty="0">
              <a:solidFill>
                <a:srgbClr val="A57C50"/>
              </a:solidFill>
              <a:latin typeface="+mn-lt"/>
            </a:endParaRPr>
          </a:p>
        </p:txBody>
      </p:sp>
      <p:sp>
        <p:nvSpPr>
          <p:cNvPr id="7" name="TextBox 7"/>
          <p:cNvSpPr txBox="1">
            <a:spLocks noChangeArrowheads="1"/>
          </p:cNvSpPr>
          <p:nvPr/>
        </p:nvSpPr>
        <p:spPr bwMode="auto">
          <a:xfrm>
            <a:off x="260305" y="1047890"/>
            <a:ext cx="8513763" cy="5232202"/>
          </a:xfrm>
          <a:prstGeom prst="rect">
            <a:avLst/>
          </a:prstGeom>
          <a:noFill/>
          <a:ln w="9525">
            <a:noFill/>
            <a:miter lim="800000"/>
            <a:headEnd/>
            <a:tailEnd/>
          </a:ln>
        </p:spPr>
        <p:txBody>
          <a:bodyPr wrap="square">
            <a:spAutoFit/>
          </a:bodyPr>
          <a:lstStyle/>
          <a:p>
            <a:pPr marL="514350" lvl="1" indent="-514350" algn="l">
              <a:lnSpc>
                <a:spcPct val="100000"/>
              </a:lnSpc>
              <a:spcBef>
                <a:spcPts val="0"/>
              </a:spcBef>
              <a:spcAft>
                <a:spcPts val="1200"/>
              </a:spcAft>
            </a:pPr>
            <a:r>
              <a:rPr lang="en-US" sz="2400" dirty="0" smtClean="0">
                <a:solidFill>
                  <a:schemeClr val="bg2">
                    <a:lumMod val="10000"/>
                  </a:schemeClr>
                </a:solidFill>
                <a:latin typeface="+mn-lt"/>
                <a:cs typeface="Arial" pitchFamily="34" charset="0"/>
              </a:rPr>
              <a:t>Board Members:</a:t>
            </a:r>
            <a:endParaRPr lang="en-US" sz="2400" dirty="0">
              <a:solidFill>
                <a:schemeClr val="bg2">
                  <a:lumMod val="10000"/>
                </a:schemeClr>
              </a:solidFill>
              <a:latin typeface="+mn-lt"/>
              <a:cs typeface="Arial" pitchFamily="34" charset="0"/>
            </a:endParaRPr>
          </a:p>
          <a:p>
            <a:pPr marL="514350" lvl="1" indent="-514350" algn="l">
              <a:lnSpc>
                <a:spcPct val="100000"/>
              </a:lnSpc>
              <a:spcBef>
                <a:spcPts val="0"/>
              </a:spcBef>
              <a:spcAft>
                <a:spcPts val="600"/>
              </a:spcAft>
            </a:pPr>
            <a:r>
              <a:rPr lang="en-US" sz="3200" i="1" dirty="0" smtClean="0">
                <a:solidFill>
                  <a:schemeClr val="bg2">
                    <a:lumMod val="10000"/>
                  </a:schemeClr>
                </a:solidFill>
                <a:latin typeface="+mn-lt"/>
                <a:cs typeface="Arial" pitchFamily="34" charset="0"/>
              </a:rPr>
              <a:t>	</a:t>
            </a:r>
            <a:r>
              <a:rPr lang="en-US" sz="3200" i="1" dirty="0" smtClean="0">
                <a:solidFill>
                  <a:srgbClr val="A57C50"/>
                </a:solidFill>
                <a:latin typeface="+mn-lt"/>
                <a:cs typeface="Arial" pitchFamily="34" charset="0"/>
              </a:rPr>
              <a:t>Why am I on this board?</a:t>
            </a:r>
          </a:p>
          <a:p>
            <a:pPr marL="514350" lvl="1" indent="-514350" algn="l">
              <a:lnSpc>
                <a:spcPct val="100000"/>
              </a:lnSpc>
              <a:spcBef>
                <a:spcPts val="0"/>
              </a:spcBef>
              <a:spcAft>
                <a:spcPts val="1200"/>
              </a:spcAft>
            </a:pPr>
            <a:r>
              <a:rPr lang="en-US" sz="3200" i="1" dirty="0">
                <a:solidFill>
                  <a:srgbClr val="A57C50"/>
                </a:solidFill>
                <a:latin typeface="+mn-lt"/>
                <a:cs typeface="Arial" pitchFamily="34" charset="0"/>
              </a:rPr>
              <a:t>	</a:t>
            </a:r>
            <a:r>
              <a:rPr lang="en-US" sz="3200" i="1" dirty="0" smtClean="0">
                <a:solidFill>
                  <a:srgbClr val="A57C50"/>
                </a:solidFill>
                <a:latin typeface="+mn-lt"/>
                <a:cs typeface="Arial" pitchFamily="34" charset="0"/>
              </a:rPr>
              <a:t>Why am I optimistic?</a:t>
            </a:r>
            <a:endParaRPr lang="en-US" sz="3200" i="1" dirty="0" smtClean="0">
              <a:solidFill>
                <a:schemeClr val="bg2">
                  <a:lumMod val="10000"/>
                </a:schemeClr>
              </a:solidFill>
              <a:latin typeface="+mn-lt"/>
              <a:cs typeface="Arial" pitchFamily="34" charset="0"/>
            </a:endParaRPr>
          </a:p>
          <a:p>
            <a:pPr marL="514350" lvl="1" indent="-514350" algn="l">
              <a:lnSpc>
                <a:spcPct val="100000"/>
              </a:lnSpc>
              <a:spcBef>
                <a:spcPts val="0"/>
              </a:spcBef>
              <a:spcAft>
                <a:spcPts val="1200"/>
              </a:spcAft>
            </a:pPr>
            <a:r>
              <a:rPr lang="en-US" sz="2400" dirty="0" smtClean="0">
                <a:solidFill>
                  <a:schemeClr val="bg2">
                    <a:lumMod val="10000"/>
                  </a:schemeClr>
                </a:solidFill>
                <a:latin typeface="+mn-lt"/>
                <a:cs typeface="Arial" pitchFamily="34" charset="0"/>
              </a:rPr>
              <a:t>Staff Members: </a:t>
            </a:r>
          </a:p>
          <a:p>
            <a:pPr marL="514350" lvl="1" indent="-514350" algn="l">
              <a:lnSpc>
                <a:spcPct val="100000"/>
              </a:lnSpc>
              <a:spcBef>
                <a:spcPts val="0"/>
              </a:spcBef>
              <a:spcAft>
                <a:spcPts val="600"/>
              </a:spcAft>
            </a:pPr>
            <a:r>
              <a:rPr lang="en-US" sz="3200" i="1" dirty="0" smtClean="0">
                <a:solidFill>
                  <a:srgbClr val="A57C50"/>
                </a:solidFill>
                <a:cs typeface="Arial" pitchFamily="34" charset="0"/>
              </a:rPr>
              <a:t>	Why do I do what I do?	</a:t>
            </a:r>
          </a:p>
          <a:p>
            <a:pPr marL="514350" lvl="1" indent="-514350" algn="l">
              <a:lnSpc>
                <a:spcPct val="100000"/>
              </a:lnSpc>
              <a:spcBef>
                <a:spcPts val="0"/>
              </a:spcBef>
              <a:spcAft>
                <a:spcPts val="1200"/>
              </a:spcAft>
            </a:pPr>
            <a:r>
              <a:rPr lang="en-US" sz="3200" i="1" dirty="0" smtClean="0">
                <a:solidFill>
                  <a:srgbClr val="A57C50"/>
                </a:solidFill>
                <a:cs typeface="Arial" pitchFamily="34" charset="0"/>
              </a:rPr>
              <a:t>	What do we do? Why do we do it?</a:t>
            </a:r>
          </a:p>
          <a:p>
            <a:pPr marL="514350" lvl="1" indent="-514350" algn="l">
              <a:lnSpc>
                <a:spcPct val="100000"/>
              </a:lnSpc>
              <a:spcBef>
                <a:spcPts val="0"/>
              </a:spcBef>
              <a:spcAft>
                <a:spcPts val="1200"/>
              </a:spcAft>
            </a:pPr>
            <a:r>
              <a:rPr lang="en-US" sz="2400" dirty="0" smtClean="0">
                <a:solidFill>
                  <a:schemeClr val="bg2">
                    <a:lumMod val="10000"/>
                  </a:schemeClr>
                </a:solidFill>
                <a:latin typeface="+mn-lt"/>
                <a:cs typeface="Arial" pitchFamily="34" charset="0"/>
              </a:rPr>
              <a:t>Students: </a:t>
            </a:r>
          </a:p>
          <a:p>
            <a:pPr marL="514350" lvl="1" indent="-514350" algn="l">
              <a:lnSpc>
                <a:spcPct val="100000"/>
              </a:lnSpc>
              <a:spcBef>
                <a:spcPts val="0"/>
              </a:spcBef>
              <a:spcAft>
                <a:spcPts val="1200"/>
              </a:spcAft>
            </a:pPr>
            <a:r>
              <a:rPr lang="en-US" sz="3200" i="1" dirty="0">
                <a:solidFill>
                  <a:schemeClr val="bg2">
                    <a:lumMod val="10000"/>
                  </a:schemeClr>
                </a:solidFill>
                <a:latin typeface="+mn-lt"/>
                <a:cs typeface="Arial" pitchFamily="34" charset="0"/>
              </a:rPr>
              <a:t>	</a:t>
            </a:r>
            <a:r>
              <a:rPr lang="en-US" sz="3200" i="1" dirty="0">
                <a:solidFill>
                  <a:srgbClr val="A57C50"/>
                </a:solidFill>
                <a:cs typeface="Arial" pitchFamily="34" charset="0"/>
              </a:rPr>
              <a:t>Why am I studying </a:t>
            </a:r>
            <a:r>
              <a:rPr lang="en-US" sz="3200" i="1" dirty="0" smtClean="0">
                <a:solidFill>
                  <a:srgbClr val="A57C50"/>
                </a:solidFill>
                <a:cs typeface="Arial" pitchFamily="34" charset="0"/>
              </a:rPr>
              <a:t>____?</a:t>
            </a:r>
            <a:endParaRPr lang="en-US" sz="3200" i="1" dirty="0">
              <a:solidFill>
                <a:schemeClr val="bg2">
                  <a:lumMod val="10000"/>
                </a:schemeClr>
              </a:solidFill>
              <a:latin typeface="+mn-lt"/>
              <a:cs typeface="Arial" pitchFamily="34" charset="0"/>
            </a:endParaRPr>
          </a:p>
          <a:p>
            <a:pPr marL="514350" lvl="1" indent="-514350">
              <a:lnSpc>
                <a:spcPct val="100000"/>
              </a:lnSpc>
              <a:spcBef>
                <a:spcPts val="0"/>
              </a:spcBef>
              <a:spcAft>
                <a:spcPts val="0"/>
              </a:spcAft>
            </a:pPr>
            <a:r>
              <a:rPr lang="en-US" sz="3200" i="1" dirty="0" smtClean="0">
                <a:solidFill>
                  <a:schemeClr val="bg2">
                    <a:lumMod val="10000"/>
                  </a:schemeClr>
                </a:solidFill>
                <a:latin typeface="+mn-lt"/>
                <a:cs typeface="Arial" pitchFamily="34" charset="0"/>
              </a:rPr>
              <a:t>Why? Why? Why?</a:t>
            </a:r>
          </a:p>
        </p:txBody>
      </p:sp>
    </p:spTree>
    <p:extLst>
      <p:ext uri="{BB962C8B-B14F-4D97-AF65-F5344CB8AC3E}">
        <p14:creationId xmlns:p14="http://schemas.microsoft.com/office/powerpoint/2010/main" val="4233985172"/>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260305" y="277436"/>
            <a:ext cx="8229600" cy="814387"/>
          </a:xfrm>
          <a:prstGeom prst="rect">
            <a:avLst/>
          </a:prstGeom>
        </p:spPr>
        <p:txBody>
          <a:bodyPr/>
          <a:lstStyle/>
          <a:p>
            <a:pPr marL="174625" indent="-174625" algn="l" eaLnBrk="0" hangingPunct="0">
              <a:buClr>
                <a:schemeClr val="tx2"/>
              </a:buClr>
              <a:defRPr/>
            </a:pPr>
            <a:r>
              <a:rPr lang="en-US" sz="2800" dirty="0" smtClean="0">
                <a:solidFill>
                  <a:srgbClr val="A57C50"/>
                </a:solidFill>
                <a:latin typeface="+mn-lt"/>
              </a:rPr>
              <a:t>Step 3: Share Your Stories</a:t>
            </a:r>
            <a:endParaRPr lang="en-US" sz="2800" dirty="0">
              <a:solidFill>
                <a:srgbClr val="A57C50"/>
              </a:solidFill>
              <a:latin typeface="+mn-lt"/>
            </a:endParaRPr>
          </a:p>
        </p:txBody>
      </p:sp>
      <p:sp>
        <p:nvSpPr>
          <p:cNvPr id="6" name="TextBox 7"/>
          <p:cNvSpPr txBox="1">
            <a:spLocks noChangeArrowheads="1"/>
          </p:cNvSpPr>
          <p:nvPr/>
        </p:nvSpPr>
        <p:spPr bwMode="auto">
          <a:xfrm>
            <a:off x="401637" y="971080"/>
            <a:ext cx="8513763" cy="7017306"/>
          </a:xfrm>
          <a:prstGeom prst="rect">
            <a:avLst/>
          </a:prstGeom>
          <a:noFill/>
          <a:ln w="9525">
            <a:noFill/>
            <a:miter lim="800000"/>
            <a:headEnd/>
            <a:tailEnd/>
          </a:ln>
        </p:spPr>
        <p:txBody>
          <a:bodyPr wrap="square">
            <a:spAutoFit/>
          </a:bodyPr>
          <a:lstStyle/>
          <a:p>
            <a:pPr marL="514350" lvl="1" indent="-514350" algn="l">
              <a:lnSpc>
                <a:spcPct val="100000"/>
              </a:lnSpc>
              <a:spcAft>
                <a:spcPts val="1200"/>
              </a:spcAft>
            </a:pPr>
            <a:r>
              <a:rPr lang="en-US" sz="3200" b="0" i="1" dirty="0" smtClean="0">
                <a:solidFill>
                  <a:schemeClr val="bg2">
                    <a:lumMod val="10000"/>
                  </a:schemeClr>
                </a:solidFill>
                <a:latin typeface="+mn-lt"/>
                <a:cs typeface="Arial" pitchFamily="34" charset="0"/>
              </a:rPr>
              <a:t>Where to share?</a:t>
            </a:r>
          </a:p>
          <a:p>
            <a:pPr marL="971550" lvl="2" indent="-514350" algn="l">
              <a:lnSpc>
                <a:spcPct val="100000"/>
              </a:lnSpc>
              <a:spcBef>
                <a:spcPts val="0"/>
              </a:spcBef>
              <a:spcAft>
                <a:spcPts val="1800"/>
              </a:spcAft>
              <a:buFont typeface="Arial" pitchFamily="34" charset="0"/>
              <a:buChar char="•"/>
            </a:pPr>
            <a:r>
              <a:rPr lang="en-US" sz="3200" dirty="0" smtClean="0">
                <a:solidFill>
                  <a:schemeClr val="bg2">
                    <a:lumMod val="10000"/>
                  </a:schemeClr>
                </a:solidFill>
                <a:latin typeface="+mn-lt"/>
                <a:cs typeface="Arial" pitchFamily="34" charset="0"/>
              </a:rPr>
              <a:t>Recruiting Process</a:t>
            </a:r>
          </a:p>
          <a:p>
            <a:pPr marL="971550" lvl="2" indent="-514350" algn="l">
              <a:lnSpc>
                <a:spcPct val="100000"/>
              </a:lnSpc>
              <a:spcBef>
                <a:spcPts val="0"/>
              </a:spcBef>
              <a:spcAft>
                <a:spcPts val="1800"/>
              </a:spcAft>
              <a:buFont typeface="Arial" pitchFamily="34" charset="0"/>
              <a:buChar char="•"/>
            </a:pPr>
            <a:r>
              <a:rPr lang="en-US" sz="3200" dirty="0" smtClean="0">
                <a:solidFill>
                  <a:schemeClr val="bg2">
                    <a:lumMod val="10000"/>
                  </a:schemeClr>
                </a:solidFill>
                <a:latin typeface="+mn-lt"/>
                <a:cs typeface="Arial" pitchFamily="34" charset="0"/>
              </a:rPr>
              <a:t>Orientations</a:t>
            </a:r>
          </a:p>
          <a:p>
            <a:pPr marL="971550" lvl="2" indent="-514350" algn="l">
              <a:lnSpc>
                <a:spcPct val="100000"/>
              </a:lnSpc>
              <a:spcBef>
                <a:spcPts val="0"/>
              </a:spcBef>
              <a:spcAft>
                <a:spcPts val="1800"/>
              </a:spcAft>
              <a:buFont typeface="Arial" pitchFamily="34" charset="0"/>
              <a:buChar char="•"/>
            </a:pPr>
            <a:r>
              <a:rPr lang="en-US" sz="3200" dirty="0" smtClean="0">
                <a:solidFill>
                  <a:schemeClr val="bg2">
                    <a:lumMod val="10000"/>
                  </a:schemeClr>
                </a:solidFill>
                <a:latin typeface="+mn-lt"/>
                <a:cs typeface="Arial" pitchFamily="34" charset="0"/>
              </a:rPr>
              <a:t>Board Meetings</a:t>
            </a:r>
          </a:p>
          <a:p>
            <a:pPr marL="971550" lvl="2" indent="-514350" algn="l">
              <a:lnSpc>
                <a:spcPct val="100000"/>
              </a:lnSpc>
              <a:spcBef>
                <a:spcPts val="0"/>
              </a:spcBef>
              <a:spcAft>
                <a:spcPts val="1800"/>
              </a:spcAft>
              <a:buFont typeface="Arial" pitchFamily="34" charset="0"/>
              <a:buChar char="•"/>
            </a:pPr>
            <a:r>
              <a:rPr lang="en-US" sz="3200" dirty="0" smtClean="0">
                <a:solidFill>
                  <a:schemeClr val="bg2">
                    <a:lumMod val="10000"/>
                  </a:schemeClr>
                </a:solidFill>
                <a:latin typeface="+mn-lt"/>
                <a:cs typeface="Arial" pitchFamily="34" charset="0"/>
              </a:rPr>
              <a:t>Committee Meetings</a:t>
            </a:r>
          </a:p>
          <a:p>
            <a:pPr marL="971550" lvl="2" indent="-514350" algn="l">
              <a:lnSpc>
                <a:spcPct val="100000"/>
              </a:lnSpc>
              <a:spcBef>
                <a:spcPts val="0"/>
              </a:spcBef>
              <a:spcAft>
                <a:spcPts val="1800"/>
              </a:spcAft>
              <a:buFont typeface="Arial" pitchFamily="34" charset="0"/>
              <a:buChar char="•"/>
            </a:pPr>
            <a:r>
              <a:rPr lang="en-US" sz="3200" dirty="0" smtClean="0">
                <a:solidFill>
                  <a:schemeClr val="bg2">
                    <a:lumMod val="10000"/>
                  </a:schemeClr>
                </a:solidFill>
                <a:latin typeface="+mn-lt"/>
                <a:cs typeface="Arial" pitchFamily="34" charset="0"/>
              </a:rPr>
              <a:t>Staff Meetings</a:t>
            </a:r>
          </a:p>
          <a:p>
            <a:pPr marL="971550" lvl="2" indent="-514350" algn="l">
              <a:lnSpc>
                <a:spcPct val="100000"/>
              </a:lnSpc>
              <a:spcBef>
                <a:spcPts val="0"/>
              </a:spcBef>
              <a:spcAft>
                <a:spcPts val="1800"/>
              </a:spcAft>
              <a:buFont typeface="Arial" pitchFamily="34" charset="0"/>
              <a:buChar char="•"/>
            </a:pPr>
            <a:r>
              <a:rPr lang="en-US" sz="3200" dirty="0" smtClean="0">
                <a:solidFill>
                  <a:schemeClr val="bg2">
                    <a:lumMod val="10000"/>
                  </a:schemeClr>
                </a:solidFill>
                <a:latin typeface="+mn-lt"/>
                <a:cs typeface="Arial" pitchFamily="34" charset="0"/>
              </a:rPr>
              <a:t>Fundraisers </a:t>
            </a:r>
            <a:r>
              <a:rPr lang="en-US" sz="3200" b="0" i="1" dirty="0" smtClean="0">
                <a:solidFill>
                  <a:schemeClr val="bg2">
                    <a:lumMod val="10000"/>
                  </a:schemeClr>
                </a:solidFill>
                <a:latin typeface="+mn-lt"/>
                <a:cs typeface="Arial" pitchFamily="34" charset="0"/>
              </a:rPr>
              <a:t>(obviously)</a:t>
            </a:r>
          </a:p>
          <a:p>
            <a:pPr marL="971550" lvl="2" indent="-514350" algn="l">
              <a:lnSpc>
                <a:spcPct val="100000"/>
              </a:lnSpc>
              <a:spcBef>
                <a:spcPts val="0"/>
              </a:spcBef>
              <a:spcAft>
                <a:spcPts val="1800"/>
              </a:spcAft>
              <a:buFont typeface="Arial" pitchFamily="34" charset="0"/>
              <a:buChar char="•"/>
            </a:pPr>
            <a:r>
              <a:rPr lang="en-US" sz="3200" b="0" i="1" dirty="0" smtClean="0">
                <a:solidFill>
                  <a:schemeClr val="bg2">
                    <a:lumMod val="10000"/>
                  </a:schemeClr>
                </a:solidFill>
                <a:latin typeface="+mn-lt"/>
                <a:cs typeface="Arial" pitchFamily="34" charset="0"/>
              </a:rPr>
              <a:t>Story banking?</a:t>
            </a:r>
          </a:p>
          <a:p>
            <a:pPr marL="514350" lvl="1" indent="-514350" algn="l">
              <a:lnSpc>
                <a:spcPct val="100000"/>
              </a:lnSpc>
              <a:buAutoNum type="arabicPeriod"/>
            </a:pPr>
            <a:endParaRPr lang="en-US" sz="3200" dirty="0" smtClean="0">
              <a:solidFill>
                <a:schemeClr val="bg2">
                  <a:lumMod val="10000"/>
                </a:schemeClr>
              </a:solidFill>
              <a:latin typeface="+mj-lt"/>
              <a:cs typeface="Arial" pitchFamily="34" charset="0"/>
            </a:endParaRPr>
          </a:p>
          <a:p>
            <a:pPr marL="514350" lvl="1" indent="-514350" algn="l">
              <a:lnSpc>
                <a:spcPct val="100000"/>
              </a:lnSpc>
              <a:spcBef>
                <a:spcPts val="1800"/>
              </a:spcBef>
              <a:spcAft>
                <a:spcPts val="0"/>
              </a:spcAft>
            </a:pPr>
            <a:endParaRPr lang="en-US" sz="3200" i="1" dirty="0" smtClean="0">
              <a:solidFill>
                <a:schemeClr val="bg2">
                  <a:lumMod val="10000"/>
                </a:schemeClr>
              </a:solidFill>
              <a:latin typeface="+mj-lt"/>
              <a:cs typeface="Arial"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additive="base">
                                        <p:cTn id="1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 calcmode="lin" valueType="num">
                                      <p:cBhvr additive="base">
                                        <p:cTn id="1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anim calcmode="lin" valueType="num">
                                      <p:cBhvr additive="base">
                                        <p:cTn id="2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 calcmode="lin" valueType="num">
                                      <p:cBhvr additive="base">
                                        <p:cTn id="2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anim calcmode="lin" valueType="num">
                                      <p:cBhvr additive="base">
                                        <p:cTn id="31"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2800" b="1" kern="1200" dirty="0" smtClean="0">
                <a:solidFill>
                  <a:srgbClr val="A57C50"/>
                </a:solidFill>
                <a:latin typeface="+mn-lt"/>
                <a:ea typeface="ＭＳ Ｐゴシック"/>
                <a:cs typeface="ＭＳ Ｐゴシック"/>
              </a:rPr>
              <a:t>Step 4: Build Board Connections: </a:t>
            </a:r>
          </a:p>
        </p:txBody>
      </p:sp>
      <p:sp>
        <p:nvSpPr>
          <p:cNvPr id="9219" name="Rectangle 3"/>
          <p:cNvSpPr>
            <a:spLocks noGrp="1" noChangeArrowheads="1"/>
          </p:cNvSpPr>
          <p:nvPr>
            <p:ph type="body" idx="1"/>
          </p:nvPr>
        </p:nvSpPr>
        <p:spPr>
          <a:xfrm>
            <a:off x="315913" y="1238250"/>
            <a:ext cx="8291512" cy="4511675"/>
          </a:xfrm>
        </p:spPr>
        <p:txBody>
          <a:bodyPr/>
          <a:lstStyle/>
          <a:p>
            <a:endParaRPr lang="en-US" dirty="0" smtClean="0"/>
          </a:p>
          <a:p>
            <a:endParaRPr lang="en-US" dirty="0" smtClean="0"/>
          </a:p>
        </p:txBody>
      </p:sp>
      <p:sp>
        <p:nvSpPr>
          <p:cNvPr id="5" name="Rectangle 12"/>
          <p:cNvSpPr txBox="1">
            <a:spLocks noChangeArrowheads="1"/>
          </p:cNvSpPr>
          <p:nvPr/>
        </p:nvSpPr>
        <p:spPr>
          <a:xfrm>
            <a:off x="309045" y="971080"/>
            <a:ext cx="8544497" cy="5107865"/>
          </a:xfrm>
          <a:prstGeom prst="rect">
            <a:avLst/>
          </a:prstGeom>
          <a:noFill/>
          <a:ln/>
        </p:spPr>
        <p:txBody>
          <a:bodyPr/>
          <a:lstStyle/>
          <a:p>
            <a:pPr marL="174625" indent="-174625" algn="l" eaLnBrk="0" hangingPunct="0">
              <a:spcBef>
                <a:spcPct val="30000"/>
              </a:spcBef>
              <a:spcAft>
                <a:spcPts val="1800"/>
              </a:spcAft>
              <a:buClr>
                <a:schemeClr val="tx2"/>
              </a:buClr>
              <a:defRPr/>
            </a:pPr>
            <a:r>
              <a:rPr lang="en-US" sz="3200" b="0" kern="0" dirty="0" smtClean="0">
                <a:solidFill>
                  <a:schemeClr val="bg2">
                    <a:lumMod val="10000"/>
                  </a:schemeClr>
                </a:solidFill>
                <a:latin typeface="+mn-lt"/>
                <a:ea typeface="MS PGothic"/>
                <a:cs typeface="MS PGothic"/>
              </a:rPr>
              <a:t>With Each Other &amp; With Staff</a:t>
            </a:r>
          </a:p>
          <a:p>
            <a:pPr marL="174625" indent="-174625" algn="l" eaLnBrk="0" hangingPunct="0">
              <a:spcBef>
                <a:spcPct val="30000"/>
              </a:spcBef>
              <a:spcAft>
                <a:spcPts val="1800"/>
              </a:spcAft>
              <a:buClr>
                <a:schemeClr val="tx2"/>
              </a:buClr>
              <a:defRPr/>
            </a:pPr>
            <a:endParaRPr lang="en-US" sz="800" b="0" kern="0" dirty="0" smtClean="0">
              <a:solidFill>
                <a:schemeClr val="bg2">
                  <a:lumMod val="10000"/>
                </a:schemeClr>
              </a:solidFill>
              <a:latin typeface="+mn-lt"/>
              <a:ea typeface="MS PGothic"/>
              <a:cs typeface="MS PGothic"/>
            </a:endParaRPr>
          </a:p>
          <a:p>
            <a:pPr marL="514350" indent="-514350" algn="l" eaLnBrk="0" hangingPunct="0">
              <a:lnSpc>
                <a:spcPct val="100000"/>
              </a:lnSpc>
              <a:spcBef>
                <a:spcPts val="1200"/>
              </a:spcBef>
              <a:spcAft>
                <a:spcPts val="0"/>
              </a:spcAft>
              <a:buClr>
                <a:schemeClr val="tx2"/>
              </a:buClr>
              <a:buFont typeface="+mj-lt"/>
              <a:buAutoNum type="alphaLcParenR"/>
              <a:defRPr/>
            </a:pPr>
            <a:r>
              <a:rPr lang="en-US" sz="3200" kern="0" dirty="0" smtClean="0">
                <a:solidFill>
                  <a:schemeClr val="bg2">
                    <a:lumMod val="10000"/>
                  </a:schemeClr>
                </a:solidFill>
                <a:latin typeface="+mn-lt"/>
                <a:ea typeface="MS PGothic"/>
                <a:cs typeface="MS PGothic"/>
              </a:rPr>
              <a:t>Recruiting</a:t>
            </a:r>
          </a:p>
          <a:p>
            <a:pPr marL="971550" lvl="1" indent="-514350" algn="l" eaLnBrk="0" hangingPunct="0">
              <a:lnSpc>
                <a:spcPct val="100000"/>
              </a:lnSpc>
              <a:spcBef>
                <a:spcPts val="0"/>
              </a:spcBef>
              <a:spcAft>
                <a:spcPts val="0"/>
              </a:spcAft>
              <a:buClr>
                <a:schemeClr val="tx2"/>
              </a:buClr>
              <a:buFont typeface="+mj-lt"/>
              <a:buAutoNum type="romanLcPeriod"/>
              <a:defRPr/>
            </a:pPr>
            <a:r>
              <a:rPr lang="en-US" sz="2400" b="0" i="1" kern="0" dirty="0" smtClean="0">
                <a:solidFill>
                  <a:schemeClr val="bg2">
                    <a:lumMod val="10000"/>
                  </a:schemeClr>
                </a:solidFill>
                <a:latin typeface="+mn-lt"/>
                <a:ea typeface="MS PGothic"/>
                <a:cs typeface="MS PGothic"/>
              </a:rPr>
              <a:t>Everyone</a:t>
            </a:r>
            <a:r>
              <a:rPr lang="en-US" sz="2400" b="0" kern="0" dirty="0" smtClean="0">
                <a:solidFill>
                  <a:schemeClr val="bg2">
                    <a:lumMod val="10000"/>
                  </a:schemeClr>
                </a:solidFill>
                <a:latin typeface="+mn-lt"/>
                <a:ea typeface="MS PGothic"/>
                <a:cs typeface="MS PGothic"/>
              </a:rPr>
              <a:t> on the Recruiting Committee</a:t>
            </a:r>
          </a:p>
          <a:p>
            <a:pPr marL="971550" lvl="1" indent="-514350" algn="l" eaLnBrk="0" hangingPunct="0">
              <a:lnSpc>
                <a:spcPct val="100000"/>
              </a:lnSpc>
              <a:spcBef>
                <a:spcPts val="0"/>
              </a:spcBef>
              <a:spcAft>
                <a:spcPts val="0"/>
              </a:spcAft>
              <a:buClr>
                <a:schemeClr val="tx2"/>
              </a:buClr>
              <a:buFont typeface="+mj-lt"/>
              <a:buAutoNum type="romanLcPeriod"/>
              <a:defRPr/>
            </a:pPr>
            <a:r>
              <a:rPr lang="en-US" sz="2400" b="0" kern="0" dirty="0" smtClean="0">
                <a:solidFill>
                  <a:schemeClr val="bg2">
                    <a:lumMod val="10000"/>
                  </a:schemeClr>
                </a:solidFill>
                <a:latin typeface="+mn-lt"/>
                <a:ea typeface="MS PGothic"/>
                <a:cs typeface="MS PGothic"/>
              </a:rPr>
              <a:t>Clarity on Expectations</a:t>
            </a:r>
          </a:p>
          <a:p>
            <a:pPr marL="971550" lvl="1" indent="-514350" algn="l" eaLnBrk="0" hangingPunct="0">
              <a:lnSpc>
                <a:spcPct val="100000"/>
              </a:lnSpc>
              <a:spcBef>
                <a:spcPts val="0"/>
              </a:spcBef>
              <a:spcAft>
                <a:spcPts val="0"/>
              </a:spcAft>
              <a:buClr>
                <a:schemeClr val="tx2"/>
              </a:buClr>
              <a:buFont typeface="+mj-lt"/>
              <a:buAutoNum type="romanLcPeriod"/>
              <a:defRPr/>
            </a:pPr>
            <a:r>
              <a:rPr lang="en-US" sz="2400" b="0" kern="0" dirty="0" smtClean="0">
                <a:solidFill>
                  <a:schemeClr val="bg2">
                    <a:lumMod val="10000"/>
                  </a:schemeClr>
                </a:solidFill>
                <a:latin typeface="+mn-lt"/>
                <a:ea typeface="MS PGothic"/>
                <a:cs typeface="MS PGothic"/>
              </a:rPr>
              <a:t>Diversity</a:t>
            </a:r>
          </a:p>
          <a:p>
            <a:pPr marL="514350" indent="-514350" algn="l" eaLnBrk="0" hangingPunct="0">
              <a:lnSpc>
                <a:spcPct val="100000"/>
              </a:lnSpc>
              <a:spcBef>
                <a:spcPts val="2400"/>
              </a:spcBef>
              <a:spcAft>
                <a:spcPts val="0"/>
              </a:spcAft>
              <a:buClr>
                <a:schemeClr val="tx2"/>
              </a:buClr>
              <a:buFont typeface="+mj-lt"/>
              <a:buAutoNum type="alphaLcParenR"/>
              <a:defRPr/>
            </a:pPr>
            <a:r>
              <a:rPr lang="en-US" sz="3200" kern="0" dirty="0" smtClean="0">
                <a:solidFill>
                  <a:schemeClr val="bg2">
                    <a:lumMod val="10000"/>
                  </a:schemeClr>
                </a:solidFill>
                <a:latin typeface="+mn-lt"/>
                <a:ea typeface="MS PGothic"/>
                <a:cs typeface="MS PGothic"/>
              </a:rPr>
              <a:t>Orientations</a:t>
            </a:r>
          </a:p>
          <a:p>
            <a:pPr marL="971550" lvl="1" indent="-514350" algn="l" eaLnBrk="0" hangingPunct="0">
              <a:lnSpc>
                <a:spcPct val="100000"/>
              </a:lnSpc>
              <a:spcBef>
                <a:spcPts val="0"/>
              </a:spcBef>
              <a:spcAft>
                <a:spcPts val="0"/>
              </a:spcAft>
              <a:buClr>
                <a:schemeClr val="tx2"/>
              </a:buClr>
              <a:buFont typeface="+mj-lt"/>
              <a:buAutoNum type="romanLcPeriod"/>
              <a:defRPr/>
            </a:pPr>
            <a:r>
              <a:rPr lang="en-US" sz="2400" b="0" kern="0" dirty="0" smtClean="0">
                <a:solidFill>
                  <a:schemeClr val="bg2">
                    <a:lumMod val="10000"/>
                  </a:schemeClr>
                </a:solidFill>
                <a:latin typeface="+mn-lt"/>
                <a:ea typeface="MS PGothic"/>
                <a:cs typeface="MS PGothic"/>
              </a:rPr>
              <a:t>Job Descriptions / Committee Charters</a:t>
            </a:r>
          </a:p>
          <a:p>
            <a:pPr marL="971550" lvl="1" indent="-514350" algn="l" eaLnBrk="0" hangingPunct="0">
              <a:lnSpc>
                <a:spcPct val="100000"/>
              </a:lnSpc>
              <a:spcBef>
                <a:spcPts val="0"/>
              </a:spcBef>
              <a:spcAft>
                <a:spcPts val="0"/>
              </a:spcAft>
              <a:buClr>
                <a:schemeClr val="tx2"/>
              </a:buClr>
              <a:buFont typeface="+mj-lt"/>
              <a:buAutoNum type="romanLcPeriod"/>
              <a:defRPr/>
            </a:pPr>
            <a:r>
              <a:rPr lang="en-US" sz="2400" b="0" kern="0" dirty="0" smtClean="0">
                <a:solidFill>
                  <a:schemeClr val="bg2">
                    <a:lumMod val="10000"/>
                  </a:schemeClr>
                </a:solidFill>
                <a:latin typeface="+mn-lt"/>
                <a:ea typeface="MS PGothic"/>
                <a:cs typeface="MS PGothic"/>
              </a:rPr>
              <a:t>Current Members Attend</a:t>
            </a:r>
          </a:p>
          <a:p>
            <a:pPr marL="971550" lvl="1" indent="-514350" algn="l" eaLnBrk="0" hangingPunct="0">
              <a:lnSpc>
                <a:spcPct val="100000"/>
              </a:lnSpc>
              <a:spcBef>
                <a:spcPts val="0"/>
              </a:spcBef>
              <a:spcAft>
                <a:spcPts val="0"/>
              </a:spcAft>
              <a:buClr>
                <a:schemeClr val="tx2"/>
              </a:buClr>
              <a:buFont typeface="+mj-lt"/>
              <a:buAutoNum type="romanLcPeriod"/>
              <a:defRPr/>
            </a:pPr>
            <a:r>
              <a:rPr lang="en-US" sz="2400" b="0" kern="0" dirty="0" smtClean="0">
                <a:solidFill>
                  <a:schemeClr val="bg2">
                    <a:lumMod val="10000"/>
                  </a:schemeClr>
                </a:solidFill>
                <a:latin typeface="+mn-lt"/>
                <a:ea typeface="MS PGothic"/>
                <a:cs typeface="MS PGothic"/>
              </a:rPr>
              <a:t>Mentors</a:t>
            </a:r>
          </a:p>
          <a:p>
            <a:pPr marL="971550" lvl="1" indent="-514350" algn="l" eaLnBrk="0" hangingPunct="0">
              <a:lnSpc>
                <a:spcPct val="100000"/>
              </a:lnSpc>
              <a:spcBef>
                <a:spcPts val="0"/>
              </a:spcBef>
              <a:spcAft>
                <a:spcPts val="0"/>
              </a:spcAft>
              <a:buClr>
                <a:schemeClr val="tx2"/>
              </a:buClr>
              <a:buFont typeface="+mj-lt"/>
              <a:buAutoNum type="romanLcPeriod"/>
              <a:defRPr/>
            </a:pPr>
            <a:r>
              <a:rPr lang="en-US" sz="2400" b="0" kern="0" dirty="0" smtClean="0">
                <a:solidFill>
                  <a:schemeClr val="bg2">
                    <a:lumMod val="10000"/>
                  </a:schemeClr>
                </a:solidFill>
                <a:latin typeface="+mn-lt"/>
                <a:ea typeface="MS PGothic"/>
                <a:cs typeface="MS PGothic"/>
              </a:rPr>
              <a:t>Significant others /spouses involved</a:t>
            </a:r>
          </a:p>
          <a:p>
            <a:pPr lvl="1" algn="l" eaLnBrk="0" hangingPunct="0">
              <a:lnSpc>
                <a:spcPct val="100000"/>
              </a:lnSpc>
              <a:spcBef>
                <a:spcPts val="0"/>
              </a:spcBef>
              <a:spcAft>
                <a:spcPts val="0"/>
              </a:spcAft>
              <a:buClr>
                <a:schemeClr val="tx2"/>
              </a:buClr>
              <a:defRPr/>
            </a:pPr>
            <a:r>
              <a:rPr lang="en-US" sz="2400" b="0" kern="0" dirty="0">
                <a:solidFill>
                  <a:schemeClr val="bg2">
                    <a:lumMod val="10000"/>
                  </a:schemeClr>
                </a:solidFill>
                <a:latin typeface="+mn-lt"/>
                <a:ea typeface="MS PGothic"/>
                <a:cs typeface="MS PGothic"/>
              </a:rPr>
              <a:t>	</a:t>
            </a:r>
            <a:r>
              <a:rPr lang="en-US" sz="2400" b="0" kern="0" dirty="0" smtClean="0">
                <a:solidFill>
                  <a:schemeClr val="bg2">
                    <a:lumMod val="10000"/>
                  </a:schemeClr>
                </a:solidFill>
                <a:latin typeface="+mn-lt"/>
                <a:ea typeface="MS PGothic"/>
                <a:cs typeface="MS PGothic"/>
              </a:rPr>
              <a:t>	(at some level)</a:t>
            </a:r>
          </a:p>
          <a:p>
            <a:pPr marL="514350" indent="-514350" algn="l" eaLnBrk="0" hangingPunct="0">
              <a:lnSpc>
                <a:spcPct val="100000"/>
              </a:lnSpc>
              <a:spcBef>
                <a:spcPts val="0"/>
              </a:spcBef>
              <a:spcAft>
                <a:spcPts val="0"/>
              </a:spcAft>
              <a:buClr>
                <a:schemeClr val="tx2"/>
              </a:buClr>
              <a:defRPr/>
            </a:pPr>
            <a:endParaRPr lang="en-US" sz="3200" b="0" kern="0" dirty="0" smtClean="0">
              <a:solidFill>
                <a:schemeClr val="bg2">
                  <a:lumMod val="10000"/>
                </a:schemeClr>
              </a:solidFill>
              <a:latin typeface="+mj-lt"/>
              <a:ea typeface="MS PGothic"/>
              <a:cs typeface="MS PGothic"/>
            </a:endParaRPr>
          </a:p>
          <a:p>
            <a:pPr marL="514350" indent="-514350" algn="l" eaLnBrk="0" hangingPunct="0">
              <a:lnSpc>
                <a:spcPct val="100000"/>
              </a:lnSpc>
              <a:spcBef>
                <a:spcPts val="0"/>
              </a:spcBef>
              <a:spcAft>
                <a:spcPts val="0"/>
              </a:spcAft>
              <a:buClr>
                <a:schemeClr val="tx2"/>
              </a:buClr>
              <a:buFont typeface="+mj-lt"/>
              <a:buAutoNum type="arabicPeriod" startAt="3"/>
              <a:defRPr/>
            </a:pPr>
            <a:endParaRPr lang="en-US" sz="3200" b="0" kern="0" dirty="0">
              <a:solidFill>
                <a:schemeClr val="bg2">
                  <a:lumMod val="10000"/>
                </a:schemeClr>
              </a:solidFill>
              <a:latin typeface="+mj-lt"/>
              <a:ea typeface="MS PGothic"/>
              <a:cs typeface="MS PGothic"/>
            </a:endParaRPr>
          </a:p>
        </p:txBody>
      </p:sp>
      <p:sp>
        <p:nvSpPr>
          <p:cNvPr id="2" name="TextBox 1"/>
          <p:cNvSpPr txBox="1"/>
          <p:nvPr/>
        </p:nvSpPr>
        <p:spPr>
          <a:xfrm>
            <a:off x="923525" y="1623965"/>
            <a:ext cx="4386137" cy="424732"/>
          </a:xfrm>
          <a:prstGeom prst="rect">
            <a:avLst/>
          </a:prstGeom>
          <a:noFill/>
        </p:spPr>
        <p:txBody>
          <a:bodyPr wrap="none" rtlCol="0">
            <a:spAutoFit/>
          </a:bodyPr>
          <a:lstStyle/>
          <a:p>
            <a:r>
              <a:rPr lang="en-US" sz="2400" dirty="0" smtClean="0">
                <a:solidFill>
                  <a:srgbClr val="FF0000"/>
                </a:solidFill>
              </a:rPr>
              <a:t>The Service Club Model?</a:t>
            </a:r>
            <a:endParaRPr lang="en-US" sz="2400" dirty="0">
              <a:solidFill>
                <a:srgbClr val="FF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 calcmode="lin" valueType="num">
                                      <p:cBhvr additive="base">
                                        <p:cTn id="1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 calcmode="lin" valueType="num">
                                      <p:cBhvr additive="base">
                                        <p:cTn id="1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additive="base">
                                        <p:cTn id="1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 calcmode="lin" valueType="num">
                                      <p:cBhvr additive="base">
                                        <p:cTn id="2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anim calcmode="lin" valueType="num">
                                      <p:cBhvr additive="base">
                                        <p:cTn id="2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xEl>
                                              <p:pRg st="8" end="8"/>
                                            </p:txEl>
                                          </p:spTgt>
                                        </p:tgtEl>
                                        <p:attrNameLst>
                                          <p:attrName>style.visibility</p:attrName>
                                        </p:attrNameLst>
                                      </p:cBhvr>
                                      <p:to>
                                        <p:strVal val="visible"/>
                                      </p:to>
                                    </p:set>
                                    <p:anim calcmode="lin" valueType="num">
                                      <p:cBhvr additive="base">
                                        <p:cTn id="33"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anim calcmode="lin" valueType="num">
                                      <p:cBhvr additive="base">
                                        <p:cTn id="37"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5">
                                            <p:txEl>
                                              <p:pRg st="10" end="10"/>
                                            </p:txEl>
                                          </p:spTgt>
                                        </p:tgtEl>
                                        <p:attrNameLst>
                                          <p:attrName>style.visibility</p:attrName>
                                        </p:attrNameLst>
                                      </p:cBhvr>
                                      <p:to>
                                        <p:strVal val="visible"/>
                                      </p:to>
                                    </p:set>
                                    <p:anim calcmode="lin" valueType="num">
                                      <p:cBhvr additive="base">
                                        <p:cTn id="41"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5">
                                            <p:txEl>
                                              <p:pRg st="11" end="11"/>
                                            </p:txEl>
                                          </p:spTgt>
                                        </p:tgtEl>
                                        <p:attrNameLst>
                                          <p:attrName>style.visibility</p:attrName>
                                        </p:attrNameLst>
                                      </p:cBhvr>
                                      <p:to>
                                        <p:strVal val="visible"/>
                                      </p:to>
                                    </p:set>
                                    <p:anim calcmode="lin" valueType="num">
                                      <p:cBhvr additive="base">
                                        <p:cTn id="45"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315913" y="1238250"/>
            <a:ext cx="8291512" cy="4511675"/>
          </a:xfrm>
        </p:spPr>
        <p:txBody>
          <a:bodyPr/>
          <a:lstStyle/>
          <a:p>
            <a:endParaRPr lang="en-US" dirty="0" smtClean="0"/>
          </a:p>
          <a:p>
            <a:endParaRPr lang="en-US" dirty="0" smtClean="0"/>
          </a:p>
        </p:txBody>
      </p:sp>
      <p:sp>
        <p:nvSpPr>
          <p:cNvPr id="5" name="Rectangle 12"/>
          <p:cNvSpPr txBox="1">
            <a:spLocks noChangeArrowheads="1"/>
          </p:cNvSpPr>
          <p:nvPr/>
        </p:nvSpPr>
        <p:spPr>
          <a:xfrm>
            <a:off x="370902" y="1958655"/>
            <a:ext cx="8544497" cy="3928265"/>
          </a:xfrm>
          <a:prstGeom prst="rect">
            <a:avLst/>
          </a:prstGeom>
          <a:noFill/>
          <a:ln/>
        </p:spPr>
        <p:txBody>
          <a:bodyPr/>
          <a:lstStyle/>
          <a:p>
            <a:pPr marL="514350" indent="-514350" algn="l" eaLnBrk="0" hangingPunct="0">
              <a:lnSpc>
                <a:spcPct val="100000"/>
              </a:lnSpc>
              <a:spcBef>
                <a:spcPts val="0"/>
              </a:spcBef>
              <a:spcAft>
                <a:spcPts val="1200"/>
              </a:spcAft>
              <a:buClr>
                <a:schemeClr val="tx2"/>
              </a:buClr>
              <a:buFont typeface="+mj-lt"/>
              <a:buAutoNum type="alphaLcParenR" startAt="3"/>
              <a:defRPr/>
            </a:pPr>
            <a:r>
              <a:rPr lang="en-US" sz="3200" kern="0" dirty="0" smtClean="0">
                <a:solidFill>
                  <a:schemeClr val="bg2">
                    <a:lumMod val="10000"/>
                  </a:schemeClr>
                </a:solidFill>
                <a:latin typeface="+mn-lt"/>
                <a:ea typeface="MS PGothic"/>
                <a:cs typeface="MS PGothic"/>
              </a:rPr>
              <a:t>Make sure they have </a:t>
            </a:r>
            <a:r>
              <a:rPr lang="en-US" sz="3200" i="1" kern="0" dirty="0">
                <a:solidFill>
                  <a:schemeClr val="bg2">
                    <a:lumMod val="10000"/>
                  </a:schemeClr>
                </a:solidFill>
                <a:latin typeface="+mn-lt"/>
                <a:ea typeface="MS PGothic"/>
                <a:cs typeface="MS PGothic"/>
              </a:rPr>
              <a:t>something meaningful</a:t>
            </a:r>
            <a:r>
              <a:rPr lang="en-US" sz="3200" kern="0" dirty="0" smtClean="0">
                <a:solidFill>
                  <a:schemeClr val="bg2">
                    <a:lumMod val="10000"/>
                  </a:schemeClr>
                </a:solidFill>
                <a:latin typeface="+mn-lt"/>
                <a:ea typeface="MS PGothic"/>
                <a:cs typeface="MS PGothic"/>
              </a:rPr>
              <a:t> to do</a:t>
            </a:r>
          </a:p>
          <a:p>
            <a:pPr marL="514350" indent="-514350" algn="l" eaLnBrk="0" hangingPunct="0">
              <a:lnSpc>
                <a:spcPct val="100000"/>
              </a:lnSpc>
              <a:spcBef>
                <a:spcPts val="0"/>
              </a:spcBef>
              <a:spcAft>
                <a:spcPts val="0"/>
              </a:spcAft>
              <a:buClr>
                <a:schemeClr val="tx2"/>
              </a:buClr>
              <a:buFont typeface="+mj-lt"/>
              <a:buAutoNum type="alphaLcParenR" startAt="3"/>
              <a:defRPr/>
            </a:pPr>
            <a:r>
              <a:rPr lang="en-US" sz="3200" kern="0" dirty="0" smtClean="0">
                <a:solidFill>
                  <a:schemeClr val="bg2">
                    <a:lumMod val="10000"/>
                  </a:schemeClr>
                </a:solidFill>
                <a:latin typeface="+mn-lt"/>
                <a:ea typeface="MS PGothic"/>
                <a:cs typeface="MS PGothic"/>
              </a:rPr>
              <a:t>Networking</a:t>
            </a:r>
            <a:r>
              <a:rPr lang="en-US" sz="3200" b="0" kern="0" dirty="0" smtClean="0">
                <a:solidFill>
                  <a:schemeClr val="bg2">
                    <a:lumMod val="10000"/>
                  </a:schemeClr>
                </a:solidFill>
                <a:latin typeface="+mn-lt"/>
                <a:ea typeface="MS PGothic"/>
                <a:cs typeface="MS PGothic"/>
              </a:rPr>
              <a:t> at Board Meetings</a:t>
            </a:r>
          </a:p>
          <a:p>
            <a:pPr marL="514350" indent="-514350" algn="l" eaLnBrk="0" hangingPunct="0">
              <a:lnSpc>
                <a:spcPct val="100000"/>
              </a:lnSpc>
              <a:spcBef>
                <a:spcPts val="0"/>
              </a:spcBef>
              <a:spcAft>
                <a:spcPts val="0"/>
              </a:spcAft>
              <a:buClr>
                <a:schemeClr val="tx2"/>
              </a:buClr>
              <a:defRPr/>
            </a:pPr>
            <a:r>
              <a:rPr lang="en-US" sz="3200" b="0" kern="0" dirty="0" smtClean="0">
                <a:solidFill>
                  <a:schemeClr val="bg2">
                    <a:lumMod val="10000"/>
                  </a:schemeClr>
                </a:solidFill>
                <a:latin typeface="+mn-lt"/>
                <a:ea typeface="MS PGothic"/>
                <a:cs typeface="MS PGothic"/>
              </a:rPr>
              <a:t>			</a:t>
            </a:r>
            <a:r>
              <a:rPr lang="en-US" sz="2800" b="0" i="1" kern="0" dirty="0" smtClean="0">
                <a:solidFill>
                  <a:schemeClr val="bg2">
                    <a:lumMod val="10000"/>
                  </a:schemeClr>
                </a:solidFill>
                <a:latin typeface="+mn-lt"/>
                <a:ea typeface="MS PGothic"/>
                <a:cs typeface="MS PGothic"/>
              </a:rPr>
              <a:t>All work and no play…	</a:t>
            </a:r>
          </a:p>
          <a:p>
            <a:pPr marL="514350" indent="-514350" algn="l" eaLnBrk="0" hangingPunct="0">
              <a:lnSpc>
                <a:spcPct val="150000"/>
              </a:lnSpc>
              <a:spcBef>
                <a:spcPts val="0"/>
              </a:spcBef>
              <a:spcAft>
                <a:spcPts val="0"/>
              </a:spcAft>
              <a:buClr>
                <a:schemeClr val="tx2"/>
              </a:buClr>
              <a:buFont typeface="+mj-lt"/>
              <a:buAutoNum type="alphaLcParenR" startAt="5"/>
              <a:defRPr/>
            </a:pPr>
            <a:r>
              <a:rPr lang="en-US" sz="3200" kern="0" dirty="0" smtClean="0">
                <a:solidFill>
                  <a:schemeClr val="bg2">
                    <a:lumMod val="10000"/>
                  </a:schemeClr>
                </a:solidFill>
                <a:latin typeface="+mn-lt"/>
                <a:ea typeface="MS PGothic"/>
                <a:cs typeface="MS PGothic"/>
              </a:rPr>
              <a:t>Small group meals</a:t>
            </a:r>
          </a:p>
          <a:p>
            <a:pPr marL="514350" indent="-514350" algn="l" eaLnBrk="0" hangingPunct="0">
              <a:lnSpc>
                <a:spcPct val="150000"/>
              </a:lnSpc>
              <a:spcBef>
                <a:spcPts val="0"/>
              </a:spcBef>
              <a:spcAft>
                <a:spcPts val="1200"/>
              </a:spcAft>
              <a:buClr>
                <a:schemeClr val="tx2"/>
              </a:buClr>
              <a:buFont typeface="+mj-lt"/>
              <a:buAutoNum type="alphaLcParenR" startAt="5"/>
              <a:defRPr/>
            </a:pPr>
            <a:r>
              <a:rPr lang="en-US" sz="3200" kern="0" dirty="0" smtClean="0">
                <a:solidFill>
                  <a:schemeClr val="bg2">
                    <a:lumMod val="10000"/>
                  </a:schemeClr>
                </a:solidFill>
                <a:latin typeface="+mn-lt"/>
                <a:ea typeface="MS PGothic"/>
                <a:cs typeface="MS PGothic"/>
              </a:rPr>
              <a:t>Leadership tracks</a:t>
            </a:r>
          </a:p>
          <a:p>
            <a:pPr algn="l" eaLnBrk="0" hangingPunct="0">
              <a:lnSpc>
                <a:spcPct val="100000"/>
              </a:lnSpc>
              <a:spcBef>
                <a:spcPts val="0"/>
              </a:spcBef>
              <a:spcAft>
                <a:spcPts val="0"/>
              </a:spcAft>
              <a:buClr>
                <a:schemeClr val="tx2"/>
              </a:buClr>
              <a:defRPr/>
            </a:pPr>
            <a:endParaRPr lang="en-US" sz="3200" b="0" kern="0" dirty="0" smtClean="0">
              <a:solidFill>
                <a:schemeClr val="bg2">
                  <a:lumMod val="10000"/>
                </a:schemeClr>
              </a:solidFill>
              <a:latin typeface="+mj-lt"/>
              <a:ea typeface="MS PGothic"/>
              <a:cs typeface="MS PGothic"/>
            </a:endParaRPr>
          </a:p>
          <a:p>
            <a:pPr marL="514350" indent="-514350" algn="l" eaLnBrk="0" hangingPunct="0">
              <a:lnSpc>
                <a:spcPct val="100000"/>
              </a:lnSpc>
              <a:spcBef>
                <a:spcPts val="0"/>
              </a:spcBef>
              <a:spcAft>
                <a:spcPts val="0"/>
              </a:spcAft>
              <a:buClr>
                <a:schemeClr val="tx2"/>
              </a:buClr>
              <a:buFont typeface="+mj-lt"/>
              <a:buAutoNum type="arabicPeriod" startAt="3"/>
              <a:defRPr/>
            </a:pPr>
            <a:endParaRPr lang="en-US" sz="3200" b="0" kern="0" dirty="0">
              <a:solidFill>
                <a:schemeClr val="bg2">
                  <a:lumMod val="10000"/>
                </a:schemeClr>
              </a:solidFill>
              <a:latin typeface="+mj-lt"/>
              <a:ea typeface="MS PGothic"/>
              <a:cs typeface="MS PGothic"/>
            </a:endParaRPr>
          </a:p>
        </p:txBody>
      </p:sp>
      <p:sp>
        <p:nvSpPr>
          <p:cNvPr id="6" name="Rectangle 2"/>
          <p:cNvSpPr>
            <a:spLocks noGrp="1" noChangeArrowheads="1"/>
          </p:cNvSpPr>
          <p:nvPr>
            <p:ph type="title"/>
          </p:nvPr>
        </p:nvSpPr>
        <p:spPr>
          <a:xfrm>
            <a:off x="325438" y="103188"/>
            <a:ext cx="7858125" cy="768350"/>
          </a:xfrm>
        </p:spPr>
        <p:txBody>
          <a:bodyPr/>
          <a:lstStyle/>
          <a:p>
            <a:r>
              <a:rPr lang="en-US" sz="2800" b="1" kern="1200" dirty="0" smtClean="0">
                <a:solidFill>
                  <a:srgbClr val="A57C50"/>
                </a:solidFill>
                <a:latin typeface="+mn-lt"/>
                <a:ea typeface="ＭＳ Ｐゴシック"/>
                <a:cs typeface="ＭＳ Ｐゴシック"/>
              </a:rPr>
              <a:t>Step 4: Build Board Connections: </a:t>
            </a:r>
          </a:p>
        </p:txBody>
      </p:sp>
      <p:sp>
        <p:nvSpPr>
          <p:cNvPr id="2" name="TextBox 1"/>
          <p:cNvSpPr txBox="1"/>
          <p:nvPr/>
        </p:nvSpPr>
        <p:spPr>
          <a:xfrm>
            <a:off x="923525" y="970484"/>
            <a:ext cx="6652783" cy="535531"/>
          </a:xfrm>
          <a:prstGeom prst="rect">
            <a:avLst/>
          </a:prstGeom>
          <a:noFill/>
        </p:spPr>
        <p:txBody>
          <a:bodyPr wrap="none" rtlCol="0">
            <a:spAutoFit/>
          </a:bodyPr>
          <a:lstStyle/>
          <a:p>
            <a:pPr marL="174625" lvl="0" indent="-174625" algn="l" eaLnBrk="0" hangingPunct="0">
              <a:spcBef>
                <a:spcPct val="30000"/>
              </a:spcBef>
              <a:spcAft>
                <a:spcPts val="1800"/>
              </a:spcAft>
              <a:buClr>
                <a:srgbClr val="A57D50"/>
              </a:buClr>
              <a:defRPr/>
            </a:pPr>
            <a:r>
              <a:rPr lang="en-US" sz="3200" b="0" kern="0" dirty="0" smtClean="0">
                <a:solidFill>
                  <a:srgbClr val="DDDDDD">
                    <a:lumMod val="10000"/>
                  </a:srgbClr>
                </a:solidFill>
                <a:latin typeface="Verdana"/>
                <a:ea typeface="MS PGothic"/>
                <a:cs typeface="MS PGothic"/>
              </a:rPr>
              <a:t>…With </a:t>
            </a:r>
            <a:r>
              <a:rPr lang="en-US" sz="3200" b="0" kern="0" dirty="0">
                <a:solidFill>
                  <a:srgbClr val="DDDDDD">
                    <a:lumMod val="10000"/>
                  </a:srgbClr>
                </a:solidFill>
                <a:latin typeface="Verdana"/>
                <a:ea typeface="MS PGothic"/>
                <a:cs typeface="MS PGothic"/>
              </a:rPr>
              <a:t>Each Other &amp; With Staff</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noGrp="1" noChangeArrowheads="1"/>
          </p:cNvSpPr>
          <p:nvPr>
            <p:ph type="title"/>
          </p:nvPr>
        </p:nvSpPr>
        <p:spPr>
          <a:xfrm>
            <a:off x="325438" y="164575"/>
            <a:ext cx="7858125" cy="768350"/>
          </a:xfrm>
        </p:spPr>
        <p:txBody>
          <a:bodyPr/>
          <a:lstStyle/>
          <a:p>
            <a:r>
              <a:rPr lang="en-US" sz="2800" b="1" dirty="0" smtClean="0">
                <a:solidFill>
                  <a:srgbClr val="A57C50"/>
                </a:solidFill>
                <a:latin typeface="+mn-lt"/>
                <a:ea typeface="ＭＳ Ｐゴシック"/>
                <a:cs typeface="ＭＳ Ｐゴシック"/>
              </a:rPr>
              <a:t>Defining Strong Engagement?</a:t>
            </a:r>
          </a:p>
        </p:txBody>
      </p:sp>
      <p:sp>
        <p:nvSpPr>
          <p:cNvPr id="5" name="Rectangle 4"/>
          <p:cNvSpPr/>
          <p:nvPr/>
        </p:nvSpPr>
        <p:spPr>
          <a:xfrm>
            <a:off x="341194" y="932675"/>
            <a:ext cx="8134065" cy="535531"/>
          </a:xfrm>
          <a:prstGeom prst="rect">
            <a:avLst/>
          </a:prstGeom>
        </p:spPr>
        <p:txBody>
          <a:bodyPr wrap="square">
            <a:spAutoFit/>
          </a:bodyPr>
          <a:lstStyle/>
          <a:p>
            <a:pPr algn="l">
              <a:spcAft>
                <a:spcPts val="3000"/>
              </a:spcAft>
              <a:buClr>
                <a:schemeClr val="tx2"/>
              </a:buClr>
              <a:buFont typeface="Wingdings" pitchFamily="2" charset="2"/>
              <a:buChar char="§"/>
              <a:tabLst>
                <a:tab pos="519113" algn="l"/>
                <a:tab pos="1882775" algn="l"/>
              </a:tabLst>
            </a:pPr>
            <a:r>
              <a:rPr lang="en-US" sz="3200" b="0" kern="0" dirty="0" smtClean="0">
                <a:solidFill>
                  <a:schemeClr val="bg2">
                    <a:lumMod val="10000"/>
                  </a:schemeClr>
                </a:solidFill>
                <a:latin typeface="+mn-lt"/>
                <a:ea typeface="MS PGothic"/>
                <a:cs typeface="MS PGothic"/>
              </a:rPr>
              <a:t> Engaged Directors…</a:t>
            </a:r>
          </a:p>
        </p:txBody>
      </p:sp>
    </p:spTree>
    <p:extLst>
      <p:ext uri="{BB962C8B-B14F-4D97-AF65-F5344CB8AC3E}">
        <p14:creationId xmlns:p14="http://schemas.microsoft.com/office/powerpoint/2010/main" val="2595487818"/>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315913" y="1238250"/>
            <a:ext cx="8291512" cy="4511675"/>
          </a:xfrm>
        </p:spPr>
        <p:txBody>
          <a:bodyPr/>
          <a:lstStyle/>
          <a:p>
            <a:endParaRPr lang="en-US" dirty="0" smtClean="0"/>
          </a:p>
          <a:p>
            <a:endParaRPr lang="en-US" dirty="0" smtClean="0"/>
          </a:p>
        </p:txBody>
      </p:sp>
      <p:sp>
        <p:nvSpPr>
          <p:cNvPr id="6" name="Rectangle 2"/>
          <p:cNvSpPr>
            <a:spLocks noGrp="1" noChangeArrowheads="1"/>
          </p:cNvSpPr>
          <p:nvPr>
            <p:ph type="title"/>
          </p:nvPr>
        </p:nvSpPr>
        <p:spPr>
          <a:xfrm>
            <a:off x="325438" y="103188"/>
            <a:ext cx="7858125" cy="768350"/>
          </a:xfrm>
        </p:spPr>
        <p:txBody>
          <a:bodyPr/>
          <a:lstStyle/>
          <a:p>
            <a:r>
              <a:rPr lang="en-US" sz="2800" b="1" kern="1200" dirty="0" smtClean="0">
                <a:solidFill>
                  <a:srgbClr val="A57C50"/>
                </a:solidFill>
                <a:latin typeface="+mn-lt"/>
                <a:ea typeface="ＭＳ Ｐゴシック"/>
                <a:cs typeface="ＭＳ Ｐゴシック"/>
              </a:rPr>
              <a:t>Step 4: Build Board Connections: </a:t>
            </a:r>
          </a:p>
        </p:txBody>
      </p:sp>
      <p:sp>
        <p:nvSpPr>
          <p:cNvPr id="7" name="Rectangle 12"/>
          <p:cNvSpPr txBox="1">
            <a:spLocks noChangeArrowheads="1"/>
          </p:cNvSpPr>
          <p:nvPr/>
        </p:nvSpPr>
        <p:spPr>
          <a:xfrm>
            <a:off x="370902" y="2018840"/>
            <a:ext cx="8544497" cy="4175320"/>
          </a:xfrm>
          <a:prstGeom prst="rect">
            <a:avLst/>
          </a:prstGeom>
          <a:noFill/>
          <a:ln/>
        </p:spPr>
        <p:txBody>
          <a:bodyPr/>
          <a:lstStyle/>
          <a:p>
            <a:pPr marL="514350" indent="-514350" algn="l" eaLnBrk="0" hangingPunct="0">
              <a:lnSpc>
                <a:spcPct val="100000"/>
              </a:lnSpc>
              <a:spcBef>
                <a:spcPts val="0"/>
              </a:spcBef>
              <a:spcAft>
                <a:spcPts val="1200"/>
              </a:spcAft>
              <a:buClr>
                <a:schemeClr val="tx2"/>
              </a:buClr>
              <a:buFont typeface="+mj-lt"/>
              <a:buAutoNum type="alphaLcParenR" startAt="7"/>
              <a:defRPr/>
            </a:pPr>
            <a:r>
              <a:rPr lang="en-US" sz="3200" kern="0" dirty="0" smtClean="0">
                <a:solidFill>
                  <a:schemeClr val="bg2">
                    <a:lumMod val="10000"/>
                  </a:schemeClr>
                </a:solidFill>
                <a:latin typeface="+mn-lt"/>
                <a:ea typeface="MS PGothic"/>
                <a:cs typeface="MS PGothic"/>
              </a:rPr>
              <a:t>“Board Member Emeritus” designations</a:t>
            </a:r>
          </a:p>
          <a:p>
            <a:pPr marL="514350" indent="-514350" algn="l" eaLnBrk="0" hangingPunct="0">
              <a:lnSpc>
                <a:spcPct val="100000"/>
              </a:lnSpc>
              <a:spcBef>
                <a:spcPts val="0"/>
              </a:spcBef>
              <a:spcAft>
                <a:spcPts val="1200"/>
              </a:spcAft>
              <a:buClr>
                <a:schemeClr val="tx2"/>
              </a:buClr>
              <a:buFont typeface="+mj-lt"/>
              <a:buAutoNum type="alphaLcParenR" startAt="7"/>
              <a:defRPr/>
            </a:pPr>
            <a:r>
              <a:rPr lang="en-US" sz="3200" kern="0" dirty="0" smtClean="0">
                <a:solidFill>
                  <a:schemeClr val="bg2">
                    <a:lumMod val="10000"/>
                  </a:schemeClr>
                </a:solidFill>
                <a:latin typeface="+mn-lt"/>
                <a:ea typeface="MS PGothic"/>
                <a:cs typeface="MS PGothic"/>
              </a:rPr>
              <a:t>Open Board Meetings / Transparency</a:t>
            </a:r>
          </a:p>
          <a:p>
            <a:pPr marL="514350" indent="-514350" algn="l" eaLnBrk="0" hangingPunct="0">
              <a:lnSpc>
                <a:spcPct val="150000"/>
              </a:lnSpc>
              <a:spcBef>
                <a:spcPts val="0"/>
              </a:spcBef>
              <a:spcAft>
                <a:spcPts val="1200"/>
              </a:spcAft>
              <a:buClr>
                <a:schemeClr val="tx2"/>
              </a:buClr>
              <a:buFont typeface="+mj-lt"/>
              <a:buAutoNum type="alphaLcParenR" startAt="7"/>
              <a:defRPr/>
            </a:pPr>
            <a:r>
              <a:rPr lang="en-US" sz="3200" kern="0" dirty="0" smtClean="0">
                <a:solidFill>
                  <a:schemeClr val="bg2">
                    <a:lumMod val="10000"/>
                  </a:schemeClr>
                </a:solidFill>
                <a:latin typeface="+mn-lt"/>
                <a:ea typeface="MS PGothic"/>
                <a:cs typeface="MS PGothic"/>
              </a:rPr>
              <a:t>Committees as “farm teams”</a:t>
            </a:r>
          </a:p>
          <a:p>
            <a:pPr marL="514350" indent="-514350" algn="l" eaLnBrk="0" hangingPunct="0">
              <a:lnSpc>
                <a:spcPct val="100000"/>
              </a:lnSpc>
              <a:spcBef>
                <a:spcPts val="0"/>
              </a:spcBef>
              <a:spcAft>
                <a:spcPts val="1200"/>
              </a:spcAft>
              <a:buClr>
                <a:schemeClr val="tx2"/>
              </a:buClr>
              <a:buFont typeface="+mj-lt"/>
              <a:buAutoNum type="alphaLcParenR" startAt="7"/>
              <a:defRPr/>
            </a:pPr>
            <a:r>
              <a:rPr lang="en-US" sz="3200" kern="0" dirty="0" smtClean="0">
                <a:solidFill>
                  <a:schemeClr val="bg2">
                    <a:lumMod val="10000"/>
                  </a:schemeClr>
                </a:solidFill>
                <a:latin typeface="+mn-lt"/>
                <a:ea typeface="MS PGothic"/>
                <a:cs typeface="MS PGothic"/>
              </a:rPr>
              <a:t>Involving </a:t>
            </a:r>
            <a:r>
              <a:rPr lang="en-US" sz="3200" kern="0" dirty="0">
                <a:solidFill>
                  <a:schemeClr val="bg2">
                    <a:lumMod val="10000"/>
                  </a:schemeClr>
                </a:solidFill>
                <a:latin typeface="+mn-lt"/>
                <a:ea typeface="MS PGothic"/>
                <a:cs typeface="MS PGothic"/>
              </a:rPr>
              <a:t>s</a:t>
            </a:r>
            <a:r>
              <a:rPr lang="en-US" sz="3200" kern="0" dirty="0" smtClean="0">
                <a:solidFill>
                  <a:schemeClr val="bg2">
                    <a:lumMod val="10000"/>
                  </a:schemeClr>
                </a:solidFill>
                <a:latin typeface="+mn-lt"/>
                <a:ea typeface="MS PGothic"/>
                <a:cs typeface="MS PGothic"/>
              </a:rPr>
              <a:t>ignificant others / spouses / Family</a:t>
            </a:r>
          </a:p>
        </p:txBody>
      </p:sp>
      <p:sp>
        <p:nvSpPr>
          <p:cNvPr id="5" name="TextBox 4"/>
          <p:cNvSpPr txBox="1"/>
          <p:nvPr/>
        </p:nvSpPr>
        <p:spPr>
          <a:xfrm>
            <a:off x="923525" y="970484"/>
            <a:ext cx="6652783" cy="535531"/>
          </a:xfrm>
          <a:prstGeom prst="rect">
            <a:avLst/>
          </a:prstGeom>
          <a:noFill/>
        </p:spPr>
        <p:txBody>
          <a:bodyPr wrap="none" rtlCol="0">
            <a:spAutoFit/>
          </a:bodyPr>
          <a:lstStyle/>
          <a:p>
            <a:pPr marL="174625" lvl="0" indent="-174625" algn="l" eaLnBrk="0" hangingPunct="0">
              <a:spcBef>
                <a:spcPct val="30000"/>
              </a:spcBef>
              <a:spcAft>
                <a:spcPts val="1800"/>
              </a:spcAft>
              <a:buClr>
                <a:srgbClr val="A57D50"/>
              </a:buClr>
              <a:defRPr/>
            </a:pPr>
            <a:r>
              <a:rPr lang="en-US" sz="3200" b="0" kern="0" dirty="0" smtClean="0">
                <a:solidFill>
                  <a:srgbClr val="DDDDDD">
                    <a:lumMod val="10000"/>
                  </a:srgbClr>
                </a:solidFill>
                <a:latin typeface="Verdana"/>
                <a:ea typeface="MS PGothic"/>
                <a:cs typeface="MS PGothic"/>
              </a:rPr>
              <a:t>…With </a:t>
            </a:r>
            <a:r>
              <a:rPr lang="en-US" sz="3200" b="0" kern="0" dirty="0">
                <a:solidFill>
                  <a:srgbClr val="DDDDDD">
                    <a:lumMod val="10000"/>
                  </a:srgbClr>
                </a:solidFill>
                <a:latin typeface="Verdana"/>
                <a:ea typeface="MS PGothic"/>
                <a:cs typeface="MS PGothic"/>
              </a:rPr>
              <a:t>Each Other &amp; With Staff</a:t>
            </a:r>
          </a:p>
        </p:txBody>
      </p:sp>
    </p:spTree>
    <p:extLst>
      <p:ext uri="{BB962C8B-B14F-4D97-AF65-F5344CB8AC3E}">
        <p14:creationId xmlns:p14="http://schemas.microsoft.com/office/powerpoint/2010/main" val="285634670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additive="base">
                                        <p:cTn id="1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2800" b="1" kern="1200" dirty="0" smtClean="0">
                <a:solidFill>
                  <a:srgbClr val="A57C50"/>
                </a:solidFill>
                <a:latin typeface="+mn-lt"/>
                <a:ea typeface="ＭＳ Ｐゴシック"/>
                <a:cs typeface="ＭＳ Ｐゴシック"/>
              </a:rPr>
              <a:t>Step 4: Build Connections: </a:t>
            </a:r>
            <a:endParaRPr lang="en-US" sz="2800" b="1" i="1" kern="1200" dirty="0" smtClean="0">
              <a:solidFill>
                <a:srgbClr val="A57C50"/>
              </a:solidFill>
              <a:latin typeface="+mn-lt"/>
              <a:ea typeface="ＭＳ Ｐゴシック"/>
              <a:cs typeface="ＭＳ Ｐゴシック"/>
            </a:endParaRPr>
          </a:p>
        </p:txBody>
      </p:sp>
      <p:sp>
        <p:nvSpPr>
          <p:cNvPr id="9219" name="Rectangle 3"/>
          <p:cNvSpPr>
            <a:spLocks noGrp="1" noChangeArrowheads="1"/>
          </p:cNvSpPr>
          <p:nvPr>
            <p:ph type="body" idx="1"/>
          </p:nvPr>
        </p:nvSpPr>
        <p:spPr>
          <a:xfrm>
            <a:off x="315913" y="1238250"/>
            <a:ext cx="8291512" cy="4511675"/>
          </a:xfrm>
        </p:spPr>
        <p:txBody>
          <a:bodyPr/>
          <a:lstStyle/>
          <a:p>
            <a:endParaRPr lang="en-US" dirty="0" smtClean="0"/>
          </a:p>
          <a:p>
            <a:endParaRPr lang="en-US" dirty="0" smtClean="0"/>
          </a:p>
        </p:txBody>
      </p:sp>
      <p:sp>
        <p:nvSpPr>
          <p:cNvPr id="6" name="Rectangle 12"/>
          <p:cNvSpPr txBox="1">
            <a:spLocks noChangeArrowheads="1"/>
          </p:cNvSpPr>
          <p:nvPr/>
        </p:nvSpPr>
        <p:spPr>
          <a:xfrm>
            <a:off x="370902" y="1931205"/>
            <a:ext cx="8544497" cy="3494855"/>
          </a:xfrm>
          <a:prstGeom prst="rect">
            <a:avLst/>
          </a:prstGeom>
          <a:noFill/>
          <a:ln/>
        </p:spPr>
        <p:txBody>
          <a:bodyPr/>
          <a:lstStyle/>
          <a:p>
            <a:pPr marL="514350" indent="-514350" algn="l" eaLnBrk="0" hangingPunct="0">
              <a:lnSpc>
                <a:spcPct val="150000"/>
              </a:lnSpc>
              <a:spcBef>
                <a:spcPts val="0"/>
              </a:spcBef>
              <a:spcAft>
                <a:spcPts val="0"/>
              </a:spcAft>
              <a:buClr>
                <a:schemeClr val="tx2"/>
              </a:buClr>
              <a:buFont typeface="+mj-lt"/>
              <a:buAutoNum type="alphaLcParenR" startAt="11"/>
              <a:defRPr/>
            </a:pPr>
            <a:r>
              <a:rPr lang="en-US" sz="3200" kern="0" dirty="0" smtClean="0">
                <a:solidFill>
                  <a:schemeClr val="bg2">
                    <a:lumMod val="10000"/>
                  </a:schemeClr>
                </a:solidFill>
                <a:latin typeface="+mn-lt"/>
                <a:ea typeface="MS PGothic"/>
                <a:cs typeface="MS PGothic"/>
              </a:rPr>
              <a:t>Hands-on volunteering</a:t>
            </a:r>
          </a:p>
          <a:p>
            <a:pPr marL="514350" indent="-514350" algn="l" eaLnBrk="0" hangingPunct="0">
              <a:lnSpc>
                <a:spcPct val="100000"/>
              </a:lnSpc>
              <a:spcBef>
                <a:spcPts val="1200"/>
              </a:spcBef>
              <a:spcAft>
                <a:spcPts val="0"/>
              </a:spcAft>
              <a:buClr>
                <a:schemeClr val="tx2"/>
              </a:buClr>
              <a:buFont typeface="+mj-lt"/>
              <a:buAutoNum type="alphaLcParenR" startAt="11"/>
              <a:defRPr/>
            </a:pPr>
            <a:r>
              <a:rPr lang="en-US" sz="3200" kern="0" dirty="0" smtClean="0">
                <a:solidFill>
                  <a:schemeClr val="bg2">
                    <a:lumMod val="10000"/>
                  </a:schemeClr>
                </a:solidFill>
                <a:latin typeface="+mn-lt"/>
                <a:ea typeface="MS PGothic"/>
                <a:cs typeface="MS PGothic"/>
              </a:rPr>
              <a:t>Opportunities for Small Group Interaction</a:t>
            </a:r>
          </a:p>
          <a:p>
            <a:pPr marL="514350" indent="-514350" algn="l" eaLnBrk="0" hangingPunct="0">
              <a:lnSpc>
                <a:spcPct val="150000"/>
              </a:lnSpc>
              <a:spcBef>
                <a:spcPts val="0"/>
              </a:spcBef>
              <a:spcAft>
                <a:spcPts val="0"/>
              </a:spcAft>
              <a:buClr>
                <a:schemeClr val="tx2"/>
              </a:buClr>
              <a:defRPr/>
            </a:pPr>
            <a:endParaRPr lang="en-US" sz="3200" b="0" kern="0" dirty="0" smtClean="0">
              <a:solidFill>
                <a:schemeClr val="bg2">
                  <a:lumMod val="10000"/>
                </a:schemeClr>
              </a:solidFill>
              <a:latin typeface="+mn-lt"/>
              <a:ea typeface="MS PGothic"/>
              <a:cs typeface="MS PGothic"/>
            </a:endParaRPr>
          </a:p>
          <a:p>
            <a:pPr marL="514350" indent="-514350" algn="l" eaLnBrk="0" hangingPunct="0">
              <a:lnSpc>
                <a:spcPct val="150000"/>
              </a:lnSpc>
              <a:spcBef>
                <a:spcPts val="0"/>
              </a:spcBef>
              <a:spcAft>
                <a:spcPts val="0"/>
              </a:spcAft>
              <a:buClr>
                <a:schemeClr val="tx2"/>
              </a:buClr>
              <a:defRPr/>
            </a:pPr>
            <a:r>
              <a:rPr lang="en-US" sz="3200" b="0" kern="0" dirty="0" smtClean="0">
                <a:solidFill>
                  <a:schemeClr val="bg2">
                    <a:lumMod val="10000"/>
                  </a:schemeClr>
                </a:solidFill>
                <a:latin typeface="+mn-lt"/>
                <a:ea typeface="MS PGothic"/>
                <a:cs typeface="MS PGothic"/>
              </a:rPr>
              <a:t>Other ideas?</a:t>
            </a:r>
          </a:p>
          <a:p>
            <a:pPr marL="514350" indent="-514350" algn="l" eaLnBrk="0" hangingPunct="0">
              <a:lnSpc>
                <a:spcPct val="100000"/>
              </a:lnSpc>
              <a:spcBef>
                <a:spcPts val="0"/>
              </a:spcBef>
              <a:spcAft>
                <a:spcPts val="0"/>
              </a:spcAft>
              <a:buClr>
                <a:schemeClr val="tx2"/>
              </a:buClr>
              <a:buFont typeface="+mj-lt"/>
              <a:buAutoNum type="arabicPeriod" startAt="3"/>
              <a:defRPr/>
            </a:pPr>
            <a:endParaRPr lang="en-US" sz="3200" b="0" kern="0" dirty="0" smtClean="0">
              <a:solidFill>
                <a:schemeClr val="bg2">
                  <a:lumMod val="10000"/>
                </a:schemeClr>
              </a:solidFill>
              <a:latin typeface="+mj-lt"/>
              <a:ea typeface="MS PGothic"/>
              <a:cs typeface="MS PGothic"/>
            </a:endParaRPr>
          </a:p>
          <a:p>
            <a:pPr marL="514350" indent="-514350" algn="l" eaLnBrk="0" hangingPunct="0">
              <a:lnSpc>
                <a:spcPct val="100000"/>
              </a:lnSpc>
              <a:spcBef>
                <a:spcPts val="0"/>
              </a:spcBef>
              <a:spcAft>
                <a:spcPts val="0"/>
              </a:spcAft>
              <a:buClr>
                <a:schemeClr val="tx2"/>
              </a:buClr>
              <a:buFont typeface="+mj-lt"/>
              <a:buAutoNum type="arabicPeriod" startAt="3"/>
              <a:defRPr/>
            </a:pPr>
            <a:endParaRPr lang="en-US" sz="3200" b="0" kern="0" dirty="0">
              <a:solidFill>
                <a:schemeClr val="bg2">
                  <a:lumMod val="10000"/>
                </a:schemeClr>
              </a:solidFill>
              <a:latin typeface="+mj-lt"/>
              <a:ea typeface="MS PGothic"/>
              <a:cs typeface="MS PGothic"/>
            </a:endParaRPr>
          </a:p>
        </p:txBody>
      </p:sp>
      <p:sp>
        <p:nvSpPr>
          <p:cNvPr id="5" name="TextBox 4"/>
          <p:cNvSpPr txBox="1"/>
          <p:nvPr/>
        </p:nvSpPr>
        <p:spPr>
          <a:xfrm>
            <a:off x="923525" y="970484"/>
            <a:ext cx="7322838" cy="535531"/>
          </a:xfrm>
          <a:prstGeom prst="rect">
            <a:avLst/>
          </a:prstGeom>
          <a:noFill/>
        </p:spPr>
        <p:txBody>
          <a:bodyPr wrap="none" rtlCol="0">
            <a:spAutoFit/>
          </a:bodyPr>
          <a:lstStyle/>
          <a:p>
            <a:pPr marL="174625" lvl="0" indent="-174625" algn="l" eaLnBrk="0" hangingPunct="0">
              <a:spcBef>
                <a:spcPct val="30000"/>
              </a:spcBef>
              <a:spcAft>
                <a:spcPts val="1800"/>
              </a:spcAft>
              <a:buClr>
                <a:srgbClr val="A57D50"/>
              </a:buClr>
              <a:defRPr/>
            </a:pPr>
            <a:r>
              <a:rPr lang="en-US" sz="3200" b="0" i="1" kern="0" dirty="0" smtClean="0">
                <a:solidFill>
                  <a:srgbClr val="DDDDDD">
                    <a:lumMod val="10000"/>
                  </a:srgbClr>
                </a:solidFill>
                <a:latin typeface="Verdana"/>
                <a:ea typeface="MS PGothic"/>
                <a:cs typeface="MS PGothic"/>
              </a:rPr>
              <a:t>Part 2: Between Board and Clients</a:t>
            </a:r>
            <a:endParaRPr lang="en-US" sz="3200" b="0" i="1" kern="0" dirty="0">
              <a:solidFill>
                <a:srgbClr val="DDDDDD">
                  <a:lumMod val="10000"/>
                </a:srgbClr>
              </a:solidFill>
              <a:latin typeface="Verdana"/>
              <a:ea typeface="MS PGothic"/>
              <a:cs typeface="MS PGothic"/>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additive="base">
                                        <p:cTn id="1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2800" b="1" kern="1200" dirty="0" smtClean="0">
                <a:solidFill>
                  <a:srgbClr val="A57C50"/>
                </a:solidFill>
                <a:latin typeface="+mn-lt"/>
                <a:ea typeface="ＭＳ Ｐゴシック"/>
                <a:cs typeface="ＭＳ Ｐゴシック"/>
              </a:rPr>
              <a:t>Strong Engagement </a:t>
            </a:r>
            <a:r>
              <a:rPr lang="en-US" sz="2800" b="1" i="1" kern="1200" dirty="0" smtClean="0">
                <a:solidFill>
                  <a:srgbClr val="A57C50"/>
                </a:solidFill>
                <a:latin typeface="+mn-lt"/>
                <a:ea typeface="ＭＳ Ｐゴシック"/>
                <a:cs typeface="ＭＳ Ｐゴシック"/>
              </a:rPr>
              <a:t>Review</a:t>
            </a:r>
          </a:p>
        </p:txBody>
      </p:sp>
      <p:sp>
        <p:nvSpPr>
          <p:cNvPr id="9219" name="Rectangle 3"/>
          <p:cNvSpPr>
            <a:spLocks noGrp="1" noChangeArrowheads="1"/>
          </p:cNvSpPr>
          <p:nvPr>
            <p:ph type="body" idx="1"/>
          </p:nvPr>
        </p:nvSpPr>
        <p:spPr>
          <a:xfrm>
            <a:off x="315913" y="1238250"/>
            <a:ext cx="8291512" cy="4511675"/>
          </a:xfrm>
        </p:spPr>
        <p:txBody>
          <a:bodyPr/>
          <a:lstStyle/>
          <a:p>
            <a:endParaRPr lang="en-US" dirty="0" smtClean="0"/>
          </a:p>
          <a:p>
            <a:endParaRPr lang="en-US" dirty="0" smtClean="0"/>
          </a:p>
        </p:txBody>
      </p:sp>
      <p:sp>
        <p:nvSpPr>
          <p:cNvPr id="6" name="Rectangle 12"/>
          <p:cNvSpPr txBox="1">
            <a:spLocks noChangeArrowheads="1"/>
          </p:cNvSpPr>
          <p:nvPr/>
        </p:nvSpPr>
        <p:spPr>
          <a:xfrm>
            <a:off x="270640" y="949300"/>
            <a:ext cx="3432998" cy="4570195"/>
          </a:xfrm>
          <a:prstGeom prst="rect">
            <a:avLst/>
          </a:prstGeom>
          <a:noFill/>
          <a:ln/>
        </p:spPr>
        <p:txBody>
          <a:bodyPr/>
          <a:lstStyle/>
          <a:p>
            <a:pPr algn="l" eaLnBrk="0" hangingPunct="0">
              <a:lnSpc>
                <a:spcPct val="100000"/>
              </a:lnSpc>
              <a:spcBef>
                <a:spcPts val="0"/>
              </a:spcBef>
              <a:spcAft>
                <a:spcPts val="0"/>
              </a:spcAft>
              <a:buClr>
                <a:schemeClr val="tx2"/>
              </a:buClr>
              <a:defRPr/>
            </a:pPr>
            <a:r>
              <a:rPr lang="en-US" sz="2400" b="0" i="1" u="sng" kern="0" dirty="0" smtClean="0">
                <a:solidFill>
                  <a:schemeClr val="bg2">
                    <a:lumMod val="10000"/>
                  </a:schemeClr>
                </a:solidFill>
                <a:latin typeface="+mn-lt"/>
                <a:ea typeface="MS PGothic"/>
                <a:cs typeface="MS PGothic"/>
              </a:rPr>
              <a:t>Essential Elements</a:t>
            </a:r>
            <a:r>
              <a:rPr lang="en-US" sz="2400" b="0" i="1" kern="0" dirty="0" smtClean="0">
                <a:solidFill>
                  <a:schemeClr val="bg2">
                    <a:lumMod val="10000"/>
                  </a:schemeClr>
                </a:solidFill>
                <a:latin typeface="+mn-lt"/>
                <a:ea typeface="MS PGothic"/>
                <a:cs typeface="MS PGothic"/>
              </a:rPr>
              <a:t>:</a:t>
            </a:r>
          </a:p>
          <a:p>
            <a:pPr algn="l" eaLnBrk="0" hangingPunct="0">
              <a:lnSpc>
                <a:spcPct val="100000"/>
              </a:lnSpc>
              <a:spcBef>
                <a:spcPts val="0"/>
              </a:spcBef>
              <a:spcAft>
                <a:spcPts val="0"/>
              </a:spcAft>
              <a:buClr>
                <a:schemeClr val="tx2"/>
              </a:buClr>
              <a:defRPr/>
            </a:pPr>
            <a:r>
              <a:rPr lang="en-US" sz="1600" b="0" kern="0" dirty="0" smtClean="0">
                <a:solidFill>
                  <a:schemeClr val="bg2">
                    <a:lumMod val="10000"/>
                  </a:schemeClr>
                </a:solidFill>
                <a:latin typeface="+mn-lt"/>
                <a:ea typeface="MS PGothic"/>
                <a:cs typeface="MS PGothic"/>
              </a:rPr>
              <a:t>Passion for the Mission</a:t>
            </a:r>
          </a:p>
          <a:p>
            <a:pPr algn="l" eaLnBrk="0" hangingPunct="0">
              <a:lnSpc>
                <a:spcPct val="100000"/>
              </a:lnSpc>
              <a:spcBef>
                <a:spcPts val="0"/>
              </a:spcBef>
              <a:spcAft>
                <a:spcPts val="0"/>
              </a:spcAft>
              <a:buClr>
                <a:schemeClr val="tx2"/>
              </a:buClr>
              <a:defRPr/>
            </a:pPr>
            <a:r>
              <a:rPr lang="en-US" sz="1600" b="0" kern="0" dirty="0" smtClean="0">
                <a:solidFill>
                  <a:schemeClr val="bg2">
                    <a:lumMod val="10000"/>
                  </a:schemeClr>
                </a:solidFill>
                <a:latin typeface="+mn-lt"/>
                <a:ea typeface="MS PGothic"/>
                <a:cs typeface="MS PGothic"/>
              </a:rPr>
              <a:t>Clarity of Mission</a:t>
            </a:r>
          </a:p>
          <a:p>
            <a:pPr algn="l" eaLnBrk="0" hangingPunct="0">
              <a:lnSpc>
                <a:spcPct val="100000"/>
              </a:lnSpc>
              <a:spcBef>
                <a:spcPts val="0"/>
              </a:spcBef>
              <a:spcAft>
                <a:spcPts val="0"/>
              </a:spcAft>
              <a:buClr>
                <a:schemeClr val="tx2"/>
              </a:buClr>
              <a:defRPr/>
            </a:pPr>
            <a:r>
              <a:rPr lang="en-US" sz="1600" b="0" kern="0" dirty="0">
                <a:solidFill>
                  <a:schemeClr val="bg2">
                    <a:lumMod val="10000"/>
                  </a:schemeClr>
                </a:solidFill>
                <a:latin typeface="+mn-lt"/>
                <a:ea typeface="MS PGothic"/>
                <a:cs typeface="MS PGothic"/>
              </a:rPr>
              <a:t>Clarity of Role</a:t>
            </a:r>
          </a:p>
          <a:p>
            <a:pPr algn="l" eaLnBrk="0" hangingPunct="0">
              <a:lnSpc>
                <a:spcPct val="100000"/>
              </a:lnSpc>
              <a:spcBef>
                <a:spcPts val="0"/>
              </a:spcBef>
              <a:spcAft>
                <a:spcPts val="0"/>
              </a:spcAft>
              <a:buClr>
                <a:schemeClr val="tx2"/>
              </a:buClr>
              <a:defRPr/>
            </a:pPr>
            <a:r>
              <a:rPr lang="en-US" sz="1600" b="0" kern="0" dirty="0" smtClean="0">
                <a:solidFill>
                  <a:schemeClr val="bg2">
                    <a:lumMod val="10000"/>
                  </a:schemeClr>
                </a:solidFill>
                <a:latin typeface="+mn-lt"/>
                <a:ea typeface="MS PGothic"/>
                <a:cs typeface="MS PGothic"/>
              </a:rPr>
              <a:t>Optimism </a:t>
            </a:r>
            <a:r>
              <a:rPr lang="en-US" sz="1600" b="0" kern="0" dirty="0">
                <a:solidFill>
                  <a:schemeClr val="bg2">
                    <a:lumMod val="10000"/>
                  </a:schemeClr>
                </a:solidFill>
                <a:latin typeface="+mn-lt"/>
                <a:ea typeface="MS PGothic"/>
                <a:cs typeface="MS PGothic"/>
              </a:rPr>
              <a:t>for </a:t>
            </a:r>
            <a:r>
              <a:rPr lang="en-US" sz="1600" b="0" kern="0" dirty="0" smtClean="0">
                <a:solidFill>
                  <a:schemeClr val="bg2">
                    <a:lumMod val="10000"/>
                  </a:schemeClr>
                </a:solidFill>
                <a:latin typeface="+mn-lt"/>
                <a:ea typeface="MS PGothic"/>
                <a:cs typeface="MS PGothic"/>
              </a:rPr>
              <a:t>the Future of Org</a:t>
            </a:r>
            <a:endParaRPr lang="en-US" sz="1600" b="0" kern="0" dirty="0">
              <a:solidFill>
                <a:schemeClr val="bg2">
                  <a:lumMod val="10000"/>
                </a:schemeClr>
              </a:solidFill>
              <a:latin typeface="+mn-lt"/>
              <a:ea typeface="MS PGothic"/>
              <a:cs typeface="MS PGothic"/>
            </a:endParaRPr>
          </a:p>
          <a:p>
            <a:pPr algn="l" eaLnBrk="0" hangingPunct="0">
              <a:lnSpc>
                <a:spcPct val="100000"/>
              </a:lnSpc>
              <a:spcBef>
                <a:spcPts val="0"/>
              </a:spcBef>
              <a:spcAft>
                <a:spcPts val="0"/>
              </a:spcAft>
              <a:buClr>
                <a:schemeClr val="tx2"/>
              </a:buClr>
              <a:defRPr/>
            </a:pPr>
            <a:r>
              <a:rPr lang="en-US" sz="1600" b="0" kern="0" dirty="0" smtClean="0">
                <a:solidFill>
                  <a:schemeClr val="bg2">
                    <a:lumMod val="10000"/>
                  </a:schemeClr>
                </a:solidFill>
                <a:latin typeface="+mn-lt"/>
                <a:ea typeface="MS PGothic"/>
                <a:cs typeface="MS PGothic"/>
              </a:rPr>
              <a:t>Commitment to Board</a:t>
            </a:r>
          </a:p>
          <a:p>
            <a:pPr algn="l" eaLnBrk="0" hangingPunct="0">
              <a:lnSpc>
                <a:spcPct val="100000"/>
              </a:lnSpc>
              <a:spcBef>
                <a:spcPts val="0"/>
              </a:spcBef>
              <a:spcAft>
                <a:spcPts val="0"/>
              </a:spcAft>
              <a:buClr>
                <a:schemeClr val="tx2"/>
              </a:buClr>
              <a:defRPr/>
            </a:pPr>
            <a:r>
              <a:rPr lang="en-US" sz="1600" b="0" kern="0" dirty="0" smtClean="0">
                <a:solidFill>
                  <a:schemeClr val="bg2">
                    <a:lumMod val="10000"/>
                  </a:schemeClr>
                </a:solidFill>
                <a:latin typeface="+mn-lt"/>
                <a:ea typeface="MS PGothic"/>
                <a:cs typeface="MS PGothic"/>
              </a:rPr>
              <a:t>Commitment to Staff</a:t>
            </a:r>
          </a:p>
          <a:p>
            <a:pPr algn="l" eaLnBrk="0" hangingPunct="0">
              <a:lnSpc>
                <a:spcPct val="100000"/>
              </a:lnSpc>
              <a:spcBef>
                <a:spcPts val="0"/>
              </a:spcBef>
              <a:spcAft>
                <a:spcPts val="0"/>
              </a:spcAft>
              <a:buClr>
                <a:schemeClr val="tx2"/>
              </a:buClr>
              <a:defRPr/>
            </a:pPr>
            <a:r>
              <a:rPr lang="en-US" sz="1600" b="0" kern="0" dirty="0" smtClean="0">
                <a:solidFill>
                  <a:schemeClr val="bg2">
                    <a:lumMod val="10000"/>
                  </a:schemeClr>
                </a:solidFill>
                <a:latin typeface="+mn-lt"/>
                <a:ea typeface="MS PGothic"/>
                <a:cs typeface="MS PGothic"/>
              </a:rPr>
              <a:t>Commitment to Clients</a:t>
            </a:r>
          </a:p>
          <a:p>
            <a:pPr algn="l" eaLnBrk="0" hangingPunct="0">
              <a:lnSpc>
                <a:spcPct val="100000"/>
              </a:lnSpc>
              <a:spcBef>
                <a:spcPts val="0"/>
              </a:spcBef>
              <a:spcAft>
                <a:spcPts val="0"/>
              </a:spcAft>
              <a:buClr>
                <a:schemeClr val="tx2"/>
              </a:buClr>
              <a:defRPr/>
            </a:pPr>
            <a:r>
              <a:rPr lang="en-US" sz="1600" b="0" kern="0" dirty="0">
                <a:solidFill>
                  <a:schemeClr val="bg2">
                    <a:lumMod val="10000"/>
                  </a:schemeClr>
                </a:solidFill>
                <a:latin typeface="+mn-lt"/>
                <a:ea typeface="MS PGothic"/>
                <a:cs typeface="MS PGothic"/>
              </a:rPr>
              <a:t>Sense of </a:t>
            </a:r>
            <a:r>
              <a:rPr lang="en-US" sz="1600" b="0" kern="0" dirty="0" smtClean="0">
                <a:solidFill>
                  <a:schemeClr val="bg2">
                    <a:lumMod val="10000"/>
                  </a:schemeClr>
                </a:solidFill>
                <a:latin typeface="+mn-lt"/>
                <a:ea typeface="MS PGothic"/>
                <a:cs typeface="MS PGothic"/>
              </a:rPr>
              <a:t>Accomplishment</a:t>
            </a:r>
          </a:p>
          <a:p>
            <a:pPr algn="l" eaLnBrk="0" hangingPunct="0">
              <a:lnSpc>
                <a:spcPct val="100000"/>
              </a:lnSpc>
              <a:spcBef>
                <a:spcPts val="0"/>
              </a:spcBef>
              <a:spcAft>
                <a:spcPts val="0"/>
              </a:spcAft>
              <a:buClr>
                <a:schemeClr val="tx2"/>
              </a:buClr>
              <a:defRPr/>
            </a:pPr>
            <a:r>
              <a:rPr lang="en-US" sz="1600" b="0" kern="0" dirty="0" smtClean="0">
                <a:solidFill>
                  <a:schemeClr val="bg2">
                    <a:lumMod val="10000"/>
                  </a:schemeClr>
                </a:solidFill>
                <a:latin typeface="+mn-lt"/>
                <a:ea typeface="MS PGothic"/>
                <a:cs typeface="MS PGothic"/>
              </a:rPr>
              <a:t>Sense of Purpose</a:t>
            </a:r>
            <a:endParaRPr lang="en-US" sz="1600" b="0" kern="0" dirty="0">
              <a:solidFill>
                <a:schemeClr val="bg2">
                  <a:lumMod val="10000"/>
                </a:schemeClr>
              </a:solidFill>
              <a:latin typeface="+mn-lt"/>
              <a:ea typeface="MS PGothic"/>
              <a:cs typeface="MS PGothic"/>
            </a:endParaRPr>
          </a:p>
          <a:p>
            <a:pPr algn="l" eaLnBrk="0" hangingPunct="0">
              <a:lnSpc>
                <a:spcPct val="100000"/>
              </a:lnSpc>
              <a:spcBef>
                <a:spcPts val="0"/>
              </a:spcBef>
              <a:spcAft>
                <a:spcPts val="0"/>
              </a:spcAft>
              <a:buClr>
                <a:schemeClr val="tx2"/>
              </a:buClr>
              <a:defRPr/>
            </a:pPr>
            <a:r>
              <a:rPr lang="en-US" sz="1600" b="0" kern="0" dirty="0">
                <a:solidFill>
                  <a:schemeClr val="bg2">
                    <a:lumMod val="10000"/>
                  </a:schemeClr>
                </a:solidFill>
                <a:latin typeface="+mn-lt"/>
                <a:ea typeface="MS PGothic"/>
                <a:cs typeface="MS PGothic"/>
              </a:rPr>
              <a:t>Sense of Shared Values</a:t>
            </a:r>
          </a:p>
          <a:p>
            <a:pPr algn="l" eaLnBrk="0" hangingPunct="0">
              <a:lnSpc>
                <a:spcPct val="100000"/>
              </a:lnSpc>
              <a:spcBef>
                <a:spcPts val="0"/>
              </a:spcBef>
              <a:spcAft>
                <a:spcPts val="0"/>
              </a:spcAft>
              <a:buClr>
                <a:schemeClr val="tx2"/>
              </a:buClr>
              <a:defRPr/>
            </a:pPr>
            <a:r>
              <a:rPr lang="en-US" sz="1600" b="0" kern="0" dirty="0">
                <a:solidFill>
                  <a:schemeClr val="bg2">
                    <a:lumMod val="10000"/>
                  </a:schemeClr>
                </a:solidFill>
                <a:latin typeface="+mn-lt"/>
                <a:ea typeface="MS PGothic"/>
                <a:cs typeface="MS PGothic"/>
              </a:rPr>
              <a:t>Sense that Opinions Count</a:t>
            </a:r>
          </a:p>
          <a:p>
            <a:pPr algn="l" eaLnBrk="0" hangingPunct="0">
              <a:lnSpc>
                <a:spcPct val="100000"/>
              </a:lnSpc>
              <a:spcBef>
                <a:spcPts val="0"/>
              </a:spcBef>
              <a:spcAft>
                <a:spcPts val="0"/>
              </a:spcAft>
              <a:buClr>
                <a:schemeClr val="tx2"/>
              </a:buClr>
              <a:defRPr/>
            </a:pPr>
            <a:r>
              <a:rPr lang="en-US" sz="1600" b="0" kern="0" dirty="0" smtClean="0">
                <a:solidFill>
                  <a:schemeClr val="bg2">
                    <a:lumMod val="10000"/>
                  </a:schemeClr>
                </a:solidFill>
                <a:latin typeface="+mn-lt"/>
                <a:ea typeface="MS PGothic"/>
                <a:cs typeface="MS PGothic"/>
              </a:rPr>
              <a:t>Sense of Responsibility</a:t>
            </a:r>
          </a:p>
          <a:p>
            <a:pPr algn="l" eaLnBrk="0" hangingPunct="0">
              <a:lnSpc>
                <a:spcPct val="100000"/>
              </a:lnSpc>
              <a:spcBef>
                <a:spcPts val="0"/>
              </a:spcBef>
              <a:spcAft>
                <a:spcPts val="0"/>
              </a:spcAft>
              <a:buClr>
                <a:schemeClr val="tx2"/>
              </a:buClr>
              <a:defRPr/>
            </a:pPr>
            <a:r>
              <a:rPr lang="en-US" sz="1600" b="0" kern="0" dirty="0" smtClean="0">
                <a:solidFill>
                  <a:schemeClr val="bg2">
                    <a:lumMod val="10000"/>
                  </a:schemeClr>
                </a:solidFill>
                <a:latin typeface="+mn-lt"/>
                <a:ea typeface="MS PGothic"/>
                <a:cs typeface="MS PGothic"/>
              </a:rPr>
              <a:t>Obligation</a:t>
            </a:r>
          </a:p>
          <a:p>
            <a:pPr algn="l" eaLnBrk="0" hangingPunct="0">
              <a:lnSpc>
                <a:spcPct val="100000"/>
              </a:lnSpc>
              <a:spcBef>
                <a:spcPts val="0"/>
              </a:spcBef>
              <a:spcAft>
                <a:spcPts val="0"/>
              </a:spcAft>
              <a:buClr>
                <a:schemeClr val="tx2"/>
              </a:buClr>
              <a:defRPr/>
            </a:pPr>
            <a:r>
              <a:rPr lang="en-US" sz="1600" b="0" kern="0" dirty="0" smtClean="0">
                <a:solidFill>
                  <a:schemeClr val="bg2">
                    <a:lumMod val="10000"/>
                  </a:schemeClr>
                </a:solidFill>
                <a:latin typeface="+mn-lt"/>
                <a:ea typeface="MS PGothic"/>
                <a:cs typeface="MS PGothic"/>
              </a:rPr>
              <a:t>Support of Family</a:t>
            </a:r>
          </a:p>
          <a:p>
            <a:pPr algn="l" eaLnBrk="0" hangingPunct="0">
              <a:lnSpc>
                <a:spcPct val="100000"/>
              </a:lnSpc>
              <a:spcBef>
                <a:spcPts val="0"/>
              </a:spcBef>
              <a:spcAft>
                <a:spcPts val="0"/>
              </a:spcAft>
              <a:buClr>
                <a:schemeClr val="tx2"/>
              </a:buClr>
              <a:defRPr/>
            </a:pPr>
            <a:r>
              <a:rPr lang="en-US" sz="1600" b="0" kern="0" dirty="0" smtClean="0">
                <a:solidFill>
                  <a:schemeClr val="bg2">
                    <a:lumMod val="10000"/>
                  </a:schemeClr>
                </a:solidFill>
                <a:latin typeface="+mn-lt"/>
                <a:ea typeface="MS PGothic"/>
                <a:cs typeface="MS PGothic"/>
              </a:rPr>
              <a:t>Friends</a:t>
            </a:r>
          </a:p>
          <a:p>
            <a:pPr algn="l" eaLnBrk="0" hangingPunct="0">
              <a:lnSpc>
                <a:spcPct val="100000"/>
              </a:lnSpc>
              <a:spcBef>
                <a:spcPts val="0"/>
              </a:spcBef>
              <a:spcAft>
                <a:spcPts val="0"/>
              </a:spcAft>
              <a:buClr>
                <a:schemeClr val="tx2"/>
              </a:buClr>
              <a:defRPr/>
            </a:pPr>
            <a:r>
              <a:rPr lang="en-US" sz="1600" b="0" kern="0" dirty="0" smtClean="0">
                <a:solidFill>
                  <a:schemeClr val="bg2">
                    <a:lumMod val="10000"/>
                  </a:schemeClr>
                </a:solidFill>
                <a:latin typeface="+mn-lt"/>
                <a:ea typeface="MS PGothic"/>
                <a:cs typeface="MS PGothic"/>
              </a:rPr>
              <a:t>Fun</a:t>
            </a:r>
          </a:p>
          <a:p>
            <a:pPr algn="l" eaLnBrk="0" hangingPunct="0">
              <a:lnSpc>
                <a:spcPct val="100000"/>
              </a:lnSpc>
              <a:spcBef>
                <a:spcPts val="0"/>
              </a:spcBef>
              <a:spcAft>
                <a:spcPts val="0"/>
              </a:spcAft>
              <a:buClr>
                <a:schemeClr val="tx2"/>
              </a:buClr>
              <a:defRPr/>
            </a:pPr>
            <a:r>
              <a:rPr lang="en-US" sz="1600" b="0" kern="0" dirty="0" smtClean="0">
                <a:solidFill>
                  <a:schemeClr val="bg2">
                    <a:lumMod val="10000"/>
                  </a:schemeClr>
                </a:solidFill>
                <a:latin typeface="+mn-lt"/>
                <a:ea typeface="MS PGothic"/>
                <a:cs typeface="MS PGothic"/>
              </a:rPr>
              <a:t>Networking Opportunities</a:t>
            </a:r>
            <a:endParaRPr lang="en-US" sz="1600" b="0" kern="0" dirty="0">
              <a:solidFill>
                <a:schemeClr val="bg2">
                  <a:lumMod val="10000"/>
                </a:schemeClr>
              </a:solidFill>
              <a:latin typeface="+mn-lt"/>
              <a:ea typeface="MS PGothic"/>
              <a:cs typeface="MS PGothic"/>
            </a:endParaRPr>
          </a:p>
        </p:txBody>
      </p:sp>
      <p:sp>
        <p:nvSpPr>
          <p:cNvPr id="5" name="Rectangle 12"/>
          <p:cNvSpPr txBox="1">
            <a:spLocks noChangeArrowheads="1"/>
          </p:cNvSpPr>
          <p:nvPr/>
        </p:nvSpPr>
        <p:spPr>
          <a:xfrm>
            <a:off x="3995925" y="953941"/>
            <a:ext cx="5148075" cy="4702035"/>
          </a:xfrm>
          <a:prstGeom prst="rect">
            <a:avLst/>
          </a:prstGeom>
          <a:noFill/>
          <a:ln/>
        </p:spPr>
        <p:txBody>
          <a:bodyPr/>
          <a:lstStyle/>
          <a:p>
            <a:pPr algn="l" eaLnBrk="0" hangingPunct="0">
              <a:lnSpc>
                <a:spcPct val="100000"/>
              </a:lnSpc>
              <a:spcBef>
                <a:spcPts val="0"/>
              </a:spcBef>
              <a:spcAft>
                <a:spcPts val="0"/>
              </a:spcAft>
              <a:buClr>
                <a:schemeClr val="tx2"/>
              </a:buClr>
              <a:defRPr/>
            </a:pPr>
            <a:r>
              <a:rPr lang="en-US" sz="2400" b="0" i="1" u="sng" kern="0" dirty="0" smtClean="0">
                <a:solidFill>
                  <a:schemeClr val="bg2">
                    <a:lumMod val="10000"/>
                  </a:schemeClr>
                </a:solidFill>
                <a:latin typeface="+mn-lt"/>
                <a:ea typeface="MS PGothic"/>
                <a:cs typeface="MS PGothic"/>
              </a:rPr>
              <a:t>Activities</a:t>
            </a:r>
            <a:r>
              <a:rPr lang="en-US" sz="2400" b="0" i="1" kern="0" dirty="0" smtClean="0">
                <a:solidFill>
                  <a:schemeClr val="bg2">
                    <a:lumMod val="10000"/>
                  </a:schemeClr>
                </a:solidFill>
                <a:latin typeface="+mn-lt"/>
                <a:ea typeface="MS PGothic"/>
                <a:cs typeface="MS PGothic"/>
              </a:rPr>
              <a:t>:</a:t>
            </a:r>
          </a:p>
          <a:p>
            <a:pPr algn="l" eaLnBrk="0" hangingPunct="0">
              <a:lnSpc>
                <a:spcPct val="100000"/>
              </a:lnSpc>
              <a:spcBef>
                <a:spcPts val="0"/>
              </a:spcBef>
              <a:spcAft>
                <a:spcPts val="0"/>
              </a:spcAft>
              <a:buClr>
                <a:schemeClr val="tx2"/>
              </a:buClr>
              <a:defRPr/>
            </a:pPr>
            <a:r>
              <a:rPr lang="en-US" sz="1600" kern="0" dirty="0" smtClean="0">
                <a:solidFill>
                  <a:schemeClr val="bg2">
                    <a:lumMod val="10000"/>
                  </a:schemeClr>
                </a:solidFill>
                <a:latin typeface="+mn-lt"/>
                <a:ea typeface="MS PGothic"/>
                <a:cs typeface="MS PGothic"/>
              </a:rPr>
              <a:t>1: Debate Your Mission </a:t>
            </a:r>
          </a:p>
          <a:p>
            <a:pPr algn="l" eaLnBrk="0" hangingPunct="0">
              <a:lnSpc>
                <a:spcPct val="100000"/>
              </a:lnSpc>
              <a:spcBef>
                <a:spcPts val="0"/>
              </a:spcBef>
              <a:spcAft>
                <a:spcPts val="0"/>
              </a:spcAft>
              <a:buClr>
                <a:schemeClr val="tx2"/>
              </a:buClr>
              <a:defRPr/>
            </a:pPr>
            <a:r>
              <a:rPr lang="en-US" sz="1600" kern="0" dirty="0" smtClean="0">
                <a:solidFill>
                  <a:schemeClr val="bg2">
                    <a:lumMod val="10000"/>
                  </a:schemeClr>
                </a:solidFill>
                <a:latin typeface="+mn-lt"/>
                <a:ea typeface="MS PGothic"/>
                <a:cs typeface="MS PGothic"/>
              </a:rPr>
              <a:t>2: Define or Clarify Your Values</a:t>
            </a:r>
          </a:p>
          <a:p>
            <a:pPr algn="l" eaLnBrk="0" hangingPunct="0">
              <a:lnSpc>
                <a:spcPct val="100000"/>
              </a:lnSpc>
              <a:spcBef>
                <a:spcPts val="0"/>
              </a:spcBef>
              <a:spcAft>
                <a:spcPts val="0"/>
              </a:spcAft>
              <a:buClr>
                <a:schemeClr val="tx2"/>
              </a:buClr>
              <a:defRPr/>
            </a:pPr>
            <a:r>
              <a:rPr lang="en-US" sz="1600" kern="0" dirty="0" smtClean="0">
                <a:solidFill>
                  <a:schemeClr val="bg2">
                    <a:lumMod val="10000"/>
                  </a:schemeClr>
                </a:solidFill>
                <a:latin typeface="+mn-lt"/>
                <a:ea typeface="MS PGothic"/>
                <a:cs typeface="MS PGothic"/>
              </a:rPr>
              <a:t>3: Share Your Stories</a:t>
            </a:r>
          </a:p>
          <a:p>
            <a:pPr algn="l" eaLnBrk="0" hangingPunct="0">
              <a:lnSpc>
                <a:spcPct val="100000"/>
              </a:lnSpc>
              <a:spcBef>
                <a:spcPts val="0"/>
              </a:spcBef>
              <a:spcAft>
                <a:spcPts val="0"/>
              </a:spcAft>
              <a:buClr>
                <a:schemeClr val="tx2"/>
              </a:buClr>
              <a:defRPr/>
            </a:pPr>
            <a:r>
              <a:rPr lang="en-US" sz="1600" kern="0" dirty="0" smtClean="0">
                <a:solidFill>
                  <a:schemeClr val="bg2">
                    <a:lumMod val="10000"/>
                  </a:schemeClr>
                </a:solidFill>
                <a:latin typeface="+mn-lt"/>
                <a:ea typeface="MS PGothic"/>
                <a:cs typeface="MS PGothic"/>
              </a:rPr>
              <a:t>4(a): Build Connections: Board and Staff</a:t>
            </a:r>
          </a:p>
          <a:p>
            <a:pPr marL="285750" indent="-285750" algn="l" eaLnBrk="0" hangingPunct="0">
              <a:lnSpc>
                <a:spcPct val="100000"/>
              </a:lnSpc>
              <a:spcBef>
                <a:spcPts val="0"/>
              </a:spcBef>
              <a:spcAft>
                <a:spcPts val="0"/>
              </a:spcAft>
              <a:buClr>
                <a:schemeClr val="tx2"/>
              </a:buClr>
              <a:buFont typeface="Arial" panose="020B0604020202020204" pitchFamily="34" charset="0"/>
              <a:buChar char="•"/>
              <a:defRPr/>
            </a:pPr>
            <a:r>
              <a:rPr lang="en-US" sz="1600" b="0" kern="0" dirty="0" smtClean="0">
                <a:solidFill>
                  <a:schemeClr val="bg2">
                    <a:lumMod val="10000"/>
                  </a:schemeClr>
                </a:solidFill>
                <a:latin typeface="+mn-lt"/>
                <a:ea typeface="MS PGothic"/>
                <a:cs typeface="MS PGothic"/>
              </a:rPr>
              <a:t>Recruiting process enhancements</a:t>
            </a:r>
          </a:p>
          <a:p>
            <a:pPr marL="285750" indent="-285750" algn="l" eaLnBrk="0" hangingPunct="0">
              <a:lnSpc>
                <a:spcPct val="100000"/>
              </a:lnSpc>
              <a:spcBef>
                <a:spcPts val="0"/>
              </a:spcBef>
              <a:spcAft>
                <a:spcPts val="0"/>
              </a:spcAft>
              <a:buClr>
                <a:schemeClr val="tx2"/>
              </a:buClr>
              <a:buFont typeface="Arial" panose="020B0604020202020204" pitchFamily="34" charset="0"/>
              <a:buChar char="•"/>
              <a:defRPr/>
            </a:pPr>
            <a:r>
              <a:rPr lang="en-US" sz="1600" b="0" kern="0" dirty="0" smtClean="0">
                <a:solidFill>
                  <a:schemeClr val="bg2">
                    <a:lumMod val="10000"/>
                  </a:schemeClr>
                </a:solidFill>
                <a:latin typeface="+mn-lt"/>
                <a:ea typeface="MS PGothic"/>
                <a:cs typeface="MS PGothic"/>
              </a:rPr>
              <a:t>Orientations</a:t>
            </a:r>
          </a:p>
          <a:p>
            <a:pPr marL="285750" indent="-285750" algn="l" eaLnBrk="0" hangingPunct="0">
              <a:lnSpc>
                <a:spcPct val="100000"/>
              </a:lnSpc>
              <a:spcBef>
                <a:spcPts val="0"/>
              </a:spcBef>
              <a:spcAft>
                <a:spcPts val="0"/>
              </a:spcAft>
              <a:buClr>
                <a:schemeClr val="tx2"/>
              </a:buClr>
              <a:buFont typeface="Arial" panose="020B0604020202020204" pitchFamily="34" charset="0"/>
              <a:buChar char="•"/>
              <a:defRPr/>
            </a:pPr>
            <a:r>
              <a:rPr lang="en-US" sz="1600" b="0" kern="0" dirty="0" smtClean="0">
                <a:solidFill>
                  <a:schemeClr val="bg2">
                    <a:lumMod val="10000"/>
                  </a:schemeClr>
                </a:solidFill>
                <a:latin typeface="+mn-lt"/>
                <a:ea typeface="MS PGothic"/>
                <a:cs typeface="MS PGothic"/>
              </a:rPr>
              <a:t>Networking</a:t>
            </a:r>
          </a:p>
          <a:p>
            <a:pPr marL="285750" indent="-285750" algn="l" eaLnBrk="0" hangingPunct="0">
              <a:lnSpc>
                <a:spcPct val="100000"/>
              </a:lnSpc>
              <a:spcBef>
                <a:spcPts val="0"/>
              </a:spcBef>
              <a:spcAft>
                <a:spcPts val="0"/>
              </a:spcAft>
              <a:buClr>
                <a:schemeClr val="tx2"/>
              </a:buClr>
              <a:buFont typeface="Arial" panose="020B0604020202020204" pitchFamily="34" charset="0"/>
              <a:buChar char="•"/>
              <a:defRPr/>
            </a:pPr>
            <a:r>
              <a:rPr lang="en-US" sz="1600" b="0" kern="0" dirty="0" smtClean="0">
                <a:solidFill>
                  <a:schemeClr val="bg2">
                    <a:lumMod val="10000"/>
                  </a:schemeClr>
                </a:solidFill>
                <a:latin typeface="+mn-lt"/>
                <a:ea typeface="MS PGothic"/>
                <a:cs typeface="MS PGothic"/>
              </a:rPr>
              <a:t>Small group meals</a:t>
            </a:r>
          </a:p>
          <a:p>
            <a:pPr marL="285750" indent="-285750" algn="l" eaLnBrk="0" hangingPunct="0">
              <a:lnSpc>
                <a:spcPct val="100000"/>
              </a:lnSpc>
              <a:spcBef>
                <a:spcPts val="0"/>
              </a:spcBef>
              <a:spcAft>
                <a:spcPts val="0"/>
              </a:spcAft>
              <a:buClr>
                <a:schemeClr val="tx2"/>
              </a:buClr>
              <a:buFont typeface="Arial" panose="020B0604020202020204" pitchFamily="34" charset="0"/>
              <a:buChar char="•"/>
              <a:defRPr/>
            </a:pPr>
            <a:r>
              <a:rPr lang="en-US" sz="1600" b="0" kern="0" dirty="0" smtClean="0">
                <a:solidFill>
                  <a:schemeClr val="bg2">
                    <a:lumMod val="10000"/>
                  </a:schemeClr>
                </a:solidFill>
                <a:latin typeface="+mn-lt"/>
                <a:ea typeface="MS PGothic"/>
                <a:cs typeface="MS PGothic"/>
              </a:rPr>
              <a:t>Leadership tracks</a:t>
            </a:r>
          </a:p>
          <a:p>
            <a:pPr marL="285750" indent="-285750" algn="l" eaLnBrk="0" hangingPunct="0">
              <a:lnSpc>
                <a:spcPct val="100000"/>
              </a:lnSpc>
              <a:spcBef>
                <a:spcPts val="0"/>
              </a:spcBef>
              <a:spcAft>
                <a:spcPts val="0"/>
              </a:spcAft>
              <a:buClr>
                <a:schemeClr val="tx2"/>
              </a:buClr>
              <a:buFont typeface="Arial" panose="020B0604020202020204" pitchFamily="34" charset="0"/>
              <a:buChar char="•"/>
              <a:defRPr/>
            </a:pPr>
            <a:r>
              <a:rPr lang="en-US" sz="1600" b="0" kern="0" dirty="0" smtClean="0">
                <a:solidFill>
                  <a:schemeClr val="bg2">
                    <a:lumMod val="10000"/>
                  </a:schemeClr>
                </a:solidFill>
                <a:latin typeface="+mn-lt"/>
                <a:ea typeface="MS PGothic"/>
                <a:cs typeface="MS PGothic"/>
              </a:rPr>
              <a:t>Emeritus designations</a:t>
            </a:r>
          </a:p>
          <a:p>
            <a:pPr marL="285750" indent="-285750" algn="l" eaLnBrk="0" hangingPunct="0">
              <a:lnSpc>
                <a:spcPct val="100000"/>
              </a:lnSpc>
              <a:spcBef>
                <a:spcPts val="0"/>
              </a:spcBef>
              <a:spcAft>
                <a:spcPts val="0"/>
              </a:spcAft>
              <a:buClr>
                <a:schemeClr val="tx2"/>
              </a:buClr>
              <a:buFont typeface="Arial" panose="020B0604020202020204" pitchFamily="34" charset="0"/>
              <a:buChar char="•"/>
              <a:defRPr/>
            </a:pPr>
            <a:r>
              <a:rPr lang="en-US" sz="1600" b="0" kern="0" dirty="0">
                <a:solidFill>
                  <a:schemeClr val="bg2">
                    <a:lumMod val="10000"/>
                  </a:schemeClr>
                </a:solidFill>
                <a:ea typeface="MS PGothic"/>
                <a:cs typeface="MS PGothic"/>
              </a:rPr>
              <a:t>Open board meetings</a:t>
            </a:r>
          </a:p>
          <a:p>
            <a:pPr marL="285750" indent="-285750" algn="l" eaLnBrk="0" hangingPunct="0">
              <a:lnSpc>
                <a:spcPct val="100000"/>
              </a:lnSpc>
              <a:spcBef>
                <a:spcPts val="0"/>
              </a:spcBef>
              <a:spcAft>
                <a:spcPts val="0"/>
              </a:spcAft>
              <a:buClr>
                <a:schemeClr val="tx2"/>
              </a:buClr>
              <a:buFont typeface="Arial" panose="020B0604020202020204" pitchFamily="34" charset="0"/>
              <a:buChar char="•"/>
              <a:defRPr/>
            </a:pPr>
            <a:r>
              <a:rPr lang="en-US" sz="1600" b="0" kern="0" dirty="0">
                <a:solidFill>
                  <a:schemeClr val="bg2">
                    <a:lumMod val="10000"/>
                  </a:schemeClr>
                </a:solidFill>
                <a:ea typeface="MS PGothic"/>
                <a:cs typeface="MS PGothic"/>
              </a:rPr>
              <a:t>Committees as farm teams</a:t>
            </a:r>
          </a:p>
          <a:p>
            <a:pPr marL="285750" indent="-285750" algn="l" eaLnBrk="0" hangingPunct="0">
              <a:lnSpc>
                <a:spcPct val="100000"/>
              </a:lnSpc>
              <a:spcBef>
                <a:spcPts val="0"/>
              </a:spcBef>
              <a:spcAft>
                <a:spcPts val="0"/>
              </a:spcAft>
              <a:buClr>
                <a:schemeClr val="tx2"/>
              </a:buClr>
              <a:buFont typeface="Arial" panose="020B0604020202020204" pitchFamily="34" charset="0"/>
              <a:buChar char="•"/>
              <a:defRPr/>
            </a:pPr>
            <a:r>
              <a:rPr lang="en-US" sz="1600" b="0" kern="0" dirty="0">
                <a:solidFill>
                  <a:schemeClr val="bg2">
                    <a:lumMod val="10000"/>
                  </a:schemeClr>
                </a:solidFill>
                <a:ea typeface="MS PGothic"/>
                <a:cs typeface="MS PGothic"/>
              </a:rPr>
              <a:t>Involving significant others  / </a:t>
            </a:r>
            <a:r>
              <a:rPr lang="en-US" sz="1600" b="0" kern="0" dirty="0" smtClean="0">
                <a:solidFill>
                  <a:schemeClr val="bg2">
                    <a:lumMod val="10000"/>
                  </a:schemeClr>
                </a:solidFill>
                <a:ea typeface="MS PGothic"/>
                <a:cs typeface="MS PGothic"/>
              </a:rPr>
              <a:t>family</a:t>
            </a:r>
            <a:endParaRPr lang="en-US" sz="1600" b="0" kern="0" dirty="0" smtClean="0">
              <a:solidFill>
                <a:schemeClr val="bg2">
                  <a:lumMod val="10000"/>
                </a:schemeClr>
              </a:solidFill>
              <a:latin typeface="+mn-lt"/>
              <a:ea typeface="MS PGothic"/>
              <a:cs typeface="MS PGothic"/>
            </a:endParaRPr>
          </a:p>
          <a:p>
            <a:pPr algn="l" eaLnBrk="0" hangingPunct="0">
              <a:lnSpc>
                <a:spcPct val="100000"/>
              </a:lnSpc>
              <a:spcBef>
                <a:spcPts val="0"/>
              </a:spcBef>
              <a:spcAft>
                <a:spcPts val="0"/>
              </a:spcAft>
              <a:buClr>
                <a:schemeClr val="tx2"/>
              </a:buClr>
              <a:defRPr/>
            </a:pPr>
            <a:r>
              <a:rPr lang="en-US" sz="1600" kern="0" dirty="0" smtClean="0">
                <a:solidFill>
                  <a:schemeClr val="bg2">
                    <a:lumMod val="10000"/>
                  </a:schemeClr>
                </a:solidFill>
                <a:latin typeface="+mn-lt"/>
                <a:ea typeface="MS PGothic"/>
                <a:cs typeface="MS PGothic"/>
              </a:rPr>
              <a:t>4(b): Build Connections: Board and Clients</a:t>
            </a:r>
          </a:p>
          <a:p>
            <a:pPr marL="285750" indent="-285750" algn="l" eaLnBrk="0" hangingPunct="0">
              <a:lnSpc>
                <a:spcPct val="100000"/>
              </a:lnSpc>
              <a:spcBef>
                <a:spcPts val="0"/>
              </a:spcBef>
              <a:spcAft>
                <a:spcPts val="0"/>
              </a:spcAft>
              <a:buClr>
                <a:schemeClr val="tx2"/>
              </a:buClr>
              <a:buFont typeface="Arial" panose="020B0604020202020204" pitchFamily="34" charset="0"/>
              <a:buChar char="•"/>
              <a:defRPr/>
            </a:pPr>
            <a:r>
              <a:rPr lang="en-US" sz="1600" b="0" kern="0" dirty="0" smtClean="0">
                <a:solidFill>
                  <a:schemeClr val="bg2">
                    <a:lumMod val="10000"/>
                  </a:schemeClr>
                </a:solidFill>
                <a:latin typeface="+mn-lt"/>
                <a:ea typeface="MS PGothic"/>
                <a:cs typeface="MS PGothic"/>
              </a:rPr>
              <a:t>Hands-on volunteering</a:t>
            </a:r>
          </a:p>
          <a:p>
            <a:pPr marL="285750" indent="-285750" algn="l" eaLnBrk="0" hangingPunct="0">
              <a:lnSpc>
                <a:spcPct val="100000"/>
              </a:lnSpc>
              <a:spcBef>
                <a:spcPts val="0"/>
              </a:spcBef>
              <a:spcAft>
                <a:spcPts val="0"/>
              </a:spcAft>
              <a:buClr>
                <a:schemeClr val="tx2"/>
              </a:buClr>
              <a:buFont typeface="Arial" panose="020B0604020202020204" pitchFamily="34" charset="0"/>
              <a:buChar char="•"/>
              <a:defRPr/>
            </a:pPr>
            <a:r>
              <a:rPr lang="en-US" sz="1600" b="0" kern="0" dirty="0" smtClean="0">
                <a:solidFill>
                  <a:schemeClr val="bg2">
                    <a:lumMod val="10000"/>
                  </a:schemeClr>
                </a:solidFill>
                <a:latin typeface="+mn-lt"/>
                <a:ea typeface="MS PGothic"/>
                <a:cs typeface="MS PGothic"/>
              </a:rPr>
              <a:t>Small group interaction</a:t>
            </a:r>
          </a:p>
        </p:txBody>
      </p:sp>
      <p:sp>
        <p:nvSpPr>
          <p:cNvPr id="2" name="TextBox 1"/>
          <p:cNvSpPr txBox="1"/>
          <p:nvPr/>
        </p:nvSpPr>
        <p:spPr>
          <a:xfrm>
            <a:off x="616284" y="5694895"/>
            <a:ext cx="8218153" cy="907941"/>
          </a:xfrm>
          <a:prstGeom prst="rect">
            <a:avLst/>
          </a:prstGeom>
          <a:noFill/>
        </p:spPr>
        <p:txBody>
          <a:bodyPr wrap="square" rtlCol="0">
            <a:spAutoFit/>
          </a:bodyPr>
          <a:lstStyle/>
          <a:p>
            <a:pPr algn="l">
              <a:lnSpc>
                <a:spcPct val="100000"/>
              </a:lnSpc>
              <a:spcAft>
                <a:spcPts val="600"/>
              </a:spcAft>
            </a:pPr>
            <a:r>
              <a:rPr lang="en-US" sz="2400" b="0" dirty="0" smtClean="0"/>
              <a:t>Clarity + Personal Connections lead to Commitment</a:t>
            </a:r>
          </a:p>
          <a:p>
            <a:pPr algn="l">
              <a:lnSpc>
                <a:spcPct val="100000"/>
              </a:lnSpc>
              <a:spcAft>
                <a:spcPts val="600"/>
              </a:spcAft>
            </a:pPr>
            <a:r>
              <a:rPr lang="en-US" sz="2400" b="0" dirty="0" smtClean="0"/>
              <a:t>Commitment leads to Engagement</a:t>
            </a:r>
            <a:endParaRPr lang="en-US" sz="2400" b="0" dirty="0"/>
          </a:p>
        </p:txBody>
      </p:sp>
    </p:spTree>
    <p:extLst>
      <p:ext uri="{BB962C8B-B14F-4D97-AF65-F5344CB8AC3E}">
        <p14:creationId xmlns:p14="http://schemas.microsoft.com/office/powerpoint/2010/main" val="2261515490"/>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992079861"/>
              </p:ext>
            </p:extLst>
          </p:nvPr>
        </p:nvGraphicFramePr>
        <p:xfrm>
          <a:off x="1132764" y="955343"/>
          <a:ext cx="7124132" cy="55682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8"/>
          <p:cNvSpPr txBox="1">
            <a:spLocks noChangeArrowheads="1"/>
          </p:cNvSpPr>
          <p:nvPr/>
        </p:nvSpPr>
        <p:spPr>
          <a:xfrm>
            <a:off x="325438" y="266964"/>
            <a:ext cx="7858125" cy="768350"/>
          </a:xfrm>
          <a:prstGeom prst="rect">
            <a:avLst/>
          </a:prstGeom>
        </p:spPr>
        <p:txBody>
          <a:bodyPr/>
          <a:lstStyle/>
          <a:p>
            <a:pPr algn="l" eaLnBrk="0" hangingPunct="0">
              <a:defRPr/>
            </a:pPr>
            <a:r>
              <a:rPr lang="en-US" sz="2800" b="0" dirty="0" smtClean="0">
                <a:solidFill>
                  <a:srgbClr val="A57C50"/>
                </a:solidFill>
                <a:latin typeface="+mn-lt"/>
              </a:rPr>
              <a:t>Roadmap to Board Member Engagement</a:t>
            </a:r>
          </a:p>
        </p:txBody>
      </p:sp>
      <p:sp>
        <p:nvSpPr>
          <p:cNvPr id="6" name="TextBox 5"/>
          <p:cNvSpPr txBox="1"/>
          <p:nvPr/>
        </p:nvSpPr>
        <p:spPr>
          <a:xfrm>
            <a:off x="232235" y="5459513"/>
            <a:ext cx="3759362" cy="840230"/>
          </a:xfrm>
          <a:prstGeom prst="rect">
            <a:avLst/>
          </a:prstGeom>
          <a:noFill/>
        </p:spPr>
        <p:txBody>
          <a:bodyPr wrap="none" rtlCol="0">
            <a:spAutoFit/>
          </a:bodyPr>
          <a:lstStyle/>
          <a:p>
            <a:pPr algn="l"/>
            <a:r>
              <a:rPr lang="en-US" i="1" dirty="0" smtClean="0">
                <a:solidFill>
                  <a:schemeClr val="tx1"/>
                </a:solidFill>
              </a:rPr>
              <a:t>Five Questions</a:t>
            </a:r>
            <a:endParaRPr lang="en-US" dirty="0" smtClean="0">
              <a:solidFill>
                <a:schemeClr val="tx1"/>
              </a:solidFill>
            </a:endParaRPr>
          </a:p>
          <a:p>
            <a:pPr algn="l"/>
            <a:r>
              <a:rPr lang="en-US" i="1" dirty="0" smtClean="0">
                <a:solidFill>
                  <a:schemeClr val="tx1"/>
                </a:solidFill>
              </a:rPr>
              <a:t>What if We Disappeared?</a:t>
            </a:r>
          </a:p>
          <a:p>
            <a:pPr algn="l"/>
            <a:r>
              <a:rPr lang="en-US" i="1" dirty="0" smtClean="0">
                <a:solidFill>
                  <a:schemeClr val="tx1"/>
                </a:solidFill>
              </a:rPr>
              <a:t>Core Strength? Core Score?</a:t>
            </a:r>
            <a:endParaRPr lang="en-US" i="1" dirty="0">
              <a:solidFill>
                <a:schemeClr val="tx1"/>
              </a:solidFill>
            </a:endParaRPr>
          </a:p>
        </p:txBody>
      </p:sp>
      <p:sp>
        <p:nvSpPr>
          <p:cNvPr id="9" name="TextBox 8"/>
          <p:cNvSpPr txBox="1"/>
          <p:nvPr/>
        </p:nvSpPr>
        <p:spPr>
          <a:xfrm>
            <a:off x="232236" y="1302122"/>
            <a:ext cx="3759362" cy="4081117"/>
          </a:xfrm>
          <a:prstGeom prst="rect">
            <a:avLst/>
          </a:prstGeom>
          <a:noFill/>
        </p:spPr>
        <p:txBody>
          <a:bodyPr wrap="square" rtlCol="0">
            <a:spAutoFit/>
          </a:bodyPr>
          <a:lstStyle/>
          <a:p>
            <a:pPr algn="l"/>
            <a:r>
              <a:rPr lang="en-US" i="1" dirty="0" smtClean="0">
                <a:solidFill>
                  <a:schemeClr val="tx1"/>
                </a:solidFill>
              </a:rPr>
              <a:t>Clarity, Connections, Commitment</a:t>
            </a:r>
          </a:p>
          <a:p>
            <a:pPr algn="l"/>
            <a:endParaRPr lang="en-US" i="1" dirty="0" smtClean="0">
              <a:solidFill>
                <a:schemeClr val="tx1"/>
              </a:solidFill>
            </a:endParaRPr>
          </a:p>
          <a:p>
            <a:pPr algn="l"/>
            <a:r>
              <a:rPr lang="en-US" i="1" dirty="0" smtClean="0">
                <a:solidFill>
                  <a:schemeClr val="tx1"/>
                </a:solidFill>
              </a:rPr>
              <a:t>Recruiting, orientations, networking, leadership tracks, diversity, public recognition, involving family…</a:t>
            </a:r>
          </a:p>
          <a:p>
            <a:pPr algn="l"/>
            <a:endParaRPr lang="en-US" i="1" dirty="0" smtClean="0">
              <a:solidFill>
                <a:schemeClr val="tx1"/>
              </a:solidFill>
            </a:endParaRPr>
          </a:p>
          <a:p>
            <a:pPr algn="l"/>
            <a:endParaRPr lang="en-US" sz="800" i="1" dirty="0" smtClean="0">
              <a:solidFill>
                <a:schemeClr val="tx1"/>
              </a:solidFill>
            </a:endParaRPr>
          </a:p>
          <a:p>
            <a:pPr algn="l"/>
            <a:r>
              <a:rPr lang="en-US" i="1" dirty="0" smtClean="0">
                <a:solidFill>
                  <a:schemeClr val="tx1"/>
                </a:solidFill>
              </a:rPr>
              <a:t>Why am I here?</a:t>
            </a:r>
          </a:p>
          <a:p>
            <a:pPr algn="l"/>
            <a:r>
              <a:rPr lang="en-US" i="1" dirty="0" smtClean="0">
                <a:solidFill>
                  <a:schemeClr val="tx1"/>
                </a:solidFill>
              </a:rPr>
              <a:t>Why am I optimistic?</a:t>
            </a:r>
          </a:p>
          <a:p>
            <a:pPr algn="l"/>
            <a:endParaRPr lang="en-US" i="1" dirty="0" smtClean="0">
              <a:solidFill>
                <a:schemeClr val="tx1"/>
              </a:solidFill>
            </a:endParaRPr>
          </a:p>
          <a:p>
            <a:pPr algn="l"/>
            <a:endParaRPr lang="en-US" i="1" dirty="0" smtClean="0">
              <a:solidFill>
                <a:schemeClr val="tx1"/>
              </a:solidFill>
            </a:endParaRPr>
          </a:p>
          <a:p>
            <a:pPr algn="l"/>
            <a:r>
              <a:rPr lang="en-US" i="1" dirty="0">
                <a:solidFill>
                  <a:schemeClr val="tx1"/>
                </a:solidFill>
              </a:rPr>
              <a:t>Values </a:t>
            </a:r>
            <a:r>
              <a:rPr lang="en-US" i="1" dirty="0" smtClean="0">
                <a:solidFill>
                  <a:schemeClr val="tx1"/>
                </a:solidFill>
              </a:rPr>
              <a:t>Exercise</a:t>
            </a:r>
            <a:endParaRPr lang="en-US" sz="1000" i="1" dirty="0">
              <a:solidFill>
                <a:schemeClr val="tx1"/>
              </a:solidFill>
            </a:endParaRPr>
          </a:p>
          <a:p>
            <a:pPr algn="l"/>
            <a:r>
              <a:rPr lang="en-US" i="1" dirty="0" smtClean="0">
                <a:solidFill>
                  <a:schemeClr val="tx1"/>
                </a:solidFill>
              </a:rPr>
              <a:t>Strong Governance</a:t>
            </a:r>
          </a:p>
          <a:p>
            <a:pPr algn="l"/>
            <a:endParaRPr lang="en-US" sz="1000" i="1" dirty="0" smtClean="0">
              <a:solidFill>
                <a:schemeClr val="tx1"/>
              </a:solidFill>
            </a:endParaRPr>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200906092 TPB-AB21039 (09/09)</a:t>
            </a:r>
            <a:endParaRPr lang="en-US" dirty="0"/>
          </a:p>
        </p:txBody>
      </p:sp>
      <p:sp>
        <p:nvSpPr>
          <p:cNvPr id="4" name="TextBox 3"/>
          <p:cNvSpPr txBox="1"/>
          <p:nvPr/>
        </p:nvSpPr>
        <p:spPr>
          <a:xfrm>
            <a:off x="462664" y="1355725"/>
            <a:ext cx="8371773" cy="3250121"/>
          </a:xfrm>
          <a:prstGeom prst="rect">
            <a:avLst/>
          </a:prstGeom>
          <a:noFill/>
        </p:spPr>
        <p:txBody>
          <a:bodyPr wrap="square" rtlCol="0">
            <a:spAutoFit/>
          </a:bodyPr>
          <a:lstStyle/>
          <a:p>
            <a:pPr marL="0" marR="0" algn="l">
              <a:spcBef>
                <a:spcPts val="0"/>
              </a:spcBef>
              <a:spcAft>
                <a:spcPts val="0"/>
              </a:spcAft>
            </a:pPr>
            <a:r>
              <a:rPr lang="en-US" sz="2800" dirty="0" smtClean="0">
                <a:solidFill>
                  <a:schemeClr val="bg2">
                    <a:lumMod val="10000"/>
                  </a:schemeClr>
                </a:solidFill>
                <a:latin typeface="Calibri"/>
                <a:ea typeface="Calibri"/>
                <a:cs typeface="Times New Roman"/>
              </a:rPr>
              <a:t>Four Simple Steps to Strong Board Engagement</a:t>
            </a:r>
            <a:endParaRPr lang="en-US" sz="2800" dirty="0">
              <a:solidFill>
                <a:schemeClr val="bg2">
                  <a:lumMod val="10000"/>
                </a:schemeClr>
              </a:solidFill>
              <a:latin typeface="Calibri"/>
              <a:ea typeface="Calibri"/>
              <a:cs typeface="Times New Roman"/>
            </a:endParaRPr>
          </a:p>
          <a:p>
            <a:pPr marL="0" marR="0" algn="l">
              <a:spcBef>
                <a:spcPts val="0"/>
              </a:spcBef>
              <a:spcAft>
                <a:spcPts val="0"/>
              </a:spcAft>
            </a:pPr>
            <a:r>
              <a:rPr lang="en-US" sz="1400" b="0" i="1" dirty="0">
                <a:solidFill>
                  <a:schemeClr val="bg2">
                    <a:lumMod val="10000"/>
                  </a:schemeClr>
                </a:solidFill>
                <a:latin typeface="Calibri"/>
                <a:ea typeface="Calibri"/>
                <a:cs typeface="Times New Roman"/>
              </a:rPr>
              <a:t>Understanding and improving board engagement through Clarity, Connections, and Commitment</a:t>
            </a:r>
            <a:endParaRPr lang="en-US" sz="1400" b="0" dirty="0">
              <a:solidFill>
                <a:schemeClr val="bg2">
                  <a:lumMod val="10000"/>
                </a:schemeClr>
              </a:solidFill>
              <a:latin typeface="Calibri"/>
              <a:ea typeface="Calibri"/>
              <a:cs typeface="Times New Roman"/>
            </a:endParaRPr>
          </a:p>
          <a:p>
            <a:pPr marL="0" marR="0" algn="l">
              <a:spcBef>
                <a:spcPts val="0"/>
              </a:spcBef>
              <a:spcAft>
                <a:spcPts val="0"/>
              </a:spcAft>
            </a:pPr>
            <a:r>
              <a:rPr lang="en-US" b="0" dirty="0">
                <a:solidFill>
                  <a:schemeClr val="bg2">
                    <a:lumMod val="10000"/>
                  </a:schemeClr>
                </a:solidFill>
                <a:latin typeface="Calibri"/>
                <a:ea typeface="Calibri"/>
                <a:cs typeface="Times New Roman"/>
              </a:rPr>
              <a:t> </a:t>
            </a:r>
          </a:p>
          <a:p>
            <a:pPr marL="0" marR="0" algn="l">
              <a:spcBef>
                <a:spcPts val="0"/>
              </a:spcBef>
              <a:spcAft>
                <a:spcPts val="0"/>
              </a:spcAft>
            </a:pPr>
            <a:r>
              <a:rPr lang="en-US" b="0" dirty="0">
                <a:solidFill>
                  <a:schemeClr val="bg2">
                    <a:lumMod val="10000"/>
                  </a:schemeClr>
                </a:solidFill>
                <a:latin typeface="Calibri"/>
                <a:ea typeface="Calibri"/>
                <a:cs typeface="Times New Roman"/>
              </a:rPr>
              <a:t>Highly engaged board members have a number of things in common:</a:t>
            </a:r>
          </a:p>
          <a:p>
            <a:pPr marL="342900" marR="0" lvl="0" indent="-342900" algn="l">
              <a:spcBef>
                <a:spcPts val="0"/>
              </a:spcBef>
              <a:spcAft>
                <a:spcPts val="0"/>
              </a:spcAft>
              <a:buFont typeface="Symbol"/>
              <a:buChar char=""/>
            </a:pPr>
            <a:r>
              <a:rPr lang="en-US" b="0" dirty="0">
                <a:solidFill>
                  <a:schemeClr val="bg2">
                    <a:lumMod val="10000"/>
                  </a:schemeClr>
                </a:solidFill>
                <a:latin typeface="Calibri"/>
                <a:ea typeface="Calibri"/>
                <a:cs typeface="Times New Roman"/>
              </a:rPr>
              <a:t>Passion for their cause</a:t>
            </a:r>
          </a:p>
          <a:p>
            <a:pPr marL="342900" marR="0" lvl="0" indent="-342900" algn="l">
              <a:spcBef>
                <a:spcPts val="0"/>
              </a:spcBef>
              <a:spcAft>
                <a:spcPts val="0"/>
              </a:spcAft>
              <a:buFont typeface="Symbol"/>
              <a:buChar char=""/>
            </a:pPr>
            <a:r>
              <a:rPr lang="en-US" b="0" dirty="0">
                <a:solidFill>
                  <a:schemeClr val="bg2">
                    <a:lumMod val="10000"/>
                  </a:schemeClr>
                </a:solidFill>
                <a:latin typeface="Calibri"/>
                <a:ea typeface="Calibri"/>
                <a:cs typeface="Times New Roman"/>
              </a:rPr>
              <a:t>Clarity on their organization’s mission and vision</a:t>
            </a:r>
          </a:p>
          <a:p>
            <a:pPr marL="342900" marR="0" lvl="0" indent="-342900" algn="l">
              <a:spcBef>
                <a:spcPts val="0"/>
              </a:spcBef>
              <a:spcAft>
                <a:spcPts val="0"/>
              </a:spcAft>
              <a:buFont typeface="Symbol"/>
              <a:buChar char=""/>
            </a:pPr>
            <a:r>
              <a:rPr lang="en-US" b="0" dirty="0">
                <a:solidFill>
                  <a:schemeClr val="bg2">
                    <a:lumMod val="10000"/>
                  </a:schemeClr>
                </a:solidFill>
                <a:latin typeface="Calibri"/>
                <a:ea typeface="Calibri"/>
                <a:cs typeface="Times New Roman"/>
              </a:rPr>
              <a:t>Commitment to their cause</a:t>
            </a:r>
          </a:p>
          <a:p>
            <a:pPr marL="342900" marR="0" lvl="0" indent="-342900" algn="l">
              <a:spcBef>
                <a:spcPts val="0"/>
              </a:spcBef>
              <a:spcAft>
                <a:spcPts val="0"/>
              </a:spcAft>
              <a:buFont typeface="Symbol"/>
              <a:buChar char=""/>
            </a:pPr>
            <a:r>
              <a:rPr lang="en-US" b="0" dirty="0">
                <a:solidFill>
                  <a:schemeClr val="bg2">
                    <a:lumMod val="10000"/>
                  </a:schemeClr>
                </a:solidFill>
                <a:latin typeface="Calibri"/>
                <a:ea typeface="Calibri"/>
                <a:cs typeface="Times New Roman"/>
              </a:rPr>
              <a:t>Commitment to their fellow board members, staff members, and clients / beneficiaries</a:t>
            </a:r>
          </a:p>
          <a:p>
            <a:pPr marL="0" marR="0" algn="l">
              <a:spcBef>
                <a:spcPts val="0"/>
              </a:spcBef>
              <a:spcAft>
                <a:spcPts val="0"/>
              </a:spcAft>
            </a:pPr>
            <a:r>
              <a:rPr lang="en-US" dirty="0">
                <a:solidFill>
                  <a:schemeClr val="bg2">
                    <a:lumMod val="10000"/>
                  </a:schemeClr>
                </a:solidFill>
                <a:latin typeface="Calibri"/>
                <a:ea typeface="Calibri"/>
                <a:cs typeface="Times New Roman"/>
              </a:rPr>
              <a:t> </a:t>
            </a:r>
          </a:p>
          <a:p>
            <a:pPr marL="0" marR="0" algn="l">
              <a:spcBef>
                <a:spcPts val="0"/>
              </a:spcBef>
              <a:spcAft>
                <a:spcPts val="0"/>
              </a:spcAft>
            </a:pPr>
            <a:r>
              <a:rPr lang="en-US" dirty="0">
                <a:solidFill>
                  <a:schemeClr val="bg2">
                    <a:lumMod val="10000"/>
                  </a:schemeClr>
                </a:solidFill>
                <a:latin typeface="Calibri"/>
                <a:ea typeface="Calibri"/>
                <a:cs typeface="Times New Roman"/>
              </a:rPr>
              <a:t> </a:t>
            </a:r>
          </a:p>
          <a:p>
            <a:pPr marL="342900" marR="0" lvl="0" indent="-342900" algn="l">
              <a:spcBef>
                <a:spcPts val="0"/>
              </a:spcBef>
              <a:spcAft>
                <a:spcPts val="0"/>
              </a:spcAft>
              <a:buFont typeface="+mj-lt"/>
              <a:buAutoNum type="arabicPeriod"/>
            </a:pPr>
            <a:r>
              <a:rPr lang="en-US" sz="2400" dirty="0">
                <a:solidFill>
                  <a:schemeClr val="bg2">
                    <a:lumMod val="10000"/>
                  </a:schemeClr>
                </a:solidFill>
                <a:latin typeface="Calibri"/>
                <a:ea typeface="Calibri"/>
                <a:cs typeface="Times New Roman"/>
              </a:rPr>
              <a:t>Debate Your Mission </a:t>
            </a:r>
            <a:endParaRPr lang="en-US" sz="2400" dirty="0" smtClean="0">
              <a:solidFill>
                <a:schemeClr val="bg2">
                  <a:lumMod val="10000"/>
                </a:schemeClr>
              </a:solidFill>
              <a:latin typeface="Calibri"/>
              <a:ea typeface="Calibri"/>
              <a:cs typeface="Times New Roman"/>
            </a:endParaRPr>
          </a:p>
        </p:txBody>
      </p:sp>
      <p:sp>
        <p:nvSpPr>
          <p:cNvPr id="5" name="TextBox 4"/>
          <p:cNvSpPr txBox="1"/>
          <p:nvPr/>
        </p:nvSpPr>
        <p:spPr>
          <a:xfrm>
            <a:off x="1576410" y="5387655"/>
            <a:ext cx="5991180" cy="535531"/>
          </a:xfrm>
          <a:prstGeom prst="rect">
            <a:avLst/>
          </a:prstGeom>
          <a:noFill/>
        </p:spPr>
        <p:txBody>
          <a:bodyPr wrap="square" rtlCol="0">
            <a:spAutoFit/>
          </a:bodyPr>
          <a:lstStyle/>
          <a:p>
            <a:r>
              <a:rPr lang="en-US" sz="3200" i="1" dirty="0" smtClean="0"/>
              <a:t>See 2-Page Handout</a:t>
            </a:r>
            <a:endParaRPr lang="en-US" sz="3200" i="1" dirty="0"/>
          </a:p>
        </p:txBody>
      </p:sp>
    </p:spTree>
    <p:extLst>
      <p:ext uri="{BB962C8B-B14F-4D97-AF65-F5344CB8AC3E}">
        <p14:creationId xmlns:p14="http://schemas.microsoft.com/office/powerpoint/2010/main" val="3323613574"/>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smtClean="0"/>
              <a:t>200906092 TPB-AB21039 (09/09)</a:t>
            </a:r>
            <a:endParaRPr lang="en-US" dirty="0"/>
          </a:p>
        </p:txBody>
      </p:sp>
      <p:sp>
        <p:nvSpPr>
          <p:cNvPr id="5" name="Title 1"/>
          <p:cNvSpPr>
            <a:spLocks noGrp="1"/>
          </p:cNvSpPr>
          <p:nvPr>
            <p:ph type="title"/>
          </p:nvPr>
        </p:nvSpPr>
        <p:spPr>
          <a:xfrm>
            <a:off x="325438" y="103188"/>
            <a:ext cx="7858125" cy="768350"/>
          </a:xfrm>
        </p:spPr>
        <p:txBody>
          <a:bodyPr/>
          <a:lstStyle/>
          <a:p>
            <a:r>
              <a:rPr lang="en-US" sz="2800" b="1" dirty="0" smtClean="0">
                <a:solidFill>
                  <a:srgbClr val="A57C50"/>
                </a:solidFill>
                <a:latin typeface="+mn-lt"/>
                <a:ea typeface="ＭＳ Ｐゴシック"/>
                <a:cs typeface="ＭＳ Ｐゴシック"/>
              </a:rPr>
              <a:t>Many Factors Influence Engagement…</a:t>
            </a:r>
            <a:endParaRPr lang="en-US" sz="2600" b="1" dirty="0">
              <a:solidFill>
                <a:srgbClr val="A57C50"/>
              </a:solidFill>
              <a:latin typeface="+mn-lt"/>
              <a:ea typeface="ＭＳ Ｐゴシック"/>
              <a:cs typeface="ＭＳ Ｐゴシック"/>
            </a:endParaRPr>
          </a:p>
        </p:txBody>
      </p:sp>
      <p:graphicFrame>
        <p:nvGraphicFramePr>
          <p:cNvPr id="9" name="Diagram 8"/>
          <p:cNvGraphicFramePr/>
          <p:nvPr>
            <p:extLst>
              <p:ext uri="{D42A27DB-BD31-4B8C-83A1-F6EECF244321}">
                <p14:modId xmlns:p14="http://schemas.microsoft.com/office/powerpoint/2010/main" val="167146750"/>
              </p:ext>
            </p:extLst>
          </p:nvPr>
        </p:nvGraphicFramePr>
        <p:xfrm>
          <a:off x="204850" y="1034700"/>
          <a:ext cx="8721570" cy="57638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rot="18923671">
            <a:off x="181469" y="1521671"/>
            <a:ext cx="1489510" cy="341632"/>
          </a:xfrm>
          <a:prstGeom prst="rect">
            <a:avLst/>
          </a:prstGeom>
          <a:noFill/>
        </p:spPr>
        <p:txBody>
          <a:bodyPr wrap="none" rtlCol="0">
            <a:spAutoFit/>
          </a:bodyPr>
          <a:lstStyle/>
          <a:p>
            <a:r>
              <a:rPr lang="en-US" dirty="0" smtClean="0"/>
              <a:t>Structural</a:t>
            </a:r>
            <a:endParaRPr lang="en-US" dirty="0"/>
          </a:p>
        </p:txBody>
      </p:sp>
      <p:sp>
        <p:nvSpPr>
          <p:cNvPr id="3" name="TextBox 2"/>
          <p:cNvSpPr txBox="1"/>
          <p:nvPr/>
        </p:nvSpPr>
        <p:spPr>
          <a:xfrm rot="2319148">
            <a:off x="6880471" y="1553025"/>
            <a:ext cx="2204451" cy="341632"/>
          </a:xfrm>
          <a:prstGeom prst="rect">
            <a:avLst/>
          </a:prstGeom>
          <a:noFill/>
        </p:spPr>
        <p:txBody>
          <a:bodyPr wrap="none" rtlCol="0">
            <a:spAutoFit/>
          </a:bodyPr>
          <a:lstStyle/>
          <a:p>
            <a:r>
              <a:rPr lang="en-US" dirty="0" smtClean="0"/>
              <a:t>Communication</a:t>
            </a:r>
            <a:endParaRPr lang="en-US" dirty="0"/>
          </a:p>
        </p:txBody>
      </p:sp>
    </p:spTree>
    <p:extLst>
      <p:ext uri="{BB962C8B-B14F-4D97-AF65-F5344CB8AC3E}">
        <p14:creationId xmlns:p14="http://schemas.microsoft.com/office/powerpoint/2010/main" val="711523040"/>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80000"/>
              </a:lnSpc>
            </a:pPr>
            <a:r>
              <a:rPr lang="en-US" dirty="0" smtClean="0">
                <a:latin typeface="+mn-lt"/>
              </a:rPr>
              <a:t>Board Member Engagement</a:t>
            </a:r>
            <a:br>
              <a:rPr lang="en-US" dirty="0" smtClean="0">
                <a:latin typeface="+mn-lt"/>
              </a:rPr>
            </a:br>
            <a:r>
              <a:rPr lang="en-US" dirty="0" smtClean="0">
                <a:latin typeface="+mn-lt"/>
              </a:rPr>
              <a:t>			</a:t>
            </a:r>
            <a:r>
              <a:rPr lang="en-US" sz="1600" dirty="0" smtClean="0">
                <a:latin typeface="+mn-lt"/>
              </a:rPr>
              <a:t>Clarity, Connections, Commitment       </a:t>
            </a:r>
            <a:r>
              <a:rPr lang="en-US" sz="1200" i="1" dirty="0" smtClean="0">
                <a:latin typeface="+mn-lt"/>
              </a:rPr>
              <a:t>“mind map”</a:t>
            </a:r>
            <a:endParaRPr lang="en-US" sz="1200" i="1" dirty="0">
              <a:latin typeface="+mn-lt"/>
            </a:endParaRPr>
          </a:p>
        </p:txBody>
      </p:sp>
      <p:sp>
        <p:nvSpPr>
          <p:cNvPr id="23" name="Arc 22"/>
          <p:cNvSpPr/>
          <p:nvPr/>
        </p:nvSpPr>
        <p:spPr bwMode="auto">
          <a:xfrm rot="10800000">
            <a:off x="5308200" y="3736240"/>
            <a:ext cx="4986144" cy="1721975"/>
          </a:xfrm>
          <a:prstGeom prst="arc">
            <a:avLst>
              <a:gd name="adj1" fmla="val 16176461"/>
              <a:gd name="adj2" fmla="val 0"/>
            </a:avLst>
          </a:prstGeom>
          <a:noFill/>
          <a:ln w="60325" cap="flat" cmpd="sng" algn="ctr">
            <a:solidFill>
              <a:schemeClr val="accent2"/>
            </a:solidFill>
            <a:prstDash val="solid"/>
            <a:round/>
            <a:headEnd type="none" w="med" len="med"/>
            <a:tailEnd type="stealth" w="med" len="med"/>
          </a:ln>
          <a:effectLst/>
          <a:scene3d>
            <a:camera prst="orthographicFront">
              <a:rot lat="0" lon="11400000" rev="0"/>
            </a:camera>
            <a:lightRig rig="threePt" dir="t"/>
          </a:scene3d>
        </p:spPr>
        <p:txBody>
          <a:bodyPr vert="horz" wrap="none" lIns="91440" tIns="45720" rIns="91440" bIns="91440" numCol="1" rtlCol="0" anchor="ctr" anchorCtr="0" compatLnSpc="1">
            <a:prstTxWarp prst="textNoShape">
              <a:avLst/>
            </a:prstTxWarp>
          </a:bodyPr>
          <a:lstStyle/>
          <a:p>
            <a:pPr marL="0" marR="0" indent="0" algn="ctr" defTabSz="914400" rtl="0" eaLnBrk="1" fontAlgn="base" latinLnBrk="0" hangingPunct="1">
              <a:lnSpc>
                <a:spcPct val="95000"/>
              </a:lnSpc>
              <a:spcBef>
                <a:spcPct val="0"/>
              </a:spcBef>
              <a:spcAft>
                <a:spcPct val="0"/>
              </a:spcAft>
              <a:buClrTx/>
              <a:buSzTx/>
              <a:buFontTx/>
              <a:buNone/>
              <a:tabLst/>
            </a:pPr>
            <a:endParaRPr kumimoji="0" lang="en-US" sz="1800" b="0" i="0" u="none" strike="noStrike" cap="none" normalizeH="0" baseline="0" dirty="0">
              <a:ln>
                <a:noFill/>
              </a:ln>
              <a:solidFill>
                <a:schemeClr val="bg1"/>
              </a:solidFill>
              <a:effectLst/>
              <a:latin typeface="Verdana" charset="0"/>
            </a:endParaRPr>
          </a:p>
        </p:txBody>
      </p:sp>
      <p:sp>
        <p:nvSpPr>
          <p:cNvPr id="38" name="Isosceles Triangle 37"/>
          <p:cNvSpPr/>
          <p:nvPr/>
        </p:nvSpPr>
        <p:spPr bwMode="auto">
          <a:xfrm rot="10800000">
            <a:off x="2678649" y="3950178"/>
            <a:ext cx="1125251" cy="707782"/>
          </a:xfrm>
          <a:prstGeom prst="triangle">
            <a:avLst/>
          </a:prstGeom>
          <a:noFill/>
          <a:ln w="1905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91440" numCol="1" rtlCol="0" anchor="ctr" anchorCtr="0" compatLnSpc="1">
            <a:prstTxWarp prst="textNoShape">
              <a:avLst/>
            </a:prstTxWarp>
          </a:bodyPr>
          <a:lstStyle/>
          <a:p>
            <a:pPr marL="0" marR="0" indent="0" algn="ctr" defTabSz="914400" rtl="0" eaLnBrk="1" fontAlgn="base" latinLnBrk="0" hangingPunct="1">
              <a:lnSpc>
                <a:spcPct val="95000"/>
              </a:lnSpc>
              <a:spcBef>
                <a:spcPct val="0"/>
              </a:spcBef>
              <a:spcAft>
                <a:spcPct val="0"/>
              </a:spcAft>
              <a:buClrTx/>
              <a:buSzTx/>
              <a:buFontTx/>
              <a:buNone/>
              <a:tabLst/>
            </a:pPr>
            <a:endParaRPr kumimoji="0" lang="en-US" sz="1800" b="0" i="0" u="none" strike="noStrike" cap="none" normalizeH="0" baseline="0" dirty="0">
              <a:ln>
                <a:noFill/>
              </a:ln>
              <a:solidFill>
                <a:schemeClr val="bg1"/>
              </a:solidFill>
              <a:effectLst/>
              <a:latin typeface="Verdana" charset="0"/>
            </a:endParaRPr>
          </a:p>
        </p:txBody>
      </p:sp>
      <p:sp>
        <p:nvSpPr>
          <p:cNvPr id="39" name="TextBox 38"/>
          <p:cNvSpPr txBox="1"/>
          <p:nvPr/>
        </p:nvSpPr>
        <p:spPr>
          <a:xfrm>
            <a:off x="2577777" y="3926324"/>
            <a:ext cx="1341338" cy="707886"/>
          </a:xfrm>
          <a:prstGeom prst="rect">
            <a:avLst/>
          </a:prstGeom>
          <a:noFill/>
        </p:spPr>
        <p:txBody>
          <a:bodyPr wrap="square" rtlCol="0">
            <a:spAutoFit/>
          </a:bodyPr>
          <a:lstStyle/>
          <a:p>
            <a:pPr>
              <a:lnSpc>
                <a:spcPct val="100000"/>
              </a:lnSpc>
            </a:pPr>
            <a:r>
              <a:rPr lang="en-US" sz="800" dirty="0" smtClean="0">
                <a:solidFill>
                  <a:schemeClr val="tx1"/>
                </a:solidFill>
              </a:rPr>
              <a:t>Self Actualization</a:t>
            </a:r>
          </a:p>
          <a:p>
            <a:pPr>
              <a:lnSpc>
                <a:spcPct val="100000"/>
              </a:lnSpc>
            </a:pPr>
            <a:r>
              <a:rPr lang="en-US" sz="800" dirty="0" smtClean="0">
                <a:solidFill>
                  <a:schemeClr val="tx1"/>
                </a:solidFill>
              </a:rPr>
              <a:t>Self Esteem</a:t>
            </a:r>
          </a:p>
          <a:p>
            <a:pPr>
              <a:lnSpc>
                <a:spcPct val="100000"/>
              </a:lnSpc>
            </a:pPr>
            <a:r>
              <a:rPr lang="en-US" sz="800" dirty="0" smtClean="0">
                <a:solidFill>
                  <a:schemeClr val="tx1"/>
                </a:solidFill>
              </a:rPr>
              <a:t>Love / Belonging</a:t>
            </a:r>
          </a:p>
          <a:p>
            <a:pPr>
              <a:lnSpc>
                <a:spcPct val="100000"/>
              </a:lnSpc>
            </a:pPr>
            <a:r>
              <a:rPr lang="en-US" sz="800" dirty="0" smtClean="0">
                <a:solidFill>
                  <a:schemeClr val="tx1"/>
                </a:solidFill>
              </a:rPr>
              <a:t>Safety</a:t>
            </a:r>
          </a:p>
          <a:p>
            <a:pPr>
              <a:lnSpc>
                <a:spcPct val="100000"/>
              </a:lnSpc>
            </a:pPr>
            <a:r>
              <a:rPr lang="en-US" sz="800" dirty="0" smtClean="0">
                <a:solidFill>
                  <a:schemeClr val="tx1"/>
                </a:solidFill>
              </a:rPr>
              <a:t>Physiological</a:t>
            </a:r>
            <a:endParaRPr lang="en-US" sz="800" dirty="0">
              <a:solidFill>
                <a:schemeClr val="tx1"/>
              </a:solidFill>
            </a:endParaRPr>
          </a:p>
        </p:txBody>
      </p:sp>
      <p:cxnSp>
        <p:nvCxnSpPr>
          <p:cNvPr id="79" name="Straight Arrow Connector 78"/>
          <p:cNvCxnSpPr/>
          <p:nvPr/>
        </p:nvCxnSpPr>
        <p:spPr>
          <a:xfrm>
            <a:off x="2034324" y="5659055"/>
            <a:ext cx="5954581" cy="0"/>
          </a:xfrm>
          <a:prstGeom prst="straightConnector1">
            <a:avLst/>
          </a:prstGeom>
          <a:ln w="63500">
            <a:tailEnd type="triangle" w="med" len="lg"/>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2034324" y="5107196"/>
            <a:ext cx="0" cy="966363"/>
          </a:xfrm>
          <a:prstGeom prst="line">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270640" y="5200310"/>
            <a:ext cx="1640193" cy="1089529"/>
          </a:xfrm>
          <a:prstGeom prst="rect">
            <a:avLst/>
          </a:prstGeom>
          <a:noFill/>
        </p:spPr>
        <p:txBody>
          <a:bodyPr wrap="none" rtlCol="0">
            <a:spAutoFit/>
          </a:bodyPr>
          <a:lstStyle/>
          <a:p>
            <a:pPr algn="l"/>
            <a:r>
              <a:rPr lang="en-US" b="0" dirty="0" smtClean="0">
                <a:solidFill>
                  <a:schemeClr val="tx1"/>
                </a:solidFill>
              </a:rPr>
              <a:t>Happiness /</a:t>
            </a:r>
          </a:p>
          <a:p>
            <a:pPr algn="l"/>
            <a:r>
              <a:rPr lang="en-US" b="0" dirty="0" smtClean="0">
                <a:solidFill>
                  <a:schemeClr val="tx1"/>
                </a:solidFill>
              </a:rPr>
              <a:t>Confidence/</a:t>
            </a:r>
          </a:p>
          <a:p>
            <a:pPr algn="l"/>
            <a:r>
              <a:rPr lang="en-US" b="0" dirty="0" smtClean="0">
                <a:solidFill>
                  <a:schemeClr val="tx1"/>
                </a:solidFill>
              </a:rPr>
              <a:t>Satisfaction/</a:t>
            </a:r>
          </a:p>
          <a:p>
            <a:pPr algn="l"/>
            <a:r>
              <a:rPr lang="en-US" b="0" dirty="0" smtClean="0">
                <a:solidFill>
                  <a:schemeClr val="tx1"/>
                </a:solidFill>
              </a:rPr>
              <a:t>Optimism</a:t>
            </a:r>
            <a:endParaRPr lang="en-US" b="0" dirty="0">
              <a:solidFill>
                <a:schemeClr val="tx1"/>
              </a:solidFill>
            </a:endParaRPr>
          </a:p>
        </p:txBody>
      </p:sp>
      <p:sp>
        <p:nvSpPr>
          <p:cNvPr id="82" name="TextBox 81"/>
          <p:cNvSpPr txBox="1"/>
          <p:nvPr/>
        </p:nvSpPr>
        <p:spPr>
          <a:xfrm>
            <a:off x="1829282" y="4826298"/>
            <a:ext cx="407483" cy="369332"/>
          </a:xfrm>
          <a:prstGeom prst="rect">
            <a:avLst/>
          </a:prstGeom>
          <a:noFill/>
        </p:spPr>
        <p:txBody>
          <a:bodyPr wrap="none" rtlCol="0">
            <a:spAutoFit/>
          </a:bodyPr>
          <a:lstStyle/>
          <a:p>
            <a:r>
              <a:rPr lang="en-US" sz="2000" dirty="0" smtClean="0">
                <a:solidFill>
                  <a:schemeClr val="tx1"/>
                </a:solidFill>
              </a:rPr>
              <a:t>+</a:t>
            </a:r>
            <a:endParaRPr lang="en-US" sz="2000" dirty="0">
              <a:solidFill>
                <a:schemeClr val="tx1"/>
              </a:solidFill>
            </a:endParaRPr>
          </a:p>
        </p:txBody>
      </p:sp>
      <p:sp>
        <p:nvSpPr>
          <p:cNvPr id="83" name="TextBox 82"/>
          <p:cNvSpPr txBox="1"/>
          <p:nvPr/>
        </p:nvSpPr>
        <p:spPr>
          <a:xfrm>
            <a:off x="1866021" y="5927890"/>
            <a:ext cx="332143" cy="424732"/>
          </a:xfrm>
          <a:prstGeom prst="rect">
            <a:avLst/>
          </a:prstGeom>
          <a:noFill/>
        </p:spPr>
        <p:txBody>
          <a:bodyPr wrap="none" rtlCol="0">
            <a:spAutoFit/>
          </a:bodyPr>
          <a:lstStyle/>
          <a:p>
            <a:r>
              <a:rPr lang="en-US" sz="2400" dirty="0" smtClean="0">
                <a:solidFill>
                  <a:schemeClr val="tx1"/>
                </a:solidFill>
              </a:rPr>
              <a:t>-</a:t>
            </a:r>
            <a:endParaRPr lang="en-US" sz="2400" dirty="0">
              <a:solidFill>
                <a:schemeClr val="tx1"/>
              </a:solidFill>
            </a:endParaRPr>
          </a:p>
        </p:txBody>
      </p:sp>
      <p:sp>
        <p:nvSpPr>
          <p:cNvPr id="84" name="Arc 83"/>
          <p:cNvSpPr/>
          <p:nvPr/>
        </p:nvSpPr>
        <p:spPr>
          <a:xfrm>
            <a:off x="363216" y="5662559"/>
            <a:ext cx="3384332" cy="976695"/>
          </a:xfrm>
          <a:prstGeom prst="arc">
            <a:avLst/>
          </a:prstGeom>
          <a:ln w="60325">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5" name="Arc 84"/>
          <p:cNvSpPr/>
          <p:nvPr/>
        </p:nvSpPr>
        <p:spPr>
          <a:xfrm>
            <a:off x="494197" y="5003605"/>
            <a:ext cx="3253351" cy="1048918"/>
          </a:xfrm>
          <a:prstGeom prst="arc">
            <a:avLst>
              <a:gd name="adj1" fmla="val 15879066"/>
              <a:gd name="adj2" fmla="val 0"/>
            </a:avLst>
          </a:prstGeom>
          <a:ln w="60325">
            <a:solidFill>
              <a:schemeClr val="tx1"/>
            </a:solidFill>
            <a:tailEnd type="triangle"/>
          </a:ln>
          <a:scene3d>
            <a:camera prst="orthographicFront">
              <a:rot lat="21599969" lon="10799999" rev="10799999"/>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6" name="TextBox 85"/>
          <p:cNvSpPr txBox="1"/>
          <p:nvPr/>
        </p:nvSpPr>
        <p:spPr>
          <a:xfrm>
            <a:off x="1948916" y="6151742"/>
            <a:ext cx="1931036" cy="258532"/>
          </a:xfrm>
          <a:prstGeom prst="rect">
            <a:avLst/>
          </a:prstGeom>
          <a:noFill/>
        </p:spPr>
        <p:txBody>
          <a:bodyPr wrap="square" rtlCol="0">
            <a:spAutoFit/>
          </a:bodyPr>
          <a:lstStyle/>
          <a:p>
            <a:r>
              <a:rPr lang="en-US" sz="1200" b="0" dirty="0" smtClean="0">
                <a:solidFill>
                  <a:schemeClr val="tx1"/>
                </a:solidFill>
              </a:rPr>
              <a:t>Prospect Declines</a:t>
            </a:r>
          </a:p>
        </p:txBody>
      </p:sp>
      <p:sp>
        <p:nvSpPr>
          <p:cNvPr id="87" name="Arc 86"/>
          <p:cNvSpPr/>
          <p:nvPr/>
        </p:nvSpPr>
        <p:spPr>
          <a:xfrm>
            <a:off x="2629247" y="5666596"/>
            <a:ext cx="4989445" cy="565969"/>
          </a:xfrm>
          <a:prstGeom prst="arc">
            <a:avLst/>
          </a:prstGeom>
          <a:ln w="60325">
            <a:solidFill>
              <a:srgbClr val="FF0000"/>
            </a:solidFill>
            <a:tailEnd type="triangle"/>
          </a:ln>
          <a:scene3d>
            <a:camera prst="orthographicFront">
              <a:rot lat="21599971" lon="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8" name="TextBox 87"/>
          <p:cNvSpPr txBox="1"/>
          <p:nvPr/>
        </p:nvSpPr>
        <p:spPr>
          <a:xfrm>
            <a:off x="5186480" y="5771705"/>
            <a:ext cx="1954381" cy="341632"/>
          </a:xfrm>
          <a:prstGeom prst="rect">
            <a:avLst/>
          </a:prstGeom>
          <a:noFill/>
        </p:spPr>
        <p:txBody>
          <a:bodyPr wrap="none" rtlCol="0">
            <a:spAutoFit/>
          </a:bodyPr>
          <a:lstStyle/>
          <a:p>
            <a:pPr algn="l"/>
            <a:r>
              <a:rPr lang="en-US" b="0" dirty="0" smtClean="0">
                <a:solidFill>
                  <a:schemeClr val="tx1"/>
                </a:solidFill>
              </a:rPr>
              <a:t>Departure path</a:t>
            </a:r>
            <a:endParaRPr lang="en-US" b="0" dirty="0">
              <a:solidFill>
                <a:schemeClr val="tx1"/>
              </a:solidFill>
            </a:endParaRPr>
          </a:p>
        </p:txBody>
      </p:sp>
      <p:sp>
        <p:nvSpPr>
          <p:cNvPr id="89" name="TextBox 88"/>
          <p:cNvSpPr txBox="1"/>
          <p:nvPr/>
        </p:nvSpPr>
        <p:spPr>
          <a:xfrm>
            <a:off x="6927711" y="4858840"/>
            <a:ext cx="1894237" cy="341632"/>
          </a:xfrm>
          <a:prstGeom prst="rect">
            <a:avLst/>
          </a:prstGeom>
          <a:noFill/>
        </p:spPr>
        <p:txBody>
          <a:bodyPr wrap="none" rtlCol="0">
            <a:spAutoFit/>
          </a:bodyPr>
          <a:lstStyle/>
          <a:p>
            <a:pPr algn="l"/>
            <a:r>
              <a:rPr lang="en-US" b="0" dirty="0" smtClean="0">
                <a:solidFill>
                  <a:schemeClr val="tx1"/>
                </a:solidFill>
              </a:rPr>
              <a:t>Retention path</a:t>
            </a:r>
            <a:endParaRPr lang="en-US" b="0" dirty="0">
              <a:solidFill>
                <a:schemeClr val="tx1"/>
              </a:solidFill>
            </a:endParaRPr>
          </a:p>
        </p:txBody>
      </p:sp>
      <p:cxnSp>
        <p:nvCxnSpPr>
          <p:cNvPr id="90" name="Straight Connector 89"/>
          <p:cNvCxnSpPr/>
          <p:nvPr/>
        </p:nvCxnSpPr>
        <p:spPr>
          <a:xfrm>
            <a:off x="3771338" y="5086993"/>
            <a:ext cx="11296" cy="12223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rot="18000000">
            <a:off x="4023193" y="5942069"/>
            <a:ext cx="1460656" cy="286232"/>
          </a:xfrm>
          <a:prstGeom prst="rect">
            <a:avLst/>
          </a:prstGeom>
          <a:noFill/>
        </p:spPr>
        <p:txBody>
          <a:bodyPr wrap="none" rtlCol="0">
            <a:spAutoFit/>
          </a:bodyPr>
          <a:lstStyle/>
          <a:p>
            <a:r>
              <a:rPr lang="en-US" sz="1400" dirty="0" smtClean="0">
                <a:solidFill>
                  <a:schemeClr val="tx1"/>
                </a:solidFill>
              </a:rPr>
              <a:t>Honeymoon!</a:t>
            </a:r>
            <a:endParaRPr lang="en-US" sz="1400" dirty="0">
              <a:solidFill>
                <a:schemeClr val="tx1"/>
              </a:solidFill>
            </a:endParaRPr>
          </a:p>
        </p:txBody>
      </p:sp>
      <p:sp>
        <p:nvSpPr>
          <p:cNvPr id="92" name="TextBox 91"/>
          <p:cNvSpPr txBox="1"/>
          <p:nvPr/>
        </p:nvSpPr>
        <p:spPr>
          <a:xfrm>
            <a:off x="7913235" y="5506883"/>
            <a:ext cx="817853" cy="341632"/>
          </a:xfrm>
          <a:prstGeom prst="rect">
            <a:avLst/>
          </a:prstGeom>
          <a:noFill/>
        </p:spPr>
        <p:txBody>
          <a:bodyPr wrap="none" rtlCol="0">
            <a:spAutoFit/>
          </a:bodyPr>
          <a:lstStyle/>
          <a:p>
            <a:r>
              <a:rPr lang="en-US" dirty="0" smtClean="0">
                <a:solidFill>
                  <a:schemeClr val="tx1"/>
                </a:solidFill>
              </a:rPr>
              <a:t>Time</a:t>
            </a:r>
            <a:endParaRPr lang="en-US" dirty="0">
              <a:solidFill>
                <a:schemeClr val="tx1"/>
              </a:solidFill>
            </a:endParaRPr>
          </a:p>
        </p:txBody>
      </p:sp>
      <p:sp>
        <p:nvSpPr>
          <p:cNvPr id="93" name="TextBox 92"/>
          <p:cNvSpPr txBox="1"/>
          <p:nvPr/>
        </p:nvSpPr>
        <p:spPr>
          <a:xfrm>
            <a:off x="2190890" y="4969213"/>
            <a:ext cx="1432572" cy="341632"/>
          </a:xfrm>
          <a:prstGeom prst="rect">
            <a:avLst/>
          </a:prstGeom>
          <a:noFill/>
        </p:spPr>
        <p:txBody>
          <a:bodyPr wrap="none" rtlCol="0">
            <a:spAutoFit/>
          </a:bodyPr>
          <a:lstStyle/>
          <a:p>
            <a:r>
              <a:rPr lang="en-US" b="0" dirty="0" smtClean="0">
                <a:solidFill>
                  <a:schemeClr val="tx1"/>
                </a:solidFill>
              </a:rPr>
              <a:t>Recruiting </a:t>
            </a:r>
          </a:p>
        </p:txBody>
      </p:sp>
      <p:sp>
        <p:nvSpPr>
          <p:cNvPr id="94" name="TextBox 93"/>
          <p:cNvSpPr txBox="1"/>
          <p:nvPr/>
        </p:nvSpPr>
        <p:spPr>
          <a:xfrm rot="18000000">
            <a:off x="3473634" y="5961712"/>
            <a:ext cx="1330814" cy="286232"/>
          </a:xfrm>
          <a:prstGeom prst="rect">
            <a:avLst/>
          </a:prstGeom>
          <a:noFill/>
        </p:spPr>
        <p:txBody>
          <a:bodyPr wrap="none" rtlCol="0">
            <a:spAutoFit/>
          </a:bodyPr>
          <a:lstStyle/>
          <a:p>
            <a:pPr algn="l"/>
            <a:r>
              <a:rPr lang="en-US" sz="1400" dirty="0" smtClean="0">
                <a:solidFill>
                  <a:schemeClr val="tx1"/>
                </a:solidFill>
              </a:rPr>
              <a:t>Orientation</a:t>
            </a:r>
            <a:endParaRPr lang="en-US" sz="1400" dirty="0">
              <a:solidFill>
                <a:schemeClr val="tx1"/>
              </a:solidFill>
            </a:endParaRPr>
          </a:p>
        </p:txBody>
      </p:sp>
      <p:sp>
        <p:nvSpPr>
          <p:cNvPr id="95" name="Arc 94"/>
          <p:cNvSpPr/>
          <p:nvPr/>
        </p:nvSpPr>
        <p:spPr>
          <a:xfrm>
            <a:off x="2613345" y="4945412"/>
            <a:ext cx="5029200" cy="1128147"/>
          </a:xfrm>
          <a:prstGeom prst="arc">
            <a:avLst/>
          </a:prstGeom>
          <a:ln w="60325">
            <a:solidFill>
              <a:schemeClr val="tx1"/>
            </a:solidFill>
            <a:tailEnd type="triangle"/>
          </a:ln>
          <a:scene3d>
            <a:camera prst="orthographicFront">
              <a:rot lat="21599969" lon="10799999" rev="10799999"/>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6" name="TextBox 95"/>
          <p:cNvSpPr txBox="1"/>
          <p:nvPr/>
        </p:nvSpPr>
        <p:spPr>
          <a:xfrm>
            <a:off x="7444428" y="4273910"/>
            <a:ext cx="1620957" cy="341632"/>
          </a:xfrm>
          <a:prstGeom prst="rect">
            <a:avLst/>
          </a:prstGeom>
          <a:noFill/>
        </p:spPr>
        <p:txBody>
          <a:bodyPr wrap="none" rtlCol="0">
            <a:spAutoFit/>
          </a:bodyPr>
          <a:lstStyle/>
          <a:p>
            <a:pPr algn="l"/>
            <a:r>
              <a:rPr lang="en-US" dirty="0" smtClean="0">
                <a:solidFill>
                  <a:schemeClr val="tx1"/>
                </a:solidFill>
              </a:rPr>
              <a:t>Champion?</a:t>
            </a:r>
            <a:endParaRPr lang="en-US" dirty="0">
              <a:solidFill>
                <a:schemeClr val="tx1"/>
              </a:solidFill>
            </a:endParaRPr>
          </a:p>
        </p:txBody>
      </p:sp>
      <p:sp>
        <p:nvSpPr>
          <p:cNvPr id="97" name="Arc 96"/>
          <p:cNvSpPr/>
          <p:nvPr/>
        </p:nvSpPr>
        <p:spPr bwMode="auto">
          <a:xfrm rot="10920000">
            <a:off x="7873413" y="4122238"/>
            <a:ext cx="102664" cy="802247"/>
          </a:xfrm>
          <a:prstGeom prst="arc">
            <a:avLst>
              <a:gd name="adj1" fmla="val 16200000"/>
              <a:gd name="adj2" fmla="val 21115266"/>
            </a:avLst>
          </a:prstGeom>
          <a:noFill/>
          <a:ln w="57150" cap="flat" cmpd="sng" algn="ctr">
            <a:solidFill>
              <a:schemeClr val="tx1"/>
            </a:solidFill>
            <a:prstDash val="solid"/>
            <a:round/>
            <a:headEnd type="none" w="med" len="med"/>
            <a:tailEnd type="triangle" w="med" len="med"/>
          </a:ln>
          <a:effectLst/>
          <a:scene3d>
            <a:camera prst="orthographicFront">
              <a:rot lat="10800000" lon="0" rev="0"/>
            </a:camera>
            <a:lightRig rig="threePt" dir="t"/>
          </a:scene3d>
        </p:spPr>
        <p:txBody>
          <a:bodyPr vert="horz" wrap="none" lIns="91440" tIns="45720" rIns="91440" bIns="91440" numCol="1" rtlCol="0" anchor="ctr" anchorCtr="0" compatLnSpc="1">
            <a:prstTxWarp prst="textNoShape">
              <a:avLst/>
            </a:prstTxWarp>
          </a:bodyPr>
          <a:lstStyle/>
          <a:p>
            <a:pPr marL="0" marR="0" indent="0" algn="ctr" defTabSz="914400" rtl="0" eaLnBrk="1" fontAlgn="base" latinLnBrk="0" hangingPunct="1">
              <a:lnSpc>
                <a:spcPct val="95000"/>
              </a:lnSpc>
              <a:spcBef>
                <a:spcPct val="0"/>
              </a:spcBef>
              <a:spcAft>
                <a:spcPct val="0"/>
              </a:spcAft>
              <a:buClrTx/>
              <a:buSzTx/>
              <a:buFontTx/>
              <a:buNone/>
              <a:tabLst/>
            </a:pPr>
            <a:endParaRPr kumimoji="0" lang="en-US" sz="1800" b="0" i="0" u="none" strike="noStrike" cap="none" normalizeH="0" baseline="0" dirty="0">
              <a:ln>
                <a:noFill/>
              </a:ln>
              <a:solidFill>
                <a:schemeClr val="bg1"/>
              </a:solidFill>
              <a:effectLst/>
              <a:latin typeface="Verdana" charset="0"/>
            </a:endParaRPr>
          </a:p>
        </p:txBody>
      </p:sp>
      <p:cxnSp>
        <p:nvCxnSpPr>
          <p:cNvPr id="98" name="Straight Connector 97"/>
          <p:cNvCxnSpPr/>
          <p:nvPr/>
        </p:nvCxnSpPr>
        <p:spPr>
          <a:xfrm>
            <a:off x="4495190" y="5545288"/>
            <a:ext cx="0" cy="6872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3727090" y="5234035"/>
            <a:ext cx="1457450" cy="341632"/>
          </a:xfrm>
          <a:prstGeom prst="rect">
            <a:avLst/>
          </a:prstGeom>
          <a:noFill/>
        </p:spPr>
        <p:txBody>
          <a:bodyPr wrap="none" rtlCol="0">
            <a:spAutoFit/>
          </a:bodyPr>
          <a:lstStyle/>
          <a:p>
            <a:pPr algn="l"/>
            <a:r>
              <a:rPr lang="en-US" i="1" dirty="0" smtClean="0">
                <a:solidFill>
                  <a:schemeClr val="tx1"/>
                </a:solidFill>
              </a:rPr>
              <a:t>Affiliation</a:t>
            </a:r>
            <a:endParaRPr lang="en-US" i="1" dirty="0">
              <a:solidFill>
                <a:schemeClr val="tx1"/>
              </a:solidFill>
            </a:endParaRPr>
          </a:p>
        </p:txBody>
      </p:sp>
      <p:cxnSp>
        <p:nvCxnSpPr>
          <p:cNvPr id="103" name="Straight Connector 102"/>
          <p:cNvCxnSpPr/>
          <p:nvPr/>
        </p:nvCxnSpPr>
        <p:spPr>
          <a:xfrm>
            <a:off x="5109670" y="5583693"/>
            <a:ext cx="0" cy="6488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TextBox 106"/>
          <p:cNvSpPr txBox="1"/>
          <p:nvPr/>
        </p:nvSpPr>
        <p:spPr>
          <a:xfrm>
            <a:off x="2051631" y="4661973"/>
            <a:ext cx="1675459" cy="341632"/>
          </a:xfrm>
          <a:prstGeom prst="rect">
            <a:avLst/>
          </a:prstGeom>
          <a:noFill/>
        </p:spPr>
        <p:txBody>
          <a:bodyPr wrap="none" rtlCol="0">
            <a:spAutoFit/>
          </a:bodyPr>
          <a:lstStyle/>
          <a:p>
            <a:r>
              <a:rPr lang="en-US" dirty="0" smtClean="0">
                <a:solidFill>
                  <a:srgbClr val="FF0000"/>
                </a:solidFill>
              </a:rPr>
              <a:t>WHY JOIN?</a:t>
            </a:r>
            <a:endParaRPr lang="en-US" dirty="0">
              <a:solidFill>
                <a:srgbClr val="FF0000"/>
              </a:solidFill>
            </a:endParaRPr>
          </a:p>
        </p:txBody>
      </p:sp>
      <p:sp>
        <p:nvSpPr>
          <p:cNvPr id="108" name="TextBox 107"/>
          <p:cNvSpPr txBox="1"/>
          <p:nvPr/>
        </p:nvSpPr>
        <p:spPr>
          <a:xfrm>
            <a:off x="4673704" y="4926795"/>
            <a:ext cx="2093843" cy="341632"/>
          </a:xfrm>
          <a:prstGeom prst="rect">
            <a:avLst/>
          </a:prstGeom>
          <a:noFill/>
        </p:spPr>
        <p:txBody>
          <a:bodyPr wrap="none" rtlCol="0">
            <a:spAutoFit/>
          </a:bodyPr>
          <a:lstStyle/>
          <a:p>
            <a:r>
              <a:rPr lang="en-US" dirty="0" smtClean="0">
                <a:solidFill>
                  <a:srgbClr val="FF0000"/>
                </a:solidFill>
              </a:rPr>
              <a:t>WHY ENGAGE?</a:t>
            </a:r>
            <a:endParaRPr lang="en-US" dirty="0">
              <a:solidFill>
                <a:srgbClr val="FF0000"/>
              </a:solidFill>
            </a:endParaRPr>
          </a:p>
        </p:txBody>
      </p:sp>
      <p:sp>
        <p:nvSpPr>
          <p:cNvPr id="109" name="TextBox 108"/>
          <p:cNvSpPr txBox="1"/>
          <p:nvPr/>
        </p:nvSpPr>
        <p:spPr>
          <a:xfrm>
            <a:off x="7067942" y="6010990"/>
            <a:ext cx="1661031" cy="313932"/>
          </a:xfrm>
          <a:prstGeom prst="rect">
            <a:avLst/>
          </a:prstGeom>
          <a:noFill/>
        </p:spPr>
        <p:txBody>
          <a:bodyPr wrap="none" rtlCol="0">
            <a:spAutoFit/>
          </a:bodyPr>
          <a:lstStyle/>
          <a:p>
            <a:r>
              <a:rPr lang="en-US" sz="1600" dirty="0" smtClean="0">
                <a:solidFill>
                  <a:srgbClr val="FF0000"/>
                </a:solidFill>
              </a:rPr>
              <a:t>WHY LEAVE?</a:t>
            </a:r>
            <a:endParaRPr lang="en-US" sz="1600" dirty="0">
              <a:solidFill>
                <a:srgbClr val="FF0000"/>
              </a:solidFill>
            </a:endParaRPr>
          </a:p>
        </p:txBody>
      </p:sp>
      <p:sp>
        <p:nvSpPr>
          <p:cNvPr id="110" name="TextBox 109"/>
          <p:cNvSpPr txBox="1"/>
          <p:nvPr/>
        </p:nvSpPr>
        <p:spPr>
          <a:xfrm>
            <a:off x="5340100" y="6270970"/>
            <a:ext cx="2866490" cy="313932"/>
          </a:xfrm>
          <a:prstGeom prst="rect">
            <a:avLst/>
          </a:prstGeom>
          <a:noFill/>
        </p:spPr>
        <p:txBody>
          <a:bodyPr wrap="none" rtlCol="0">
            <a:spAutoFit/>
          </a:bodyPr>
          <a:lstStyle/>
          <a:p>
            <a:r>
              <a:rPr lang="en-US" sz="1600" dirty="0" smtClean="0">
                <a:solidFill>
                  <a:srgbClr val="FF0000"/>
                </a:solidFill>
              </a:rPr>
              <a:t>Causes of Dysfunction?</a:t>
            </a:r>
            <a:endParaRPr lang="en-US" sz="1600" dirty="0">
              <a:solidFill>
                <a:srgbClr val="FF0000"/>
              </a:solidFill>
            </a:endParaRPr>
          </a:p>
        </p:txBody>
      </p:sp>
      <p:sp>
        <p:nvSpPr>
          <p:cNvPr id="113" name="Sun 112"/>
          <p:cNvSpPr/>
          <p:nvPr/>
        </p:nvSpPr>
        <p:spPr bwMode="auto">
          <a:xfrm>
            <a:off x="1390153" y="510220"/>
            <a:ext cx="740278" cy="652595"/>
          </a:xfrm>
          <a:prstGeom prst="sun">
            <a:avLst/>
          </a:prstGeom>
          <a:solidFill>
            <a:srgbClr val="FFFF00"/>
          </a:solidFill>
          <a:ln w="19050" cap="flat" cmpd="sng" algn="ctr">
            <a:solidFill>
              <a:schemeClr val="accent2"/>
            </a:solidFill>
            <a:prstDash val="solid"/>
            <a:round/>
            <a:headEnd type="none" w="med" len="med"/>
            <a:tailEnd type="none" w="med" len="med"/>
          </a:ln>
          <a:effectLst/>
        </p:spPr>
        <p:txBody>
          <a:bodyPr vert="horz" wrap="none" lIns="91440" tIns="45720" rIns="91440" bIns="91440" numCol="1" rtlCol="0" anchor="ctr" anchorCtr="0" compatLnSpc="1">
            <a:prstTxWarp prst="textNoShape">
              <a:avLst/>
            </a:prstTxWarp>
          </a:bodyPr>
          <a:lstStyle/>
          <a:p>
            <a:pPr marL="0" marR="0" indent="0" algn="ctr" defTabSz="914400" rtl="0" eaLnBrk="1" fontAlgn="base" latinLnBrk="0" hangingPunct="1">
              <a:lnSpc>
                <a:spcPct val="95000"/>
              </a:lnSpc>
              <a:spcBef>
                <a:spcPct val="0"/>
              </a:spcBef>
              <a:spcAft>
                <a:spcPct val="0"/>
              </a:spcAft>
              <a:buClrTx/>
              <a:buSzTx/>
              <a:buFontTx/>
              <a:buNone/>
              <a:tabLst/>
            </a:pPr>
            <a:endParaRPr kumimoji="0" lang="en-US" sz="1800" b="0" i="0" u="none" strike="noStrike" cap="none" normalizeH="0" baseline="0" dirty="0">
              <a:ln>
                <a:noFill/>
              </a:ln>
              <a:solidFill>
                <a:schemeClr val="bg1"/>
              </a:solidFill>
              <a:effectLst/>
              <a:latin typeface="Verdana" charset="0"/>
            </a:endParaRPr>
          </a:p>
        </p:txBody>
      </p:sp>
      <p:sp>
        <p:nvSpPr>
          <p:cNvPr id="118" name="TextBox 117"/>
          <p:cNvSpPr txBox="1"/>
          <p:nvPr/>
        </p:nvSpPr>
        <p:spPr>
          <a:xfrm>
            <a:off x="1256314" y="1212993"/>
            <a:ext cx="1011815" cy="286232"/>
          </a:xfrm>
          <a:prstGeom prst="rect">
            <a:avLst/>
          </a:prstGeom>
          <a:noFill/>
          <a:ln>
            <a:solidFill>
              <a:schemeClr val="tx1"/>
            </a:solidFill>
          </a:ln>
        </p:spPr>
        <p:txBody>
          <a:bodyPr wrap="none" rtlCol="0">
            <a:spAutoFit/>
          </a:bodyPr>
          <a:lstStyle/>
          <a:p>
            <a:r>
              <a:rPr lang="en-US" sz="1400" dirty="0" smtClean="0"/>
              <a:t>Mission!</a:t>
            </a:r>
            <a:endParaRPr lang="en-US" sz="1400" dirty="0"/>
          </a:p>
        </p:txBody>
      </p:sp>
      <p:sp>
        <p:nvSpPr>
          <p:cNvPr id="119" name="TextBox 118"/>
          <p:cNvSpPr txBox="1"/>
          <p:nvPr/>
        </p:nvSpPr>
        <p:spPr>
          <a:xfrm rot="19867299">
            <a:off x="694147" y="1185537"/>
            <a:ext cx="920445" cy="216982"/>
          </a:xfrm>
          <a:prstGeom prst="rect">
            <a:avLst/>
          </a:prstGeom>
          <a:noFill/>
        </p:spPr>
        <p:txBody>
          <a:bodyPr wrap="none" rtlCol="0">
            <a:spAutoFit/>
          </a:bodyPr>
          <a:lstStyle/>
          <a:p>
            <a:pPr algn="l"/>
            <a:r>
              <a:rPr lang="en-US" sz="900" i="1" dirty="0" smtClean="0">
                <a:solidFill>
                  <a:schemeClr val="tx1"/>
                </a:solidFill>
              </a:rPr>
              <a:t>Accomplish</a:t>
            </a:r>
            <a:endParaRPr lang="en-US" sz="900" i="1" dirty="0">
              <a:solidFill>
                <a:schemeClr val="tx1"/>
              </a:solidFill>
            </a:endParaRPr>
          </a:p>
        </p:txBody>
      </p:sp>
      <p:sp>
        <p:nvSpPr>
          <p:cNvPr id="122" name="TextBox 121"/>
          <p:cNvSpPr txBox="1"/>
          <p:nvPr/>
        </p:nvSpPr>
        <p:spPr>
          <a:xfrm>
            <a:off x="856240" y="3140894"/>
            <a:ext cx="1806905" cy="341632"/>
          </a:xfrm>
          <a:prstGeom prst="rect">
            <a:avLst/>
          </a:prstGeom>
          <a:noFill/>
        </p:spPr>
        <p:txBody>
          <a:bodyPr wrap="none" rtlCol="0">
            <a:spAutoFit/>
          </a:bodyPr>
          <a:lstStyle/>
          <a:p>
            <a:r>
              <a:rPr lang="en-US" dirty="0" smtClean="0">
                <a:solidFill>
                  <a:schemeClr val="tx1"/>
                </a:solidFill>
              </a:rPr>
              <a:t>Engagement</a:t>
            </a:r>
          </a:p>
        </p:txBody>
      </p:sp>
      <p:sp>
        <p:nvSpPr>
          <p:cNvPr id="131" name="TextBox 130"/>
          <p:cNvSpPr txBox="1"/>
          <p:nvPr/>
        </p:nvSpPr>
        <p:spPr>
          <a:xfrm>
            <a:off x="3919115" y="1316725"/>
            <a:ext cx="1024576" cy="286232"/>
          </a:xfrm>
          <a:prstGeom prst="rect">
            <a:avLst/>
          </a:prstGeom>
          <a:noFill/>
        </p:spPr>
        <p:txBody>
          <a:bodyPr wrap="square" rtlCol="0">
            <a:spAutoFit/>
          </a:bodyPr>
          <a:lstStyle/>
          <a:p>
            <a:pPr algn="l"/>
            <a:r>
              <a:rPr lang="en-US" sz="1400" b="0" dirty="0" smtClean="0">
                <a:solidFill>
                  <a:schemeClr val="tx1"/>
                </a:solidFill>
              </a:rPr>
              <a:t>To clients</a:t>
            </a:r>
            <a:endParaRPr lang="en-US" sz="1400" b="0" dirty="0">
              <a:solidFill>
                <a:schemeClr val="tx1"/>
              </a:solidFill>
            </a:endParaRPr>
          </a:p>
        </p:txBody>
      </p:sp>
      <p:sp>
        <p:nvSpPr>
          <p:cNvPr id="132" name="TextBox 131"/>
          <p:cNvSpPr txBox="1"/>
          <p:nvPr/>
        </p:nvSpPr>
        <p:spPr>
          <a:xfrm>
            <a:off x="3880709" y="1107303"/>
            <a:ext cx="1170161" cy="286232"/>
          </a:xfrm>
          <a:prstGeom prst="rect">
            <a:avLst/>
          </a:prstGeom>
          <a:noFill/>
        </p:spPr>
        <p:txBody>
          <a:bodyPr wrap="square" rtlCol="0">
            <a:spAutoFit/>
          </a:bodyPr>
          <a:lstStyle/>
          <a:p>
            <a:pPr algn="l"/>
            <a:r>
              <a:rPr lang="en-US" sz="1400" b="0" dirty="0" smtClean="0">
                <a:solidFill>
                  <a:schemeClr val="tx1"/>
                </a:solidFill>
              </a:rPr>
              <a:t>To staff, &amp;</a:t>
            </a:r>
            <a:endParaRPr lang="en-US" sz="1400" b="0" dirty="0">
              <a:solidFill>
                <a:schemeClr val="tx1"/>
              </a:solidFill>
            </a:endParaRPr>
          </a:p>
        </p:txBody>
      </p:sp>
      <p:sp>
        <p:nvSpPr>
          <p:cNvPr id="133" name="TextBox 132"/>
          <p:cNvSpPr txBox="1"/>
          <p:nvPr/>
        </p:nvSpPr>
        <p:spPr>
          <a:xfrm>
            <a:off x="3601242" y="904903"/>
            <a:ext cx="1449628" cy="286232"/>
          </a:xfrm>
          <a:prstGeom prst="rect">
            <a:avLst/>
          </a:prstGeom>
          <a:noFill/>
        </p:spPr>
        <p:txBody>
          <a:bodyPr wrap="none" rtlCol="0">
            <a:spAutoFit/>
          </a:bodyPr>
          <a:lstStyle/>
          <a:p>
            <a:pPr algn="l"/>
            <a:r>
              <a:rPr lang="en-US" sz="1400" b="0" dirty="0" smtClean="0">
                <a:solidFill>
                  <a:schemeClr val="tx1"/>
                </a:solidFill>
              </a:rPr>
              <a:t>To each other,</a:t>
            </a:r>
            <a:endParaRPr lang="en-US" sz="1400" b="0" dirty="0">
              <a:solidFill>
                <a:schemeClr val="tx1"/>
              </a:solidFill>
            </a:endParaRPr>
          </a:p>
        </p:txBody>
      </p:sp>
      <p:sp>
        <p:nvSpPr>
          <p:cNvPr id="139" name="Rectangle 138"/>
          <p:cNvSpPr/>
          <p:nvPr/>
        </p:nvSpPr>
        <p:spPr bwMode="auto">
          <a:xfrm>
            <a:off x="600219" y="4355008"/>
            <a:ext cx="659391" cy="228385"/>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91440" numCol="1" rtlCol="0" anchor="ctr" anchorCtr="0" compatLnSpc="1">
            <a:prstTxWarp prst="textNoShape">
              <a:avLst/>
            </a:prstTxWarp>
          </a:bodyPr>
          <a:lstStyle/>
          <a:p>
            <a:pPr marL="0" marR="0" indent="0" algn="ctr" defTabSz="914400" rtl="0" eaLnBrk="1" fontAlgn="base" latinLnBrk="0" hangingPunct="1">
              <a:lnSpc>
                <a:spcPct val="95000"/>
              </a:lnSpc>
              <a:spcBef>
                <a:spcPct val="0"/>
              </a:spcBef>
              <a:spcAft>
                <a:spcPct val="0"/>
              </a:spcAft>
              <a:buClrTx/>
              <a:buSzTx/>
              <a:buFontTx/>
              <a:buNone/>
              <a:tabLst/>
            </a:pPr>
            <a:endParaRPr kumimoji="0" lang="en-US" sz="1800" b="0" i="0" u="none" strike="noStrike" cap="none" normalizeH="0" baseline="0" dirty="0">
              <a:ln>
                <a:noFill/>
              </a:ln>
              <a:solidFill>
                <a:schemeClr val="bg1"/>
              </a:solidFill>
              <a:effectLst/>
              <a:latin typeface="Verdana" charset="0"/>
            </a:endParaRPr>
          </a:p>
        </p:txBody>
      </p:sp>
      <p:sp>
        <p:nvSpPr>
          <p:cNvPr id="141" name="TextBox 140"/>
          <p:cNvSpPr txBox="1"/>
          <p:nvPr/>
        </p:nvSpPr>
        <p:spPr>
          <a:xfrm>
            <a:off x="193830" y="3505810"/>
            <a:ext cx="1452090" cy="674031"/>
          </a:xfrm>
          <a:prstGeom prst="rect">
            <a:avLst/>
          </a:prstGeom>
          <a:noFill/>
          <a:ln>
            <a:solidFill>
              <a:schemeClr val="tx1"/>
            </a:solidFill>
          </a:ln>
        </p:spPr>
        <p:txBody>
          <a:bodyPr wrap="square" rtlCol="0">
            <a:spAutoFit/>
          </a:bodyPr>
          <a:lstStyle/>
          <a:p>
            <a:r>
              <a:rPr lang="en-US" sz="1100" b="0" dirty="0" smtClean="0">
                <a:solidFill>
                  <a:schemeClr val="tx1"/>
                </a:solidFill>
              </a:rPr>
              <a:t>Five Questions?</a:t>
            </a:r>
          </a:p>
          <a:p>
            <a:r>
              <a:rPr lang="en-US" sz="1100" b="0" dirty="0" smtClean="0">
                <a:solidFill>
                  <a:schemeClr val="tx1"/>
                </a:solidFill>
              </a:rPr>
              <a:t>What if we </a:t>
            </a:r>
          </a:p>
          <a:p>
            <a:r>
              <a:rPr lang="en-US" sz="1100" b="0" dirty="0" smtClean="0">
                <a:solidFill>
                  <a:schemeClr val="tx1"/>
                </a:solidFill>
              </a:rPr>
              <a:t>disappeared?</a:t>
            </a:r>
          </a:p>
          <a:p>
            <a:r>
              <a:rPr lang="en-US" sz="900" b="0" dirty="0" smtClean="0">
                <a:solidFill>
                  <a:schemeClr val="tx1"/>
                </a:solidFill>
              </a:rPr>
              <a:t>Program Review?</a:t>
            </a:r>
            <a:endParaRPr lang="en-US" sz="900" b="0" dirty="0">
              <a:solidFill>
                <a:schemeClr val="tx1"/>
              </a:solidFill>
            </a:endParaRPr>
          </a:p>
        </p:txBody>
      </p:sp>
      <p:sp>
        <p:nvSpPr>
          <p:cNvPr id="145" name="TextBox 144"/>
          <p:cNvSpPr txBox="1"/>
          <p:nvPr/>
        </p:nvSpPr>
        <p:spPr>
          <a:xfrm>
            <a:off x="3803900" y="3121760"/>
            <a:ext cx="2667718" cy="480131"/>
          </a:xfrm>
          <a:prstGeom prst="rect">
            <a:avLst/>
          </a:prstGeom>
          <a:noFill/>
          <a:ln>
            <a:solidFill>
              <a:schemeClr val="tx1"/>
            </a:solidFill>
          </a:ln>
        </p:spPr>
        <p:txBody>
          <a:bodyPr wrap="none" rtlCol="0">
            <a:spAutoFit/>
          </a:bodyPr>
          <a:lstStyle/>
          <a:p>
            <a:pPr algn="l"/>
            <a:r>
              <a:rPr lang="en-US" sz="1400" dirty="0" smtClean="0">
                <a:solidFill>
                  <a:schemeClr val="tx1"/>
                </a:solidFill>
              </a:rPr>
              <a:t>Why am I on this board?</a:t>
            </a:r>
          </a:p>
          <a:p>
            <a:pPr algn="l"/>
            <a:r>
              <a:rPr lang="en-US" sz="1400" dirty="0" smtClean="0">
                <a:solidFill>
                  <a:schemeClr val="tx1"/>
                </a:solidFill>
              </a:rPr>
              <a:t>Why am I optimistic?</a:t>
            </a:r>
            <a:endParaRPr lang="en-US" sz="1400" dirty="0">
              <a:solidFill>
                <a:schemeClr val="tx1"/>
              </a:solidFill>
            </a:endParaRPr>
          </a:p>
        </p:txBody>
      </p:sp>
      <p:sp>
        <p:nvSpPr>
          <p:cNvPr id="150" name="TextBox 149"/>
          <p:cNvSpPr txBox="1"/>
          <p:nvPr/>
        </p:nvSpPr>
        <p:spPr>
          <a:xfrm>
            <a:off x="4192619" y="3659430"/>
            <a:ext cx="2699778" cy="1117229"/>
          </a:xfrm>
          <a:prstGeom prst="rect">
            <a:avLst/>
          </a:prstGeom>
          <a:noFill/>
          <a:ln>
            <a:noFill/>
          </a:ln>
        </p:spPr>
        <p:txBody>
          <a:bodyPr wrap="none" rtlCol="0">
            <a:spAutoFit/>
          </a:bodyPr>
          <a:lstStyle/>
          <a:p>
            <a:pPr algn="l"/>
            <a:r>
              <a:rPr lang="en-US" sz="1400" b="0" i="1" dirty="0" smtClean="0">
                <a:solidFill>
                  <a:schemeClr val="tx1"/>
                </a:solidFill>
              </a:rPr>
              <a:t>Share stories &amp; values</a:t>
            </a:r>
            <a:r>
              <a:rPr lang="en-US" sz="1400" b="0" dirty="0" smtClean="0">
                <a:solidFill>
                  <a:schemeClr val="tx1"/>
                </a:solidFill>
              </a:rPr>
              <a:t>:</a:t>
            </a:r>
          </a:p>
          <a:p>
            <a:pPr algn="l"/>
            <a:r>
              <a:rPr lang="en-US" sz="1200" b="0" dirty="0" smtClean="0">
                <a:solidFill>
                  <a:schemeClr val="tx1"/>
                </a:solidFill>
              </a:rPr>
              <a:t>  </a:t>
            </a:r>
            <a:r>
              <a:rPr lang="en-US" sz="1200" b="0" dirty="0" smtClean="0">
                <a:solidFill>
                  <a:schemeClr val="tx1"/>
                </a:solidFill>
                <a:sym typeface="Wingdings"/>
              </a:rPr>
              <a:t> 1.) </a:t>
            </a:r>
            <a:r>
              <a:rPr lang="en-US" sz="1200" b="0" dirty="0" smtClean="0">
                <a:solidFill>
                  <a:schemeClr val="tx1"/>
                </a:solidFill>
              </a:rPr>
              <a:t>Recruiting process</a:t>
            </a:r>
          </a:p>
          <a:p>
            <a:pPr algn="l"/>
            <a:r>
              <a:rPr lang="en-US" sz="1200" b="0" dirty="0" smtClean="0">
                <a:solidFill>
                  <a:schemeClr val="tx1"/>
                </a:solidFill>
              </a:rPr>
              <a:t>    </a:t>
            </a:r>
            <a:r>
              <a:rPr lang="en-US" sz="1200" b="0" dirty="0" smtClean="0">
                <a:solidFill>
                  <a:schemeClr val="tx1"/>
                </a:solidFill>
                <a:sym typeface="Wingdings"/>
              </a:rPr>
              <a:t> 2.) </a:t>
            </a:r>
            <a:r>
              <a:rPr lang="en-US" sz="1200" b="0" dirty="0" smtClean="0">
                <a:solidFill>
                  <a:schemeClr val="tx1"/>
                </a:solidFill>
              </a:rPr>
              <a:t>Orientations</a:t>
            </a:r>
          </a:p>
          <a:p>
            <a:pPr algn="l"/>
            <a:r>
              <a:rPr lang="en-US" sz="1200" b="0" dirty="0" smtClean="0">
                <a:solidFill>
                  <a:schemeClr val="tx1"/>
                </a:solidFill>
              </a:rPr>
              <a:t>      </a:t>
            </a:r>
            <a:r>
              <a:rPr lang="en-US" sz="1200" b="0" dirty="0" smtClean="0">
                <a:solidFill>
                  <a:schemeClr val="tx1"/>
                </a:solidFill>
                <a:sym typeface="Wingdings"/>
              </a:rPr>
              <a:t> 3.) </a:t>
            </a:r>
            <a:r>
              <a:rPr lang="en-US" sz="1200" b="0" dirty="0" smtClean="0">
                <a:solidFill>
                  <a:schemeClr val="tx1"/>
                </a:solidFill>
              </a:rPr>
              <a:t>Board meetings</a:t>
            </a:r>
          </a:p>
          <a:p>
            <a:pPr algn="l"/>
            <a:r>
              <a:rPr lang="en-US" sz="1200" b="0" dirty="0" smtClean="0">
                <a:solidFill>
                  <a:schemeClr val="tx1"/>
                </a:solidFill>
              </a:rPr>
              <a:t>        </a:t>
            </a:r>
            <a:r>
              <a:rPr lang="en-US" sz="1200" b="0" dirty="0" smtClean="0">
                <a:solidFill>
                  <a:schemeClr val="tx1"/>
                </a:solidFill>
                <a:sym typeface="Wingdings"/>
              </a:rPr>
              <a:t> 4.) </a:t>
            </a:r>
            <a:r>
              <a:rPr lang="en-US" sz="1200" b="0" dirty="0" smtClean="0">
                <a:solidFill>
                  <a:schemeClr val="tx1"/>
                </a:solidFill>
              </a:rPr>
              <a:t>Committee meetings</a:t>
            </a:r>
          </a:p>
          <a:p>
            <a:pPr algn="l"/>
            <a:r>
              <a:rPr lang="en-US" sz="1200" b="0" dirty="0">
                <a:solidFill>
                  <a:schemeClr val="tx1"/>
                </a:solidFill>
                <a:sym typeface="Wingdings"/>
              </a:rPr>
              <a:t> </a:t>
            </a:r>
            <a:r>
              <a:rPr lang="en-US" sz="1200" b="0" dirty="0" smtClean="0">
                <a:solidFill>
                  <a:schemeClr val="tx1"/>
                </a:solidFill>
                <a:sym typeface="Wingdings"/>
              </a:rPr>
              <a:t>          5.) Staff meetings</a:t>
            </a:r>
            <a:endParaRPr lang="en-US" sz="1200" b="0" dirty="0" smtClean="0">
              <a:solidFill>
                <a:schemeClr val="tx1"/>
              </a:solidFill>
            </a:endParaRPr>
          </a:p>
        </p:txBody>
      </p:sp>
      <p:sp>
        <p:nvSpPr>
          <p:cNvPr id="155" name="TextBox 154"/>
          <p:cNvSpPr txBox="1"/>
          <p:nvPr/>
        </p:nvSpPr>
        <p:spPr>
          <a:xfrm>
            <a:off x="5224885" y="932675"/>
            <a:ext cx="3746007" cy="2114425"/>
          </a:xfrm>
          <a:prstGeom prst="rect">
            <a:avLst/>
          </a:prstGeom>
          <a:noFill/>
          <a:ln>
            <a:solidFill>
              <a:schemeClr val="tx1"/>
            </a:solidFill>
          </a:ln>
        </p:spPr>
        <p:txBody>
          <a:bodyPr wrap="square" rtlCol="0">
            <a:spAutoFit/>
          </a:bodyPr>
          <a:lstStyle/>
          <a:p>
            <a:pPr algn="l"/>
            <a:r>
              <a:rPr lang="en-US" sz="1400" b="0" i="1" dirty="0" smtClean="0">
                <a:solidFill>
                  <a:schemeClr val="tx1"/>
                </a:solidFill>
              </a:rPr>
              <a:t>The “Service Club” Model</a:t>
            </a:r>
          </a:p>
          <a:p>
            <a:pPr marL="342900" indent="-342900" algn="l">
              <a:buFont typeface="+mj-lt"/>
              <a:buAutoNum type="alphaLcParenR"/>
            </a:pPr>
            <a:r>
              <a:rPr lang="en-US" sz="1400" dirty="0" smtClean="0">
                <a:solidFill>
                  <a:schemeClr val="tx1"/>
                </a:solidFill>
              </a:rPr>
              <a:t>Recruiting: </a:t>
            </a:r>
            <a:r>
              <a:rPr lang="en-US" sz="1000" b="0" dirty="0" smtClean="0">
                <a:solidFill>
                  <a:schemeClr val="tx1"/>
                </a:solidFill>
              </a:rPr>
              <a:t>everyone on committee / </a:t>
            </a:r>
          </a:p>
          <a:p>
            <a:pPr marL="342900" indent="-342900" algn="l"/>
            <a:r>
              <a:rPr lang="en-US" sz="1000" b="0" i="1" dirty="0" smtClean="0">
                <a:solidFill>
                  <a:schemeClr val="tx1"/>
                </a:solidFill>
              </a:rPr>
              <a:t>	clarity on expectations / diversity</a:t>
            </a:r>
          </a:p>
          <a:p>
            <a:pPr marL="342900" indent="-342900" algn="l">
              <a:buFont typeface="+mj-lt"/>
              <a:buAutoNum type="alphaLcParenR" startAt="2"/>
            </a:pPr>
            <a:r>
              <a:rPr lang="en-US" sz="1400" dirty="0" smtClean="0">
                <a:solidFill>
                  <a:schemeClr val="tx1"/>
                </a:solidFill>
              </a:rPr>
              <a:t>Orientations: </a:t>
            </a:r>
            <a:r>
              <a:rPr lang="en-US" sz="1000" b="0" i="1" dirty="0" smtClean="0">
                <a:solidFill>
                  <a:schemeClr val="tx1"/>
                </a:solidFill>
              </a:rPr>
              <a:t>job descriptions / committee charters / mentors / family involved</a:t>
            </a:r>
            <a:endParaRPr lang="en-US" sz="1400" b="0" i="1" dirty="0" smtClean="0">
              <a:solidFill>
                <a:schemeClr val="tx1"/>
              </a:solidFill>
            </a:endParaRPr>
          </a:p>
          <a:p>
            <a:pPr marL="342900" indent="-342900" algn="l">
              <a:buAutoNum type="alphaLcParenR" startAt="2"/>
            </a:pPr>
            <a:r>
              <a:rPr lang="en-US" sz="1400" dirty="0" smtClean="0">
                <a:solidFill>
                  <a:schemeClr val="tx1"/>
                </a:solidFill>
              </a:rPr>
              <a:t>Networking</a:t>
            </a:r>
          </a:p>
          <a:p>
            <a:pPr marL="342900" indent="-342900" algn="l">
              <a:buAutoNum type="alphaLcParenR" startAt="2"/>
            </a:pPr>
            <a:r>
              <a:rPr lang="en-US" sz="1400" dirty="0" smtClean="0">
                <a:solidFill>
                  <a:schemeClr val="tx1"/>
                </a:solidFill>
              </a:rPr>
              <a:t>Small group meals</a:t>
            </a:r>
          </a:p>
          <a:p>
            <a:pPr marL="342900" indent="-342900" algn="l">
              <a:buAutoNum type="alphaLcParenR" startAt="2"/>
            </a:pPr>
            <a:r>
              <a:rPr lang="en-US" sz="1400" dirty="0" smtClean="0">
                <a:solidFill>
                  <a:schemeClr val="tx1"/>
                </a:solidFill>
              </a:rPr>
              <a:t>Leadership tracks</a:t>
            </a:r>
          </a:p>
          <a:p>
            <a:pPr marL="342900" indent="-342900" algn="l">
              <a:buAutoNum type="alphaLcParenR" startAt="2"/>
            </a:pPr>
            <a:r>
              <a:rPr lang="en-US" sz="1400" dirty="0" smtClean="0">
                <a:solidFill>
                  <a:schemeClr val="tx1"/>
                </a:solidFill>
              </a:rPr>
              <a:t>“Emeritus” designation</a:t>
            </a:r>
          </a:p>
          <a:p>
            <a:pPr marL="342900" indent="-342900" algn="l">
              <a:buAutoNum type="alphaLcParenR" startAt="2"/>
            </a:pPr>
            <a:r>
              <a:rPr lang="en-US" sz="1400" dirty="0" smtClean="0">
                <a:solidFill>
                  <a:schemeClr val="tx1"/>
                </a:solidFill>
              </a:rPr>
              <a:t>Hands-on Volunteering </a:t>
            </a:r>
            <a:r>
              <a:rPr lang="en-US" sz="1400" b="0" dirty="0" smtClean="0">
                <a:solidFill>
                  <a:schemeClr val="tx1"/>
                </a:solidFill>
              </a:rPr>
              <a:t>(clients)</a:t>
            </a:r>
          </a:p>
          <a:p>
            <a:pPr marL="342900" indent="-342900" algn="l">
              <a:buAutoNum type="alphaLcParenR" startAt="2"/>
            </a:pPr>
            <a:r>
              <a:rPr lang="en-US" sz="1400" dirty="0" smtClean="0">
                <a:solidFill>
                  <a:schemeClr val="tx1"/>
                </a:solidFill>
              </a:rPr>
              <a:t>Small group interaction </a:t>
            </a:r>
            <a:r>
              <a:rPr lang="en-US" sz="1400" b="0" dirty="0" smtClean="0">
                <a:solidFill>
                  <a:schemeClr val="tx1"/>
                </a:solidFill>
              </a:rPr>
              <a:t>(clients)</a:t>
            </a:r>
          </a:p>
        </p:txBody>
      </p:sp>
      <p:sp>
        <p:nvSpPr>
          <p:cNvPr id="158" name="Rectangle 157"/>
          <p:cNvSpPr/>
          <p:nvPr/>
        </p:nvSpPr>
        <p:spPr bwMode="auto">
          <a:xfrm>
            <a:off x="248424" y="4621600"/>
            <a:ext cx="659391" cy="228385"/>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91440" numCol="1" rtlCol="0" anchor="ctr" anchorCtr="0" compatLnSpc="1">
            <a:prstTxWarp prst="textNoShape">
              <a:avLst/>
            </a:prstTxWarp>
          </a:bodyPr>
          <a:lstStyle/>
          <a:p>
            <a:pPr marL="0" marR="0" indent="0" algn="ctr" defTabSz="914400" rtl="0" eaLnBrk="1" fontAlgn="base" latinLnBrk="0" hangingPunct="1">
              <a:lnSpc>
                <a:spcPct val="95000"/>
              </a:lnSpc>
              <a:spcBef>
                <a:spcPct val="0"/>
              </a:spcBef>
              <a:spcAft>
                <a:spcPct val="0"/>
              </a:spcAft>
              <a:buClrTx/>
              <a:buSzTx/>
              <a:buFontTx/>
              <a:buNone/>
              <a:tabLst/>
            </a:pPr>
            <a:endParaRPr kumimoji="0" lang="en-US" sz="1800" b="0" i="0" u="none" strike="noStrike" cap="none" normalizeH="0" baseline="0" dirty="0">
              <a:ln>
                <a:noFill/>
              </a:ln>
              <a:solidFill>
                <a:schemeClr val="bg1"/>
              </a:solidFill>
              <a:effectLst/>
              <a:latin typeface="Verdana" charset="0"/>
            </a:endParaRPr>
          </a:p>
        </p:txBody>
      </p:sp>
      <p:sp>
        <p:nvSpPr>
          <p:cNvPr id="159" name="Rectangle 158"/>
          <p:cNvSpPr/>
          <p:nvPr/>
        </p:nvSpPr>
        <p:spPr bwMode="auto">
          <a:xfrm>
            <a:off x="955424" y="4621600"/>
            <a:ext cx="659391" cy="228385"/>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91440" numCol="1" rtlCol="0" anchor="ctr" anchorCtr="0" compatLnSpc="1">
            <a:prstTxWarp prst="textNoShape">
              <a:avLst/>
            </a:prstTxWarp>
          </a:bodyPr>
          <a:lstStyle/>
          <a:p>
            <a:pPr marL="0" marR="0" indent="0" algn="ctr" defTabSz="914400" rtl="0" eaLnBrk="1" fontAlgn="base" latinLnBrk="0" hangingPunct="1">
              <a:lnSpc>
                <a:spcPct val="95000"/>
              </a:lnSpc>
              <a:spcBef>
                <a:spcPct val="0"/>
              </a:spcBef>
              <a:spcAft>
                <a:spcPct val="0"/>
              </a:spcAft>
              <a:buClrTx/>
              <a:buSzTx/>
              <a:buFontTx/>
              <a:buNone/>
              <a:tabLst/>
            </a:pPr>
            <a:endParaRPr kumimoji="0" lang="en-US" sz="1800" b="0" i="0" u="none" strike="noStrike" cap="none" normalizeH="0" baseline="0" dirty="0">
              <a:ln>
                <a:noFill/>
              </a:ln>
              <a:solidFill>
                <a:schemeClr val="bg1"/>
              </a:solidFill>
              <a:effectLst/>
              <a:latin typeface="Verdana" charset="0"/>
            </a:endParaRPr>
          </a:p>
        </p:txBody>
      </p:sp>
      <p:sp>
        <p:nvSpPr>
          <p:cNvPr id="162" name="TextBox 161"/>
          <p:cNvSpPr txBox="1"/>
          <p:nvPr/>
        </p:nvSpPr>
        <p:spPr>
          <a:xfrm>
            <a:off x="403045" y="4165430"/>
            <a:ext cx="1048685" cy="203133"/>
          </a:xfrm>
          <a:prstGeom prst="rect">
            <a:avLst/>
          </a:prstGeom>
          <a:noFill/>
        </p:spPr>
        <p:txBody>
          <a:bodyPr wrap="none" rtlCol="0">
            <a:spAutoFit/>
          </a:bodyPr>
          <a:lstStyle/>
          <a:p>
            <a:pPr algn="l"/>
            <a:r>
              <a:rPr lang="en-US" sz="800" b="0" i="1" dirty="0" smtClean="0">
                <a:solidFill>
                  <a:schemeClr val="tx1"/>
                </a:solidFill>
              </a:rPr>
              <a:t>Top three values</a:t>
            </a:r>
            <a:endParaRPr lang="en-US" sz="800" b="0" i="1" dirty="0">
              <a:solidFill>
                <a:schemeClr val="tx1"/>
              </a:solidFill>
            </a:endParaRPr>
          </a:p>
        </p:txBody>
      </p:sp>
      <p:sp>
        <p:nvSpPr>
          <p:cNvPr id="171" name="TextBox 170"/>
          <p:cNvSpPr txBox="1"/>
          <p:nvPr/>
        </p:nvSpPr>
        <p:spPr>
          <a:xfrm>
            <a:off x="6684275" y="3073581"/>
            <a:ext cx="2400305" cy="1200329"/>
          </a:xfrm>
          <a:prstGeom prst="rect">
            <a:avLst/>
          </a:prstGeom>
          <a:noFill/>
        </p:spPr>
        <p:txBody>
          <a:bodyPr wrap="square" rtlCol="0">
            <a:spAutoFit/>
          </a:bodyPr>
          <a:lstStyle/>
          <a:p>
            <a:pPr algn="l"/>
            <a:r>
              <a:rPr lang="en-US" sz="1200" b="0" dirty="0" smtClean="0">
                <a:solidFill>
                  <a:schemeClr val="tx1"/>
                </a:solidFill>
              </a:rPr>
              <a:t>Also:</a:t>
            </a:r>
          </a:p>
          <a:p>
            <a:pPr algn="l">
              <a:buFont typeface="Arial" pitchFamily="34" charset="0"/>
              <a:buChar char="•"/>
            </a:pPr>
            <a:r>
              <a:rPr lang="en-US" sz="1200" b="0" dirty="0" smtClean="0">
                <a:solidFill>
                  <a:schemeClr val="tx1"/>
                </a:solidFill>
              </a:rPr>
              <a:t> Open board meetings</a:t>
            </a:r>
          </a:p>
          <a:p>
            <a:pPr algn="l">
              <a:buFont typeface="Arial" pitchFamily="34" charset="0"/>
              <a:buChar char="•"/>
            </a:pPr>
            <a:r>
              <a:rPr lang="en-US" sz="1200" b="0" dirty="0" smtClean="0">
                <a:solidFill>
                  <a:schemeClr val="tx1"/>
                </a:solidFill>
              </a:rPr>
              <a:t> Committees as farm teams</a:t>
            </a:r>
          </a:p>
          <a:p>
            <a:pPr algn="l">
              <a:buFont typeface="Arial" pitchFamily="34" charset="0"/>
              <a:buChar char="•"/>
            </a:pPr>
            <a:r>
              <a:rPr lang="en-US" sz="1200" b="0" dirty="0" smtClean="0">
                <a:solidFill>
                  <a:schemeClr val="tx1"/>
                </a:solidFill>
              </a:rPr>
              <a:t> Involving family</a:t>
            </a:r>
          </a:p>
          <a:p>
            <a:pPr algn="l">
              <a:buFont typeface="Arial" pitchFamily="34" charset="0"/>
              <a:buChar char="•"/>
            </a:pPr>
            <a:r>
              <a:rPr lang="en-US" sz="1200" b="0" i="1" dirty="0" smtClean="0">
                <a:solidFill>
                  <a:schemeClr val="tx1"/>
                </a:solidFill>
              </a:rPr>
              <a:t> Diversity</a:t>
            </a:r>
            <a:r>
              <a:rPr lang="en-US" sz="1200" b="0" dirty="0" smtClean="0">
                <a:solidFill>
                  <a:schemeClr val="tx1"/>
                </a:solidFill>
              </a:rPr>
              <a:t>: </a:t>
            </a:r>
            <a:r>
              <a:rPr lang="en-US" sz="1000" b="0" dirty="0" smtClean="0">
                <a:solidFill>
                  <a:schemeClr val="tx1"/>
                </a:solidFill>
              </a:rPr>
              <a:t>relationships, expertise, gender, ethnicity, age, committee</a:t>
            </a:r>
            <a:endParaRPr lang="en-US" sz="1000" b="0" dirty="0">
              <a:solidFill>
                <a:schemeClr val="tx1"/>
              </a:solidFill>
            </a:endParaRPr>
          </a:p>
        </p:txBody>
      </p:sp>
      <p:sp>
        <p:nvSpPr>
          <p:cNvPr id="178" name="TextBox 177"/>
          <p:cNvSpPr txBox="1"/>
          <p:nvPr/>
        </p:nvSpPr>
        <p:spPr>
          <a:xfrm rot="19953023">
            <a:off x="7676691" y="1946522"/>
            <a:ext cx="1455848" cy="230832"/>
          </a:xfrm>
          <a:prstGeom prst="rect">
            <a:avLst/>
          </a:prstGeom>
          <a:noFill/>
        </p:spPr>
        <p:txBody>
          <a:bodyPr wrap="none" rtlCol="0">
            <a:spAutoFit/>
          </a:bodyPr>
          <a:lstStyle/>
          <a:p>
            <a:r>
              <a:rPr lang="en-US" sz="1000" b="0" dirty="0" smtClean="0">
                <a:solidFill>
                  <a:schemeClr val="tx1"/>
                </a:solidFill>
              </a:rPr>
              <a:t>What’s in it for me?</a:t>
            </a:r>
            <a:endParaRPr lang="en-US" sz="1000" b="0" dirty="0">
              <a:solidFill>
                <a:schemeClr val="tx1"/>
              </a:solidFill>
            </a:endParaRPr>
          </a:p>
        </p:txBody>
      </p:sp>
      <p:sp>
        <p:nvSpPr>
          <p:cNvPr id="61" name="Isosceles Triangle 60"/>
          <p:cNvSpPr/>
          <p:nvPr/>
        </p:nvSpPr>
        <p:spPr bwMode="auto">
          <a:xfrm>
            <a:off x="609107" y="1201511"/>
            <a:ext cx="2301648" cy="1920249"/>
          </a:xfrm>
          <a:prstGeom prst="triangle">
            <a:avLst/>
          </a:prstGeom>
          <a:noFill/>
          <a:ln w="19050" cap="flat" cmpd="sng" algn="ctr">
            <a:solidFill>
              <a:schemeClr val="tx1">
                <a:lumMod val="50000"/>
                <a:lumOff val="50000"/>
              </a:schemeClr>
            </a:solidFill>
            <a:prstDash val="solid"/>
            <a:round/>
            <a:headEnd type="none" w="med" len="med"/>
            <a:tailEnd type="none" w="med" len="med"/>
          </a:ln>
          <a:effectLst/>
        </p:spPr>
        <p:txBody>
          <a:bodyPr vert="horz" wrap="none" lIns="91440" tIns="45720" rIns="91440" bIns="91440" numCol="1" rtlCol="0" anchor="ctr" anchorCtr="0" compatLnSpc="1">
            <a:prstTxWarp prst="textNoShape">
              <a:avLst/>
            </a:prstTxWarp>
          </a:bodyPr>
          <a:lstStyle/>
          <a:p>
            <a:pPr marL="0" marR="0" indent="0" algn="ctr" defTabSz="914400" rtl="0" eaLnBrk="1" fontAlgn="base" latinLnBrk="0" hangingPunct="1">
              <a:lnSpc>
                <a:spcPct val="95000"/>
              </a:lnSpc>
              <a:spcBef>
                <a:spcPct val="0"/>
              </a:spcBef>
              <a:spcAft>
                <a:spcPct val="0"/>
              </a:spcAft>
              <a:buClrTx/>
              <a:buSzTx/>
              <a:buFontTx/>
              <a:buNone/>
              <a:tabLst/>
            </a:pPr>
            <a:endParaRPr kumimoji="0" lang="en-US" sz="1800" b="0" i="0" u="none" strike="noStrike" cap="none" normalizeH="0" baseline="0" dirty="0">
              <a:ln>
                <a:noFill/>
              </a:ln>
              <a:solidFill>
                <a:schemeClr val="bg1"/>
              </a:solidFill>
              <a:effectLst/>
              <a:latin typeface="Verdana" charset="0"/>
            </a:endParaRPr>
          </a:p>
        </p:txBody>
      </p:sp>
      <p:sp>
        <p:nvSpPr>
          <p:cNvPr id="62" name="TextBox 61"/>
          <p:cNvSpPr txBox="1"/>
          <p:nvPr/>
        </p:nvSpPr>
        <p:spPr>
          <a:xfrm>
            <a:off x="909611" y="2776115"/>
            <a:ext cx="1713931" cy="286232"/>
          </a:xfrm>
          <a:prstGeom prst="rect">
            <a:avLst/>
          </a:prstGeom>
          <a:noFill/>
          <a:ln>
            <a:solidFill>
              <a:schemeClr val="tx1"/>
            </a:solidFill>
          </a:ln>
        </p:spPr>
        <p:txBody>
          <a:bodyPr wrap="none" rtlCol="0">
            <a:spAutoFit/>
          </a:bodyPr>
          <a:lstStyle/>
          <a:p>
            <a:r>
              <a:rPr lang="en-US" sz="1400" dirty="0" smtClean="0"/>
              <a:t>Debate Mission</a:t>
            </a:r>
            <a:endParaRPr lang="en-US" sz="1400" dirty="0"/>
          </a:p>
        </p:txBody>
      </p:sp>
      <p:sp>
        <p:nvSpPr>
          <p:cNvPr id="63" name="TextBox 62"/>
          <p:cNvSpPr txBox="1"/>
          <p:nvPr/>
        </p:nvSpPr>
        <p:spPr>
          <a:xfrm>
            <a:off x="998939" y="2084825"/>
            <a:ext cx="1539204" cy="286232"/>
          </a:xfrm>
          <a:prstGeom prst="rect">
            <a:avLst/>
          </a:prstGeom>
          <a:noFill/>
          <a:ln>
            <a:solidFill>
              <a:schemeClr val="tx1"/>
            </a:solidFill>
          </a:ln>
        </p:spPr>
        <p:txBody>
          <a:bodyPr wrap="none" rtlCol="0">
            <a:spAutoFit/>
          </a:bodyPr>
          <a:lstStyle/>
          <a:p>
            <a:r>
              <a:rPr lang="en-US" sz="1400" dirty="0" smtClean="0"/>
              <a:t>Share Stories</a:t>
            </a:r>
            <a:endParaRPr lang="en-US" sz="1400" dirty="0"/>
          </a:p>
        </p:txBody>
      </p:sp>
      <p:sp>
        <p:nvSpPr>
          <p:cNvPr id="64" name="TextBox 63"/>
          <p:cNvSpPr txBox="1"/>
          <p:nvPr/>
        </p:nvSpPr>
        <p:spPr>
          <a:xfrm>
            <a:off x="975343" y="2430470"/>
            <a:ext cx="1568058" cy="286232"/>
          </a:xfrm>
          <a:prstGeom prst="rect">
            <a:avLst/>
          </a:prstGeom>
          <a:noFill/>
          <a:ln>
            <a:solidFill>
              <a:schemeClr val="tx1"/>
            </a:solidFill>
          </a:ln>
        </p:spPr>
        <p:txBody>
          <a:bodyPr wrap="none" rtlCol="0">
            <a:spAutoFit/>
          </a:bodyPr>
          <a:lstStyle/>
          <a:p>
            <a:r>
              <a:rPr lang="en-US" sz="1400" dirty="0" smtClean="0"/>
              <a:t>Define Values</a:t>
            </a:r>
            <a:endParaRPr lang="en-US" sz="1400" dirty="0"/>
          </a:p>
        </p:txBody>
      </p:sp>
      <p:sp>
        <p:nvSpPr>
          <p:cNvPr id="65" name="TextBox 64"/>
          <p:cNvSpPr txBox="1"/>
          <p:nvPr/>
        </p:nvSpPr>
        <p:spPr>
          <a:xfrm>
            <a:off x="1022126" y="1556680"/>
            <a:ext cx="1494320" cy="480131"/>
          </a:xfrm>
          <a:prstGeom prst="rect">
            <a:avLst/>
          </a:prstGeom>
          <a:noFill/>
          <a:ln>
            <a:solidFill>
              <a:schemeClr val="tx1"/>
            </a:solidFill>
          </a:ln>
        </p:spPr>
        <p:txBody>
          <a:bodyPr wrap="none" rtlCol="0">
            <a:spAutoFit/>
          </a:bodyPr>
          <a:lstStyle/>
          <a:p>
            <a:r>
              <a:rPr lang="en-US" sz="1400" dirty="0" smtClean="0"/>
              <a:t>Build Strong </a:t>
            </a:r>
          </a:p>
          <a:p>
            <a:r>
              <a:rPr lang="en-US" sz="1400" dirty="0" smtClean="0"/>
              <a:t>Connections</a:t>
            </a:r>
            <a:endParaRPr lang="en-US" sz="1400" dirty="0"/>
          </a:p>
        </p:txBody>
      </p:sp>
      <p:sp>
        <p:nvSpPr>
          <p:cNvPr id="29" name="Freeform 28"/>
          <p:cNvSpPr/>
          <p:nvPr/>
        </p:nvSpPr>
        <p:spPr bwMode="auto">
          <a:xfrm>
            <a:off x="2552700" y="1304925"/>
            <a:ext cx="2647950" cy="608506"/>
          </a:xfrm>
          <a:custGeom>
            <a:avLst/>
            <a:gdLst>
              <a:gd name="connsiteX0" fmla="*/ 0 w 2647950"/>
              <a:gd name="connsiteY0" fmla="*/ 504825 h 608506"/>
              <a:gd name="connsiteX1" fmla="*/ 1866900 w 2647950"/>
              <a:gd name="connsiteY1" fmla="*/ 571500 h 608506"/>
              <a:gd name="connsiteX2" fmla="*/ 2647950 w 2647950"/>
              <a:gd name="connsiteY2" fmla="*/ 0 h 608506"/>
            </a:gdLst>
            <a:ahLst/>
            <a:cxnLst>
              <a:cxn ang="0">
                <a:pos x="connsiteX0" y="connsiteY0"/>
              </a:cxn>
              <a:cxn ang="0">
                <a:pos x="connsiteX1" y="connsiteY1"/>
              </a:cxn>
              <a:cxn ang="0">
                <a:pos x="connsiteX2" y="connsiteY2"/>
              </a:cxn>
            </a:cxnLst>
            <a:rect l="l" t="t" r="r" b="b"/>
            <a:pathLst>
              <a:path w="2647950" h="608506">
                <a:moveTo>
                  <a:pt x="0" y="504825"/>
                </a:moveTo>
                <a:cubicBezTo>
                  <a:pt x="712787" y="580231"/>
                  <a:pt x="1425575" y="655638"/>
                  <a:pt x="1866900" y="571500"/>
                </a:cubicBezTo>
                <a:cubicBezTo>
                  <a:pt x="2308225" y="487362"/>
                  <a:pt x="2478087" y="243681"/>
                  <a:pt x="2647950" y="0"/>
                </a:cubicBezTo>
              </a:path>
            </a:pathLst>
          </a:custGeom>
          <a:noFill/>
          <a:ln w="38100" cap="flat" cmpd="sng" algn="ctr">
            <a:solidFill>
              <a:srgbClr val="00B0F0"/>
            </a:solidFill>
            <a:prstDash val="solid"/>
            <a:round/>
            <a:headEnd type="none" w="med" len="med"/>
            <a:tailEnd type="stealth" w="med" len="med"/>
          </a:ln>
          <a:effectLst/>
        </p:spPr>
        <p:txBody>
          <a:bodyPr vert="horz" wrap="none" lIns="91440" tIns="45720" rIns="91440" bIns="91440" numCol="1" rtlCol="0" anchor="ctr" anchorCtr="0" compatLnSpc="1">
            <a:prstTxWarp prst="textNoShape">
              <a:avLst/>
            </a:prstTxWarp>
          </a:bodyPr>
          <a:lstStyle/>
          <a:p>
            <a:pPr marL="0" marR="0" indent="0" algn="ctr" defTabSz="914400" rtl="0" eaLnBrk="1" fontAlgn="base" latinLnBrk="0" hangingPunct="1">
              <a:lnSpc>
                <a:spcPct val="95000"/>
              </a:lnSpc>
              <a:spcBef>
                <a:spcPct val="0"/>
              </a:spcBef>
              <a:spcAft>
                <a:spcPct val="0"/>
              </a:spcAft>
              <a:buClrTx/>
              <a:buSzTx/>
              <a:buFontTx/>
              <a:buNone/>
              <a:tabLst/>
            </a:pPr>
            <a:endParaRPr kumimoji="0" lang="en-US" sz="1800" b="0" i="0" u="none" strike="noStrike" cap="none" normalizeH="0" baseline="0" dirty="0">
              <a:ln>
                <a:noFill/>
              </a:ln>
              <a:solidFill>
                <a:schemeClr val="bg1"/>
              </a:solidFill>
              <a:effectLst/>
              <a:latin typeface="Verdana" charset="0"/>
            </a:endParaRPr>
          </a:p>
        </p:txBody>
      </p:sp>
      <p:sp>
        <p:nvSpPr>
          <p:cNvPr id="35" name="Freeform 34"/>
          <p:cNvSpPr/>
          <p:nvPr/>
        </p:nvSpPr>
        <p:spPr bwMode="auto">
          <a:xfrm>
            <a:off x="2543175" y="1066800"/>
            <a:ext cx="1442176" cy="745798"/>
          </a:xfrm>
          <a:custGeom>
            <a:avLst/>
            <a:gdLst>
              <a:gd name="connsiteX0" fmla="*/ 0 w 1442176"/>
              <a:gd name="connsiteY0" fmla="*/ 628650 h 745798"/>
              <a:gd name="connsiteX1" fmla="*/ 1247775 w 1442176"/>
              <a:gd name="connsiteY1" fmla="*/ 742950 h 745798"/>
              <a:gd name="connsiteX2" fmla="*/ 1390650 w 1442176"/>
              <a:gd name="connsiteY2" fmla="*/ 523875 h 745798"/>
              <a:gd name="connsiteX3" fmla="*/ 762000 w 1442176"/>
              <a:gd name="connsiteY3" fmla="*/ 247650 h 745798"/>
              <a:gd name="connsiteX4" fmla="*/ 704850 w 1442176"/>
              <a:gd name="connsiteY4" fmla="*/ 85725 h 745798"/>
              <a:gd name="connsiteX5" fmla="*/ 1143000 w 1442176"/>
              <a:gd name="connsiteY5" fmla="*/ 0 h 745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42176" h="745798">
                <a:moveTo>
                  <a:pt x="0" y="628650"/>
                </a:moveTo>
                <a:cubicBezTo>
                  <a:pt x="508000" y="694531"/>
                  <a:pt x="1016000" y="760413"/>
                  <a:pt x="1247775" y="742950"/>
                </a:cubicBezTo>
                <a:cubicBezTo>
                  <a:pt x="1479550" y="725488"/>
                  <a:pt x="1471612" y="606425"/>
                  <a:pt x="1390650" y="523875"/>
                </a:cubicBezTo>
                <a:cubicBezTo>
                  <a:pt x="1309688" y="441325"/>
                  <a:pt x="876300" y="320675"/>
                  <a:pt x="762000" y="247650"/>
                </a:cubicBezTo>
                <a:cubicBezTo>
                  <a:pt x="647700" y="174625"/>
                  <a:pt x="641350" y="127000"/>
                  <a:pt x="704850" y="85725"/>
                </a:cubicBezTo>
                <a:cubicBezTo>
                  <a:pt x="768350" y="44450"/>
                  <a:pt x="955675" y="22225"/>
                  <a:pt x="1143000" y="0"/>
                </a:cubicBezTo>
              </a:path>
            </a:pathLst>
          </a:custGeom>
          <a:noFill/>
          <a:ln w="38100" cap="flat" cmpd="sng" algn="ctr">
            <a:solidFill>
              <a:srgbClr val="00B0F0"/>
            </a:solidFill>
            <a:prstDash val="solid"/>
            <a:round/>
            <a:headEnd type="none" w="med" len="med"/>
            <a:tailEnd type="stealth" w="med" len="med"/>
          </a:ln>
          <a:effectLst/>
        </p:spPr>
        <p:txBody>
          <a:bodyPr vert="horz" wrap="none" lIns="91440" tIns="45720" rIns="91440" bIns="91440" numCol="1" rtlCol="0" anchor="ctr" anchorCtr="0" compatLnSpc="1">
            <a:prstTxWarp prst="textNoShape">
              <a:avLst/>
            </a:prstTxWarp>
          </a:bodyPr>
          <a:lstStyle/>
          <a:p>
            <a:pPr marL="0" marR="0" indent="0" algn="ctr" defTabSz="914400" rtl="0" eaLnBrk="1" fontAlgn="base" latinLnBrk="0" hangingPunct="1">
              <a:lnSpc>
                <a:spcPct val="95000"/>
              </a:lnSpc>
              <a:spcBef>
                <a:spcPct val="0"/>
              </a:spcBef>
              <a:spcAft>
                <a:spcPct val="0"/>
              </a:spcAft>
              <a:buClrTx/>
              <a:buSzTx/>
              <a:buFontTx/>
              <a:buNone/>
              <a:tabLst/>
            </a:pPr>
            <a:endParaRPr kumimoji="0" lang="en-US" sz="1800" b="0" i="0" u="none" strike="noStrike" cap="none" normalizeH="0" baseline="0" dirty="0">
              <a:ln>
                <a:noFill/>
              </a:ln>
              <a:solidFill>
                <a:schemeClr val="bg1"/>
              </a:solidFill>
              <a:effectLst/>
              <a:latin typeface="Verdana" charset="0"/>
            </a:endParaRPr>
          </a:p>
        </p:txBody>
      </p:sp>
      <p:sp>
        <p:nvSpPr>
          <p:cNvPr id="44" name="Freeform 43"/>
          <p:cNvSpPr/>
          <p:nvPr/>
        </p:nvSpPr>
        <p:spPr bwMode="auto">
          <a:xfrm>
            <a:off x="1426464" y="2567635"/>
            <a:ext cx="2156171" cy="1843431"/>
          </a:xfrm>
          <a:custGeom>
            <a:avLst/>
            <a:gdLst>
              <a:gd name="connsiteX0" fmla="*/ 1170432 w 2156171"/>
              <a:gd name="connsiteY0" fmla="*/ 0 h 1843431"/>
              <a:gd name="connsiteX1" fmla="*/ 1989734 w 2156171"/>
              <a:gd name="connsiteY1" fmla="*/ 248717 h 1843431"/>
              <a:gd name="connsiteX2" fmla="*/ 2150669 w 2156171"/>
              <a:gd name="connsiteY2" fmla="*/ 621792 h 1843431"/>
              <a:gd name="connsiteX3" fmla="*/ 1887322 w 2156171"/>
              <a:gd name="connsiteY3" fmla="*/ 1031443 h 1843431"/>
              <a:gd name="connsiteX4" fmla="*/ 760781 w 2156171"/>
              <a:gd name="connsiteY4" fmla="*/ 1426464 h 1843431"/>
              <a:gd name="connsiteX5" fmla="*/ 0 w 2156171"/>
              <a:gd name="connsiteY5" fmla="*/ 1843431 h 1843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6171" h="1843431">
                <a:moveTo>
                  <a:pt x="1170432" y="0"/>
                </a:moveTo>
                <a:cubicBezTo>
                  <a:pt x="1498396" y="72542"/>
                  <a:pt x="1826361" y="145085"/>
                  <a:pt x="1989734" y="248717"/>
                </a:cubicBezTo>
                <a:cubicBezTo>
                  <a:pt x="2153107" y="352349"/>
                  <a:pt x="2167738" y="491338"/>
                  <a:pt x="2150669" y="621792"/>
                </a:cubicBezTo>
                <a:cubicBezTo>
                  <a:pt x="2133600" y="752246"/>
                  <a:pt x="2118970" y="897331"/>
                  <a:pt x="1887322" y="1031443"/>
                </a:cubicBezTo>
                <a:cubicBezTo>
                  <a:pt x="1655674" y="1165555"/>
                  <a:pt x="1075335" y="1291133"/>
                  <a:pt x="760781" y="1426464"/>
                </a:cubicBezTo>
                <a:cubicBezTo>
                  <a:pt x="446227" y="1561795"/>
                  <a:pt x="0" y="1843431"/>
                  <a:pt x="0" y="1843431"/>
                </a:cubicBezTo>
              </a:path>
            </a:pathLst>
          </a:custGeom>
          <a:noFill/>
          <a:ln w="38100" cap="flat" cmpd="sng" algn="ctr">
            <a:solidFill>
              <a:schemeClr val="accent2"/>
            </a:solidFill>
            <a:prstDash val="solid"/>
            <a:round/>
            <a:headEnd type="none" w="med" len="med"/>
            <a:tailEnd type="stealth" w="med" len="med"/>
          </a:ln>
          <a:effectLst/>
        </p:spPr>
        <p:txBody>
          <a:bodyPr vert="horz" wrap="none" lIns="91440" tIns="45720" rIns="91440" bIns="91440" numCol="1" rtlCol="0" anchor="ctr" anchorCtr="0" compatLnSpc="1">
            <a:prstTxWarp prst="textNoShape">
              <a:avLst/>
            </a:prstTxWarp>
          </a:bodyPr>
          <a:lstStyle/>
          <a:p>
            <a:pPr marL="0" marR="0" indent="0" algn="ctr" defTabSz="914400" rtl="0" eaLnBrk="1" fontAlgn="base" latinLnBrk="0" hangingPunct="1">
              <a:lnSpc>
                <a:spcPct val="95000"/>
              </a:lnSpc>
              <a:spcBef>
                <a:spcPct val="0"/>
              </a:spcBef>
              <a:spcAft>
                <a:spcPct val="0"/>
              </a:spcAft>
              <a:buClrTx/>
              <a:buSzTx/>
              <a:buFontTx/>
              <a:buNone/>
              <a:tabLst/>
            </a:pPr>
            <a:endParaRPr kumimoji="0" lang="en-US" sz="1800" b="0" i="0" u="none" strike="noStrike" cap="none" normalizeH="0" baseline="0" dirty="0">
              <a:ln>
                <a:noFill/>
              </a:ln>
              <a:solidFill>
                <a:schemeClr val="bg1"/>
              </a:solidFill>
              <a:effectLst/>
              <a:latin typeface="Verdana" charset="0"/>
            </a:endParaRPr>
          </a:p>
        </p:txBody>
      </p:sp>
      <p:sp>
        <p:nvSpPr>
          <p:cNvPr id="45" name="Freeform 44"/>
          <p:cNvSpPr/>
          <p:nvPr/>
        </p:nvSpPr>
        <p:spPr bwMode="auto">
          <a:xfrm>
            <a:off x="1645920" y="2896819"/>
            <a:ext cx="1782821" cy="863194"/>
          </a:xfrm>
          <a:custGeom>
            <a:avLst/>
            <a:gdLst>
              <a:gd name="connsiteX0" fmla="*/ 1038758 w 1782821"/>
              <a:gd name="connsiteY0" fmla="*/ 0 h 863194"/>
              <a:gd name="connsiteX1" fmla="*/ 1711757 w 1782821"/>
              <a:gd name="connsiteY1" fmla="*/ 117043 h 863194"/>
              <a:gd name="connsiteX2" fmla="*/ 1711757 w 1782821"/>
              <a:gd name="connsiteY2" fmla="*/ 453543 h 863194"/>
              <a:gd name="connsiteX3" fmla="*/ 1258214 w 1782821"/>
              <a:gd name="connsiteY3" fmla="*/ 702259 h 863194"/>
              <a:gd name="connsiteX4" fmla="*/ 0 w 1782821"/>
              <a:gd name="connsiteY4" fmla="*/ 863194 h 863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2821" h="863194">
                <a:moveTo>
                  <a:pt x="1038758" y="0"/>
                </a:moveTo>
                <a:cubicBezTo>
                  <a:pt x="1319174" y="20726"/>
                  <a:pt x="1599591" y="41453"/>
                  <a:pt x="1711757" y="117043"/>
                </a:cubicBezTo>
                <a:cubicBezTo>
                  <a:pt x="1823923" y="192633"/>
                  <a:pt x="1787348" y="356007"/>
                  <a:pt x="1711757" y="453543"/>
                </a:cubicBezTo>
                <a:cubicBezTo>
                  <a:pt x="1636167" y="551079"/>
                  <a:pt x="1543507" y="633984"/>
                  <a:pt x="1258214" y="702259"/>
                </a:cubicBezTo>
                <a:cubicBezTo>
                  <a:pt x="972921" y="770534"/>
                  <a:pt x="486460" y="816864"/>
                  <a:pt x="0" y="863194"/>
                </a:cubicBezTo>
              </a:path>
            </a:pathLst>
          </a:custGeom>
          <a:noFill/>
          <a:ln w="38100" cap="flat" cmpd="sng" algn="ctr">
            <a:solidFill>
              <a:schemeClr val="accent2"/>
            </a:solidFill>
            <a:prstDash val="solid"/>
            <a:round/>
            <a:headEnd type="none" w="med" len="med"/>
            <a:tailEnd type="stealth" w="med" len="med"/>
          </a:ln>
          <a:effectLst/>
        </p:spPr>
        <p:txBody>
          <a:bodyPr vert="horz" wrap="none" lIns="91440" tIns="45720" rIns="91440" bIns="91440" numCol="1" rtlCol="0" anchor="ctr" anchorCtr="0" compatLnSpc="1">
            <a:prstTxWarp prst="textNoShape">
              <a:avLst/>
            </a:prstTxWarp>
          </a:bodyPr>
          <a:lstStyle/>
          <a:p>
            <a:pPr marL="0" marR="0" indent="0" algn="ctr" defTabSz="914400" rtl="0" eaLnBrk="1" fontAlgn="base" latinLnBrk="0" hangingPunct="1">
              <a:lnSpc>
                <a:spcPct val="95000"/>
              </a:lnSpc>
              <a:spcBef>
                <a:spcPct val="0"/>
              </a:spcBef>
              <a:spcAft>
                <a:spcPct val="0"/>
              </a:spcAft>
              <a:buClrTx/>
              <a:buSzTx/>
              <a:buFontTx/>
              <a:buNone/>
              <a:tabLst/>
            </a:pPr>
            <a:endParaRPr kumimoji="0" lang="en-US" sz="1800" b="0" i="0" u="none" strike="noStrike" cap="none" normalizeH="0" baseline="0" dirty="0">
              <a:ln>
                <a:noFill/>
              </a:ln>
              <a:solidFill>
                <a:schemeClr val="bg1"/>
              </a:solidFill>
              <a:effectLst/>
              <a:latin typeface="Verdana" charset="0"/>
            </a:endParaRPr>
          </a:p>
        </p:txBody>
      </p:sp>
      <p:sp>
        <p:nvSpPr>
          <p:cNvPr id="46" name="Freeform 45"/>
          <p:cNvSpPr/>
          <p:nvPr/>
        </p:nvSpPr>
        <p:spPr bwMode="auto">
          <a:xfrm>
            <a:off x="2612571" y="2208810"/>
            <a:ext cx="1624477" cy="866899"/>
          </a:xfrm>
          <a:custGeom>
            <a:avLst/>
            <a:gdLst>
              <a:gd name="connsiteX0" fmla="*/ 0 w 1624477"/>
              <a:gd name="connsiteY0" fmla="*/ 0 h 866899"/>
              <a:gd name="connsiteX1" fmla="*/ 1425039 w 1624477"/>
              <a:gd name="connsiteY1" fmla="*/ 237507 h 866899"/>
              <a:gd name="connsiteX2" fmla="*/ 1579419 w 1624477"/>
              <a:gd name="connsiteY2" fmla="*/ 866899 h 866899"/>
            </a:gdLst>
            <a:ahLst/>
            <a:cxnLst>
              <a:cxn ang="0">
                <a:pos x="connsiteX0" y="connsiteY0"/>
              </a:cxn>
              <a:cxn ang="0">
                <a:pos x="connsiteX1" y="connsiteY1"/>
              </a:cxn>
              <a:cxn ang="0">
                <a:pos x="connsiteX2" y="connsiteY2"/>
              </a:cxn>
            </a:cxnLst>
            <a:rect l="l" t="t" r="r" b="b"/>
            <a:pathLst>
              <a:path w="1624477" h="866899">
                <a:moveTo>
                  <a:pt x="0" y="0"/>
                </a:moveTo>
                <a:cubicBezTo>
                  <a:pt x="580901" y="46512"/>
                  <a:pt x="1161803" y="93024"/>
                  <a:pt x="1425039" y="237507"/>
                </a:cubicBezTo>
                <a:cubicBezTo>
                  <a:pt x="1688275" y="381990"/>
                  <a:pt x="1633847" y="624444"/>
                  <a:pt x="1579419" y="866899"/>
                </a:cubicBezTo>
              </a:path>
            </a:pathLst>
          </a:custGeom>
          <a:noFill/>
          <a:ln w="38100" cap="flat" cmpd="sng" algn="ctr">
            <a:solidFill>
              <a:srgbClr val="7030A0"/>
            </a:solidFill>
            <a:prstDash val="solid"/>
            <a:round/>
            <a:headEnd type="none" w="med" len="med"/>
            <a:tailEnd type="stealth" w="med" len="med"/>
          </a:ln>
          <a:effectLst/>
        </p:spPr>
        <p:txBody>
          <a:bodyPr vert="horz" wrap="none" lIns="91440" tIns="45720" rIns="91440" bIns="91440" numCol="1" rtlCol="0" anchor="ctr" anchorCtr="0" compatLnSpc="1">
            <a:prstTxWarp prst="textNoShape">
              <a:avLst/>
            </a:prstTxWarp>
          </a:bodyPr>
          <a:lstStyle/>
          <a:p>
            <a:pPr marL="0" marR="0" indent="0" algn="ctr" defTabSz="914400" rtl="0" eaLnBrk="1" fontAlgn="base" latinLnBrk="0" hangingPunct="1">
              <a:lnSpc>
                <a:spcPct val="95000"/>
              </a:lnSpc>
              <a:spcBef>
                <a:spcPct val="0"/>
              </a:spcBef>
              <a:spcAft>
                <a:spcPct val="0"/>
              </a:spcAft>
              <a:buClrTx/>
              <a:buSzTx/>
              <a:buFontTx/>
              <a:buNone/>
              <a:tabLst/>
            </a:pPr>
            <a:endParaRPr kumimoji="0" lang="en-US" sz="1800" b="0" i="0" u="none" strike="noStrike" cap="none" normalizeH="0" baseline="0" dirty="0">
              <a:ln>
                <a:noFill/>
              </a:ln>
              <a:solidFill>
                <a:schemeClr val="bg1"/>
              </a:solidFill>
              <a:effectLst/>
              <a:latin typeface="Verdana" charset="0"/>
            </a:endParaRPr>
          </a:p>
        </p:txBody>
      </p:sp>
      <p:sp>
        <p:nvSpPr>
          <p:cNvPr id="49" name="Freeform 48"/>
          <p:cNvSpPr/>
          <p:nvPr/>
        </p:nvSpPr>
        <p:spPr bwMode="auto">
          <a:xfrm>
            <a:off x="4016564" y="3644020"/>
            <a:ext cx="234038" cy="162353"/>
          </a:xfrm>
          <a:custGeom>
            <a:avLst/>
            <a:gdLst>
              <a:gd name="connsiteX0" fmla="*/ 48442 w 234038"/>
              <a:gd name="connsiteY0" fmla="*/ 0 h 162353"/>
              <a:gd name="connsiteX1" fmla="*/ 12228 w 234038"/>
              <a:gd name="connsiteY1" fmla="*/ 149382 h 162353"/>
              <a:gd name="connsiteX2" fmla="*/ 234038 w 234038"/>
              <a:gd name="connsiteY2" fmla="*/ 144855 h 162353"/>
            </a:gdLst>
            <a:ahLst/>
            <a:cxnLst>
              <a:cxn ang="0">
                <a:pos x="connsiteX0" y="connsiteY0"/>
              </a:cxn>
              <a:cxn ang="0">
                <a:pos x="connsiteX1" y="connsiteY1"/>
              </a:cxn>
              <a:cxn ang="0">
                <a:pos x="connsiteX2" y="connsiteY2"/>
              </a:cxn>
            </a:cxnLst>
            <a:rect l="l" t="t" r="r" b="b"/>
            <a:pathLst>
              <a:path w="234038" h="162353">
                <a:moveTo>
                  <a:pt x="48442" y="0"/>
                </a:moveTo>
                <a:cubicBezTo>
                  <a:pt x="14868" y="62620"/>
                  <a:pt x="-18705" y="125240"/>
                  <a:pt x="12228" y="149382"/>
                </a:cubicBezTo>
                <a:cubicBezTo>
                  <a:pt x="43161" y="173524"/>
                  <a:pt x="138599" y="159189"/>
                  <a:pt x="234038" y="144855"/>
                </a:cubicBezTo>
              </a:path>
            </a:pathLst>
          </a:custGeom>
          <a:noFill/>
          <a:ln w="38100" cap="flat" cmpd="sng" algn="ctr">
            <a:solidFill>
              <a:srgbClr val="7030A0"/>
            </a:solidFill>
            <a:prstDash val="solid"/>
            <a:round/>
            <a:headEnd type="none" w="med" len="med"/>
            <a:tailEnd type="stealth" w="med" len="med"/>
          </a:ln>
          <a:effectLst/>
        </p:spPr>
        <p:txBody>
          <a:bodyPr vert="horz" wrap="none" lIns="91440" tIns="45720" rIns="91440" bIns="91440" numCol="1" rtlCol="0" anchor="ctr" anchorCtr="0" compatLnSpc="1">
            <a:prstTxWarp prst="textNoShape">
              <a:avLst/>
            </a:prstTxWarp>
          </a:bodyPr>
          <a:lstStyle/>
          <a:p>
            <a:pPr marL="0" marR="0" indent="0" algn="ctr" defTabSz="914400" rtl="0" eaLnBrk="1" fontAlgn="base" latinLnBrk="0" hangingPunct="1">
              <a:lnSpc>
                <a:spcPct val="95000"/>
              </a:lnSpc>
              <a:spcBef>
                <a:spcPct val="0"/>
              </a:spcBef>
              <a:spcAft>
                <a:spcPct val="0"/>
              </a:spcAft>
              <a:buClrTx/>
              <a:buSzTx/>
              <a:buFontTx/>
              <a:buNone/>
              <a:tabLst/>
            </a:pPr>
            <a:endParaRPr kumimoji="0" lang="en-US" sz="1800" b="0" i="0" u="none" strike="noStrike" cap="none" normalizeH="0" baseline="0" dirty="0">
              <a:ln>
                <a:noFill/>
              </a:ln>
              <a:solidFill>
                <a:schemeClr val="bg1"/>
              </a:solidFill>
              <a:effectLst/>
              <a:latin typeface="Verdana" charset="0"/>
            </a:endParaRPr>
          </a:p>
        </p:txBody>
      </p:sp>
      <p:sp>
        <p:nvSpPr>
          <p:cNvPr id="60" name="TextBox 59"/>
          <p:cNvSpPr txBox="1"/>
          <p:nvPr/>
        </p:nvSpPr>
        <p:spPr>
          <a:xfrm>
            <a:off x="405571" y="4883860"/>
            <a:ext cx="1016625" cy="203133"/>
          </a:xfrm>
          <a:prstGeom prst="rect">
            <a:avLst/>
          </a:prstGeom>
          <a:noFill/>
        </p:spPr>
        <p:txBody>
          <a:bodyPr wrap="none" rtlCol="0">
            <a:spAutoFit/>
          </a:bodyPr>
          <a:lstStyle/>
          <a:p>
            <a:pPr algn="l"/>
            <a:r>
              <a:rPr lang="en-US" sz="800" b="0" i="1" dirty="0" smtClean="0">
                <a:solidFill>
                  <a:schemeClr val="tx1"/>
                </a:solidFill>
              </a:rPr>
              <a:t>Past vs. Future?</a:t>
            </a:r>
            <a:endParaRPr lang="en-US" sz="800" b="0" i="1" dirty="0">
              <a:solidFill>
                <a:schemeClr val="tx1"/>
              </a:solidFill>
            </a:endParaRPr>
          </a:p>
        </p:txBody>
      </p:sp>
    </p:spTree>
    <p:extLst>
      <p:ext uri="{BB962C8B-B14F-4D97-AF65-F5344CB8AC3E}">
        <p14:creationId xmlns:p14="http://schemas.microsoft.com/office/powerpoint/2010/main" val="1863229545"/>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38138" y="0"/>
            <a:ext cx="7845425" cy="798513"/>
          </a:xfrm>
        </p:spPr>
        <p:txBody>
          <a:bodyPr/>
          <a:lstStyle/>
          <a:p>
            <a:r>
              <a:rPr lang="en-US" altLang="en-US" dirty="0" smtClean="0">
                <a:ea typeface="ＭＳ Ｐゴシック"/>
                <a:cs typeface="ＭＳ Ｐゴシック"/>
              </a:rPr>
              <a:t>Disclosures</a:t>
            </a:r>
            <a:endParaRPr lang="en-US" dirty="0" smtClean="0">
              <a:ea typeface="ＭＳ Ｐゴシック"/>
              <a:cs typeface="ＭＳ Ｐゴシック"/>
            </a:endParaRPr>
          </a:p>
        </p:txBody>
      </p:sp>
      <p:sp>
        <p:nvSpPr>
          <p:cNvPr id="34819" name="Rectangle 3"/>
          <p:cNvSpPr>
            <a:spLocks noGrp="1" noChangeArrowheads="1"/>
          </p:cNvSpPr>
          <p:nvPr>
            <p:ph type="body" idx="1"/>
          </p:nvPr>
        </p:nvSpPr>
        <p:spPr>
          <a:xfrm>
            <a:off x="325438" y="1123950"/>
            <a:ext cx="8589962" cy="3851275"/>
          </a:xfrm>
          <a:noFill/>
        </p:spPr>
        <p:txBody>
          <a:bodyPr>
            <a:spAutoFit/>
          </a:bodyPr>
          <a:lstStyle/>
          <a:p>
            <a:pPr eaLnBrk="1" hangingPunct="1">
              <a:lnSpc>
                <a:spcPct val="100000"/>
              </a:lnSpc>
              <a:spcBef>
                <a:spcPct val="65000"/>
              </a:spcBef>
              <a:spcAft>
                <a:spcPct val="0"/>
              </a:spcAft>
            </a:pPr>
            <a:r>
              <a:rPr lang="en-US" sz="900" dirty="0" smtClean="0">
                <a:ea typeface="ＭＳ Ｐゴシック"/>
                <a:cs typeface="ＭＳ Ｐゴシック"/>
              </a:rPr>
              <a:t>Wells Fargo Bank has agreed to provide the foregoing materials on a complimentary basis and not pursuant to or in conjunction with any new or existing agreement, account or relationship, including fiduciary relationships.</a:t>
            </a:r>
          </a:p>
          <a:p>
            <a:pPr eaLnBrk="1" hangingPunct="1">
              <a:lnSpc>
                <a:spcPct val="100000"/>
              </a:lnSpc>
              <a:spcBef>
                <a:spcPct val="65000"/>
              </a:spcBef>
              <a:spcAft>
                <a:spcPct val="0"/>
              </a:spcAft>
            </a:pPr>
            <a:r>
              <a:rPr lang="en-US" sz="900" dirty="0" smtClean="0">
                <a:ea typeface="ＭＳ Ｐゴシック"/>
                <a:cs typeface="ＭＳ Ｐゴシック"/>
              </a:rPr>
              <a:t>Wells Fargo Wealth Management provides products and services through Wells Fargo Bank, N.A. and its various affiliates and subsidiaries.</a:t>
            </a:r>
          </a:p>
          <a:p>
            <a:pPr eaLnBrk="1" hangingPunct="1">
              <a:lnSpc>
                <a:spcPct val="100000"/>
              </a:lnSpc>
              <a:spcBef>
                <a:spcPct val="65000"/>
              </a:spcBef>
              <a:spcAft>
                <a:spcPct val="0"/>
              </a:spcAft>
            </a:pPr>
            <a:r>
              <a:rPr lang="en-US" sz="900" dirty="0" smtClean="0">
                <a:ea typeface="ＭＳ Ｐゴシック"/>
                <a:cs typeface="ＭＳ Ｐゴシック"/>
              </a:rPr>
              <a:t>These materials may contain certain assumptions based on information provided by you to Wells Fargo.  In preparing these materials, Wells Fargo has not conducted any independent verification of the accuracy or completeness of any information provided to it by you, or your agents and/or advisors, nor have we conducted any appraisal of any of your assets, whether held by Wells Fargo or other parties.  </a:t>
            </a:r>
          </a:p>
          <a:p>
            <a:pPr eaLnBrk="1" hangingPunct="1">
              <a:lnSpc>
                <a:spcPct val="100000"/>
              </a:lnSpc>
              <a:spcBef>
                <a:spcPct val="65000"/>
              </a:spcBef>
              <a:spcAft>
                <a:spcPct val="0"/>
              </a:spcAft>
            </a:pPr>
            <a:r>
              <a:rPr lang="en-US" sz="900" dirty="0" smtClean="0">
                <a:ea typeface="ＭＳ Ｐゴシック"/>
                <a:cs typeface="ＭＳ Ｐゴシック"/>
              </a:rPr>
              <a:t>This information is provided for illustration and education purposes only. Wells Fargo &amp; Company and its affiliates do not provide legal advice. Please consult your legal advisors to determine how this information may apply to your own situation. Whether any planned tax result is realized by you depends on the specific facts of your own situation at the time your taxes are prepared.  </a:t>
            </a:r>
          </a:p>
          <a:p>
            <a:pPr eaLnBrk="1" hangingPunct="1">
              <a:lnSpc>
                <a:spcPct val="100000"/>
              </a:lnSpc>
              <a:spcBef>
                <a:spcPct val="65000"/>
              </a:spcBef>
              <a:spcAft>
                <a:spcPct val="0"/>
              </a:spcAft>
            </a:pPr>
            <a:r>
              <a:rPr lang="en-US" sz="900" dirty="0" smtClean="0">
                <a:ea typeface="ＭＳ Ｐゴシック"/>
                <a:cs typeface="ＭＳ Ｐゴシック"/>
              </a:rPr>
              <a:t>Asset allocation and diversification do not assure or guarantee better performance and cannot eliminate the risk of investment losses.</a:t>
            </a:r>
          </a:p>
          <a:p>
            <a:pPr eaLnBrk="1" hangingPunct="1">
              <a:lnSpc>
                <a:spcPct val="100000"/>
              </a:lnSpc>
              <a:spcBef>
                <a:spcPct val="65000"/>
              </a:spcBef>
              <a:spcAft>
                <a:spcPct val="0"/>
              </a:spcAft>
            </a:pPr>
            <a:r>
              <a:rPr lang="en-US" sz="900" dirty="0" smtClean="0">
                <a:ea typeface="ＭＳ Ｐゴシック"/>
                <a:cs typeface="ＭＳ Ｐゴシック"/>
              </a:rPr>
              <a:t>The allocation mentioned here may be different from your individual allocation due to your unique individual circumstances, but is targeted to be in the allocation ranges for your objective. The asset allocation referenced in this material may fluctuate based on asset values, portfolio decisions, and account needs. The asset allocation suggestions referenced in this material do not take the place of a comprehensive financial analysis.</a:t>
            </a:r>
          </a:p>
          <a:p>
            <a:pPr eaLnBrk="1" hangingPunct="1">
              <a:lnSpc>
                <a:spcPct val="100000"/>
              </a:lnSpc>
              <a:spcBef>
                <a:spcPct val="65000"/>
              </a:spcBef>
              <a:spcAft>
                <a:spcPct val="0"/>
              </a:spcAft>
            </a:pPr>
            <a:r>
              <a:rPr lang="en-US" sz="900" dirty="0" smtClean="0">
                <a:ea typeface="ＭＳ Ｐゴシック"/>
                <a:cs typeface="ＭＳ Ｐゴシック"/>
              </a:rPr>
              <a:t>Insurance products are available through insurance subsidiaries of Wells Fargo &amp; Company and underwritten by non-affiliated Insurance Companies. California Insurance License Number 26-007024. Not available in all states.  </a:t>
            </a:r>
          </a:p>
          <a:p>
            <a:pPr eaLnBrk="1" hangingPunct="1">
              <a:lnSpc>
                <a:spcPct val="100000"/>
              </a:lnSpc>
              <a:spcBef>
                <a:spcPct val="65000"/>
              </a:spcBef>
              <a:spcAft>
                <a:spcPct val="0"/>
              </a:spcAft>
            </a:pPr>
            <a:r>
              <a:rPr lang="en-US" sz="900" dirty="0" smtClean="0">
                <a:ea typeface="ＭＳ Ｐゴシック"/>
                <a:cs typeface="ＭＳ Ｐゴシック"/>
              </a:rPr>
              <a:t>Because of the short-term nature of options, it is likely that the investor will trade them more frequently than stocks or bonds, and that each time an option-related trade is effected, the investor will be charged a commission. Commissions on option transactions generally amount to a higher percentage of the principal than commissions for normal stock trades. Additionally, investors should not buy options unless they are prepared to lose the total amount of premiums and commissions paid. Investors should not sell covered call options unless they are prepared to deliver the related securities at the strike price upon exercise of the option.</a:t>
            </a:r>
          </a:p>
          <a:p>
            <a:pPr eaLnBrk="1" hangingPunct="1">
              <a:lnSpc>
                <a:spcPct val="100000"/>
              </a:lnSpc>
              <a:spcBef>
                <a:spcPct val="65000"/>
              </a:spcBef>
              <a:spcAft>
                <a:spcPct val="0"/>
              </a:spcAft>
            </a:pPr>
            <a:r>
              <a:rPr lang="en-US" sz="900" b="1" dirty="0" smtClean="0">
                <a:ea typeface="ＭＳ Ｐゴシック"/>
                <a:cs typeface="ＭＳ Ｐゴシック"/>
              </a:rPr>
              <a:t>This communication is not a Covered Opinion as defined by Circular 230 and is limited to the Federal tax issues addressed herein. Additional issues may exist that affect the Federal tax treatment of the transaction. The communication was not intended or written to be used, and cannot be used, or relied on, by the taxpayer, to avoid Federal tax penalties.</a:t>
            </a:r>
          </a:p>
        </p:txBody>
      </p:sp>
      <p:grpSp>
        <p:nvGrpSpPr>
          <p:cNvPr id="2" name="Group 33"/>
          <p:cNvGrpSpPr>
            <a:grpSpLocks noChangeAspect="1"/>
          </p:cNvGrpSpPr>
          <p:nvPr/>
        </p:nvGrpSpPr>
        <p:grpSpPr bwMode="auto">
          <a:xfrm>
            <a:off x="338138" y="5621338"/>
            <a:ext cx="3570287" cy="668337"/>
            <a:chOff x="1253" y="1855"/>
            <a:chExt cx="3253" cy="609"/>
          </a:xfrm>
        </p:grpSpPr>
        <p:sp>
          <p:nvSpPr>
            <p:cNvPr id="34823" name="AutoShape 32"/>
            <p:cNvSpPr>
              <a:spLocks noChangeAspect="1" noChangeArrowheads="1" noTextEdit="1"/>
            </p:cNvSpPr>
            <p:nvPr/>
          </p:nvSpPr>
          <p:spPr bwMode="auto">
            <a:xfrm>
              <a:off x="1253" y="1855"/>
              <a:ext cx="3253" cy="609"/>
            </a:xfrm>
            <a:prstGeom prst="rect">
              <a:avLst/>
            </a:prstGeom>
            <a:noFill/>
            <a:ln w="9525">
              <a:noFill/>
              <a:miter lim="800000"/>
              <a:headEnd/>
              <a:tailEnd/>
            </a:ln>
          </p:spPr>
          <p:txBody>
            <a:bodyPr/>
            <a:lstStyle/>
            <a:p>
              <a:endParaRPr lang="en-US" dirty="0"/>
            </a:p>
          </p:txBody>
        </p:sp>
        <p:sp>
          <p:nvSpPr>
            <p:cNvPr id="34824" name="Rectangle 34"/>
            <p:cNvSpPr>
              <a:spLocks noChangeArrowheads="1"/>
            </p:cNvSpPr>
            <p:nvPr/>
          </p:nvSpPr>
          <p:spPr bwMode="auto">
            <a:xfrm>
              <a:off x="1255" y="1855"/>
              <a:ext cx="3249" cy="607"/>
            </a:xfrm>
            <a:prstGeom prst="rect">
              <a:avLst/>
            </a:prstGeom>
            <a:noFill/>
            <a:ln w="6350">
              <a:solidFill>
                <a:srgbClr val="000000"/>
              </a:solidFill>
              <a:miter lim="800000"/>
              <a:headEnd/>
              <a:tailEnd/>
            </a:ln>
          </p:spPr>
          <p:txBody>
            <a:bodyPr/>
            <a:lstStyle/>
            <a:p>
              <a:pPr>
                <a:lnSpc>
                  <a:spcPct val="95000"/>
                </a:lnSpc>
              </a:pPr>
              <a:endParaRPr lang="en-US" b="0" dirty="0">
                <a:solidFill>
                  <a:schemeClr val="bg1"/>
                </a:solidFill>
              </a:endParaRPr>
            </a:p>
          </p:txBody>
        </p:sp>
        <p:sp>
          <p:nvSpPr>
            <p:cNvPr id="34825" name="Rectangle 35"/>
            <p:cNvSpPr>
              <a:spLocks noChangeArrowheads="1"/>
            </p:cNvSpPr>
            <p:nvPr/>
          </p:nvSpPr>
          <p:spPr bwMode="auto">
            <a:xfrm>
              <a:off x="1378" y="1928"/>
              <a:ext cx="17" cy="66"/>
            </a:xfrm>
            <a:prstGeom prst="rect">
              <a:avLst/>
            </a:prstGeom>
            <a:solidFill>
              <a:srgbClr val="000000"/>
            </a:solidFill>
            <a:ln w="9525">
              <a:noFill/>
              <a:miter lim="800000"/>
              <a:headEnd/>
              <a:tailEnd/>
            </a:ln>
          </p:spPr>
          <p:txBody>
            <a:bodyPr/>
            <a:lstStyle/>
            <a:p>
              <a:pPr>
                <a:lnSpc>
                  <a:spcPct val="95000"/>
                </a:lnSpc>
              </a:pPr>
              <a:endParaRPr lang="en-US" b="0" dirty="0">
                <a:solidFill>
                  <a:schemeClr val="bg1"/>
                </a:solidFill>
              </a:endParaRPr>
            </a:p>
          </p:txBody>
        </p:sp>
        <p:sp>
          <p:nvSpPr>
            <p:cNvPr id="34826" name="Freeform 36"/>
            <p:cNvSpPr>
              <a:spLocks/>
            </p:cNvSpPr>
            <p:nvPr/>
          </p:nvSpPr>
          <p:spPr bwMode="auto">
            <a:xfrm>
              <a:off x="1406" y="1945"/>
              <a:ext cx="45" cy="49"/>
            </a:xfrm>
            <a:custGeom>
              <a:avLst/>
              <a:gdLst>
                <a:gd name="T0" fmla="*/ 0 w 19"/>
                <a:gd name="T1" fmla="*/ 2147483647 h 21"/>
                <a:gd name="T2" fmla="*/ 0 w 19"/>
                <a:gd name="T3" fmla="*/ 2147483647 h 21"/>
                <a:gd name="T4" fmla="*/ 2147483647 w 19"/>
                <a:gd name="T5" fmla="*/ 2147483647 h 21"/>
                <a:gd name="T6" fmla="*/ 2147483647 w 19"/>
                <a:gd name="T7" fmla="*/ 2147483647 h 21"/>
                <a:gd name="T8" fmla="*/ 2147483647 w 19"/>
                <a:gd name="T9" fmla="*/ 2147483647 h 21"/>
                <a:gd name="T10" fmla="*/ 2147483647 w 19"/>
                <a:gd name="T11" fmla="*/ 0 h 21"/>
                <a:gd name="T12" fmla="*/ 2147483647 w 19"/>
                <a:gd name="T13" fmla="*/ 2147483647 h 21"/>
                <a:gd name="T14" fmla="*/ 2147483647 w 19"/>
                <a:gd name="T15" fmla="*/ 2147483647 h 21"/>
                <a:gd name="T16" fmla="*/ 2147483647 w 19"/>
                <a:gd name="T17" fmla="*/ 2147483647 h 21"/>
                <a:gd name="T18" fmla="*/ 2147483647 w 19"/>
                <a:gd name="T19" fmla="*/ 2147483647 h 21"/>
                <a:gd name="T20" fmla="*/ 2147483647 w 19"/>
                <a:gd name="T21" fmla="*/ 2147483647 h 21"/>
                <a:gd name="T22" fmla="*/ 2147483647 w 19"/>
                <a:gd name="T23" fmla="*/ 2147483647 h 21"/>
                <a:gd name="T24" fmla="*/ 2147483647 w 19"/>
                <a:gd name="T25" fmla="*/ 2147483647 h 21"/>
                <a:gd name="T26" fmla="*/ 2147483647 w 19"/>
                <a:gd name="T27" fmla="*/ 2147483647 h 21"/>
                <a:gd name="T28" fmla="*/ 0 w 19"/>
                <a:gd name="T29" fmla="*/ 2147483647 h 21"/>
                <a:gd name="T30" fmla="*/ 0 w 19"/>
                <a:gd name="T31" fmla="*/ 2147483647 h 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9"/>
                <a:gd name="T49" fmla="*/ 0 h 21"/>
                <a:gd name="T50" fmla="*/ 19 w 19"/>
                <a:gd name="T51" fmla="*/ 21 h 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9" h="21">
                  <a:moveTo>
                    <a:pt x="0" y="7"/>
                  </a:moveTo>
                  <a:cubicBezTo>
                    <a:pt x="0" y="5"/>
                    <a:pt x="0" y="2"/>
                    <a:pt x="0" y="1"/>
                  </a:cubicBezTo>
                  <a:cubicBezTo>
                    <a:pt x="5" y="1"/>
                    <a:pt x="5" y="1"/>
                    <a:pt x="5" y="1"/>
                  </a:cubicBezTo>
                  <a:cubicBezTo>
                    <a:pt x="6" y="3"/>
                    <a:pt x="6" y="3"/>
                    <a:pt x="6" y="3"/>
                  </a:cubicBezTo>
                  <a:cubicBezTo>
                    <a:pt x="6" y="3"/>
                    <a:pt x="6" y="3"/>
                    <a:pt x="6" y="3"/>
                  </a:cubicBezTo>
                  <a:cubicBezTo>
                    <a:pt x="6" y="2"/>
                    <a:pt x="9" y="0"/>
                    <a:pt x="12" y="0"/>
                  </a:cubicBezTo>
                  <a:cubicBezTo>
                    <a:pt x="16" y="0"/>
                    <a:pt x="19" y="3"/>
                    <a:pt x="19" y="9"/>
                  </a:cubicBezTo>
                  <a:cubicBezTo>
                    <a:pt x="19" y="21"/>
                    <a:pt x="19" y="21"/>
                    <a:pt x="19" y="21"/>
                  </a:cubicBezTo>
                  <a:cubicBezTo>
                    <a:pt x="13" y="21"/>
                    <a:pt x="13" y="21"/>
                    <a:pt x="13" y="21"/>
                  </a:cubicBezTo>
                  <a:cubicBezTo>
                    <a:pt x="13" y="10"/>
                    <a:pt x="13" y="10"/>
                    <a:pt x="13" y="10"/>
                  </a:cubicBezTo>
                  <a:cubicBezTo>
                    <a:pt x="13" y="7"/>
                    <a:pt x="12" y="5"/>
                    <a:pt x="10" y="5"/>
                  </a:cubicBezTo>
                  <a:cubicBezTo>
                    <a:pt x="8" y="5"/>
                    <a:pt x="7" y="6"/>
                    <a:pt x="6" y="8"/>
                  </a:cubicBezTo>
                  <a:cubicBezTo>
                    <a:pt x="6" y="8"/>
                    <a:pt x="6" y="9"/>
                    <a:pt x="6" y="9"/>
                  </a:cubicBezTo>
                  <a:cubicBezTo>
                    <a:pt x="6" y="21"/>
                    <a:pt x="6" y="21"/>
                    <a:pt x="6" y="21"/>
                  </a:cubicBezTo>
                  <a:cubicBezTo>
                    <a:pt x="0" y="21"/>
                    <a:pt x="0" y="21"/>
                    <a:pt x="0" y="21"/>
                  </a:cubicBezTo>
                  <a:lnTo>
                    <a:pt x="0" y="7"/>
                  </a:lnTo>
                  <a:close/>
                </a:path>
              </a:pathLst>
            </a:custGeom>
            <a:solidFill>
              <a:srgbClr val="000000"/>
            </a:solidFill>
            <a:ln w="9525">
              <a:noFill/>
              <a:round/>
              <a:headEnd/>
              <a:tailEnd/>
            </a:ln>
          </p:spPr>
          <p:txBody>
            <a:bodyPr/>
            <a:lstStyle/>
            <a:p>
              <a:endParaRPr lang="en-US" dirty="0"/>
            </a:p>
          </p:txBody>
        </p:sp>
        <p:sp>
          <p:nvSpPr>
            <p:cNvPr id="34827" name="Freeform 37"/>
            <p:cNvSpPr>
              <a:spLocks/>
            </p:cNvSpPr>
            <p:nvPr/>
          </p:nvSpPr>
          <p:spPr bwMode="auto">
            <a:xfrm>
              <a:off x="1456" y="1947"/>
              <a:ext cx="52" cy="47"/>
            </a:xfrm>
            <a:custGeom>
              <a:avLst/>
              <a:gdLst>
                <a:gd name="T0" fmla="*/ 2147483647 w 22"/>
                <a:gd name="T1" fmla="*/ 0 h 20"/>
                <a:gd name="T2" fmla="*/ 2147483647 w 22"/>
                <a:gd name="T3" fmla="*/ 2147483647 h 20"/>
                <a:gd name="T4" fmla="*/ 2147483647 w 22"/>
                <a:gd name="T5" fmla="*/ 2147483647 h 20"/>
                <a:gd name="T6" fmla="*/ 2147483647 w 22"/>
                <a:gd name="T7" fmla="*/ 2147483647 h 20"/>
                <a:gd name="T8" fmla="*/ 2147483647 w 22"/>
                <a:gd name="T9" fmla="*/ 2147483647 h 20"/>
                <a:gd name="T10" fmla="*/ 2147483647 w 22"/>
                <a:gd name="T11" fmla="*/ 0 h 20"/>
                <a:gd name="T12" fmla="*/ 2147483647 w 22"/>
                <a:gd name="T13" fmla="*/ 0 h 20"/>
                <a:gd name="T14" fmla="*/ 2147483647 w 22"/>
                <a:gd name="T15" fmla="*/ 2147483647 h 20"/>
                <a:gd name="T16" fmla="*/ 2147483647 w 22"/>
                <a:gd name="T17" fmla="*/ 2147483647 h 20"/>
                <a:gd name="T18" fmla="*/ 0 w 22"/>
                <a:gd name="T19" fmla="*/ 0 h 20"/>
                <a:gd name="T20" fmla="*/ 2147483647 w 22"/>
                <a:gd name="T21" fmla="*/ 0 h 2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
                <a:gd name="T34" fmla="*/ 0 h 20"/>
                <a:gd name="T35" fmla="*/ 22 w 22"/>
                <a:gd name="T36" fmla="*/ 20 h 2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 h="20">
                  <a:moveTo>
                    <a:pt x="7" y="0"/>
                  </a:moveTo>
                  <a:cubicBezTo>
                    <a:pt x="10" y="9"/>
                    <a:pt x="10" y="9"/>
                    <a:pt x="10" y="9"/>
                  </a:cubicBezTo>
                  <a:cubicBezTo>
                    <a:pt x="10" y="11"/>
                    <a:pt x="11" y="12"/>
                    <a:pt x="11" y="14"/>
                  </a:cubicBezTo>
                  <a:cubicBezTo>
                    <a:pt x="11" y="14"/>
                    <a:pt x="11" y="14"/>
                    <a:pt x="11" y="14"/>
                  </a:cubicBezTo>
                  <a:cubicBezTo>
                    <a:pt x="12" y="12"/>
                    <a:pt x="12" y="11"/>
                    <a:pt x="12" y="9"/>
                  </a:cubicBezTo>
                  <a:cubicBezTo>
                    <a:pt x="15" y="0"/>
                    <a:pt x="15" y="0"/>
                    <a:pt x="15" y="0"/>
                  </a:cubicBezTo>
                  <a:cubicBezTo>
                    <a:pt x="22" y="0"/>
                    <a:pt x="22" y="0"/>
                    <a:pt x="22" y="0"/>
                  </a:cubicBezTo>
                  <a:cubicBezTo>
                    <a:pt x="14" y="20"/>
                    <a:pt x="14" y="20"/>
                    <a:pt x="14" y="20"/>
                  </a:cubicBezTo>
                  <a:cubicBezTo>
                    <a:pt x="8" y="20"/>
                    <a:pt x="8" y="20"/>
                    <a:pt x="8" y="20"/>
                  </a:cubicBezTo>
                  <a:cubicBezTo>
                    <a:pt x="0" y="0"/>
                    <a:pt x="0" y="0"/>
                    <a:pt x="0" y="0"/>
                  </a:cubicBezTo>
                  <a:lnTo>
                    <a:pt x="7" y="0"/>
                  </a:lnTo>
                  <a:close/>
                </a:path>
              </a:pathLst>
            </a:custGeom>
            <a:solidFill>
              <a:srgbClr val="000000"/>
            </a:solidFill>
            <a:ln w="9525">
              <a:noFill/>
              <a:round/>
              <a:headEnd/>
              <a:tailEnd/>
            </a:ln>
          </p:spPr>
          <p:txBody>
            <a:bodyPr/>
            <a:lstStyle/>
            <a:p>
              <a:endParaRPr lang="en-US" dirty="0"/>
            </a:p>
          </p:txBody>
        </p:sp>
        <p:sp>
          <p:nvSpPr>
            <p:cNvPr id="34828" name="Freeform 38"/>
            <p:cNvSpPr>
              <a:spLocks noEditPoints="1"/>
            </p:cNvSpPr>
            <p:nvPr/>
          </p:nvSpPr>
          <p:spPr bwMode="auto">
            <a:xfrm>
              <a:off x="1510" y="1945"/>
              <a:ext cx="45" cy="49"/>
            </a:xfrm>
            <a:custGeom>
              <a:avLst/>
              <a:gdLst>
                <a:gd name="T0" fmla="*/ 2147483647 w 19"/>
                <a:gd name="T1" fmla="*/ 2147483647 h 21"/>
                <a:gd name="T2" fmla="*/ 2147483647 w 19"/>
                <a:gd name="T3" fmla="*/ 2147483647 h 21"/>
                <a:gd name="T4" fmla="*/ 2147483647 w 19"/>
                <a:gd name="T5" fmla="*/ 2147483647 h 21"/>
                <a:gd name="T6" fmla="*/ 2147483647 w 19"/>
                <a:gd name="T7" fmla="*/ 2147483647 h 21"/>
                <a:gd name="T8" fmla="*/ 2147483647 w 19"/>
                <a:gd name="T9" fmla="*/ 2147483647 h 21"/>
                <a:gd name="T10" fmla="*/ 0 w 19"/>
                <a:gd name="T11" fmla="*/ 2147483647 h 21"/>
                <a:gd name="T12" fmla="*/ 2147483647 w 19"/>
                <a:gd name="T13" fmla="*/ 0 h 21"/>
                <a:gd name="T14" fmla="*/ 2147483647 w 19"/>
                <a:gd name="T15" fmla="*/ 2147483647 h 21"/>
                <a:gd name="T16" fmla="*/ 2147483647 w 19"/>
                <a:gd name="T17" fmla="*/ 2147483647 h 21"/>
                <a:gd name="T18" fmla="*/ 2147483647 w 19"/>
                <a:gd name="T19" fmla="*/ 2147483647 h 21"/>
                <a:gd name="T20" fmla="*/ 2147483647 w 19"/>
                <a:gd name="T21" fmla="*/ 2147483647 h 21"/>
                <a:gd name="T22" fmla="*/ 2147483647 w 19"/>
                <a:gd name="T23" fmla="*/ 2147483647 h 21"/>
                <a:gd name="T24" fmla="*/ 2147483647 w 19"/>
                <a:gd name="T25" fmla="*/ 2147483647 h 21"/>
                <a:gd name="T26" fmla="*/ 2147483647 w 19"/>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
                <a:gd name="T43" fmla="*/ 0 h 21"/>
                <a:gd name="T44" fmla="*/ 19 w 19"/>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 h="21">
                  <a:moveTo>
                    <a:pt x="6" y="13"/>
                  </a:moveTo>
                  <a:cubicBezTo>
                    <a:pt x="6" y="15"/>
                    <a:pt x="8" y="17"/>
                    <a:pt x="11" y="17"/>
                  </a:cubicBezTo>
                  <a:cubicBezTo>
                    <a:pt x="13" y="17"/>
                    <a:pt x="15" y="16"/>
                    <a:pt x="17" y="16"/>
                  </a:cubicBezTo>
                  <a:cubicBezTo>
                    <a:pt x="18" y="20"/>
                    <a:pt x="18" y="20"/>
                    <a:pt x="18" y="20"/>
                  </a:cubicBezTo>
                  <a:cubicBezTo>
                    <a:pt x="16" y="21"/>
                    <a:pt x="13" y="21"/>
                    <a:pt x="10" y="21"/>
                  </a:cubicBezTo>
                  <a:cubicBezTo>
                    <a:pt x="4" y="21"/>
                    <a:pt x="0" y="17"/>
                    <a:pt x="0" y="11"/>
                  </a:cubicBezTo>
                  <a:cubicBezTo>
                    <a:pt x="0" y="6"/>
                    <a:pt x="3" y="0"/>
                    <a:pt x="10" y="0"/>
                  </a:cubicBezTo>
                  <a:cubicBezTo>
                    <a:pt x="16" y="0"/>
                    <a:pt x="19" y="5"/>
                    <a:pt x="19" y="10"/>
                  </a:cubicBezTo>
                  <a:cubicBezTo>
                    <a:pt x="19" y="11"/>
                    <a:pt x="19" y="12"/>
                    <a:pt x="19" y="13"/>
                  </a:cubicBezTo>
                  <a:lnTo>
                    <a:pt x="6" y="13"/>
                  </a:lnTo>
                  <a:close/>
                  <a:moveTo>
                    <a:pt x="13" y="8"/>
                  </a:moveTo>
                  <a:cubicBezTo>
                    <a:pt x="13" y="7"/>
                    <a:pt x="12" y="4"/>
                    <a:pt x="9" y="4"/>
                  </a:cubicBezTo>
                  <a:cubicBezTo>
                    <a:pt x="7" y="4"/>
                    <a:pt x="6" y="7"/>
                    <a:pt x="6" y="8"/>
                  </a:cubicBezTo>
                  <a:lnTo>
                    <a:pt x="13" y="8"/>
                  </a:lnTo>
                  <a:close/>
                </a:path>
              </a:pathLst>
            </a:custGeom>
            <a:solidFill>
              <a:srgbClr val="000000"/>
            </a:solidFill>
            <a:ln w="9525">
              <a:noFill/>
              <a:round/>
              <a:headEnd/>
              <a:tailEnd/>
            </a:ln>
          </p:spPr>
          <p:txBody>
            <a:bodyPr/>
            <a:lstStyle/>
            <a:p>
              <a:endParaRPr lang="en-US" dirty="0"/>
            </a:p>
          </p:txBody>
        </p:sp>
        <p:sp>
          <p:nvSpPr>
            <p:cNvPr id="34829" name="Freeform 39"/>
            <p:cNvSpPr>
              <a:spLocks/>
            </p:cNvSpPr>
            <p:nvPr/>
          </p:nvSpPr>
          <p:spPr bwMode="auto">
            <a:xfrm>
              <a:off x="1562" y="1945"/>
              <a:ext cx="36" cy="49"/>
            </a:xfrm>
            <a:custGeom>
              <a:avLst/>
              <a:gdLst>
                <a:gd name="T0" fmla="*/ 2147483647 w 15"/>
                <a:gd name="T1" fmla="*/ 2147483647 h 21"/>
                <a:gd name="T2" fmla="*/ 2147483647 w 15"/>
                <a:gd name="T3" fmla="*/ 2147483647 h 21"/>
                <a:gd name="T4" fmla="*/ 2147483647 w 15"/>
                <a:gd name="T5" fmla="*/ 2147483647 h 21"/>
                <a:gd name="T6" fmla="*/ 2147483647 w 15"/>
                <a:gd name="T7" fmla="*/ 2147483647 h 21"/>
                <a:gd name="T8" fmla="*/ 0 w 15"/>
                <a:gd name="T9" fmla="*/ 2147483647 h 21"/>
                <a:gd name="T10" fmla="*/ 2147483647 w 15"/>
                <a:gd name="T11" fmla="*/ 0 h 21"/>
                <a:gd name="T12" fmla="*/ 2147483647 w 15"/>
                <a:gd name="T13" fmla="*/ 2147483647 h 21"/>
                <a:gd name="T14" fmla="*/ 2147483647 w 15"/>
                <a:gd name="T15" fmla="*/ 2147483647 h 21"/>
                <a:gd name="T16" fmla="*/ 2147483647 w 15"/>
                <a:gd name="T17" fmla="*/ 2147483647 h 21"/>
                <a:gd name="T18" fmla="*/ 2147483647 w 15"/>
                <a:gd name="T19" fmla="*/ 2147483647 h 21"/>
                <a:gd name="T20" fmla="*/ 2147483647 w 15"/>
                <a:gd name="T21" fmla="*/ 2147483647 h 21"/>
                <a:gd name="T22" fmla="*/ 2147483647 w 15"/>
                <a:gd name="T23" fmla="*/ 2147483647 h 21"/>
                <a:gd name="T24" fmla="*/ 2147483647 w 15"/>
                <a:gd name="T25" fmla="*/ 2147483647 h 21"/>
                <a:gd name="T26" fmla="*/ 0 w 15"/>
                <a:gd name="T27" fmla="*/ 2147483647 h 21"/>
                <a:gd name="T28" fmla="*/ 2147483647 w 15"/>
                <a:gd name="T29" fmla="*/ 2147483647 h 2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5"/>
                <a:gd name="T46" fmla="*/ 0 h 21"/>
                <a:gd name="T47" fmla="*/ 15 w 15"/>
                <a:gd name="T48" fmla="*/ 21 h 2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5" h="21">
                  <a:moveTo>
                    <a:pt x="1" y="15"/>
                  </a:moveTo>
                  <a:cubicBezTo>
                    <a:pt x="2" y="16"/>
                    <a:pt x="4" y="17"/>
                    <a:pt x="6" y="17"/>
                  </a:cubicBezTo>
                  <a:cubicBezTo>
                    <a:pt x="8" y="17"/>
                    <a:pt x="9" y="16"/>
                    <a:pt x="9" y="15"/>
                  </a:cubicBezTo>
                  <a:cubicBezTo>
                    <a:pt x="9" y="14"/>
                    <a:pt x="8" y="14"/>
                    <a:pt x="6" y="13"/>
                  </a:cubicBezTo>
                  <a:cubicBezTo>
                    <a:pt x="2" y="12"/>
                    <a:pt x="0" y="9"/>
                    <a:pt x="0" y="7"/>
                  </a:cubicBezTo>
                  <a:cubicBezTo>
                    <a:pt x="0" y="3"/>
                    <a:pt x="3" y="0"/>
                    <a:pt x="8" y="0"/>
                  </a:cubicBezTo>
                  <a:cubicBezTo>
                    <a:pt x="11" y="0"/>
                    <a:pt x="13" y="1"/>
                    <a:pt x="14" y="1"/>
                  </a:cubicBezTo>
                  <a:cubicBezTo>
                    <a:pt x="13" y="6"/>
                    <a:pt x="13" y="6"/>
                    <a:pt x="13" y="6"/>
                  </a:cubicBezTo>
                  <a:cubicBezTo>
                    <a:pt x="12" y="5"/>
                    <a:pt x="10" y="5"/>
                    <a:pt x="9" y="5"/>
                  </a:cubicBezTo>
                  <a:cubicBezTo>
                    <a:pt x="7" y="5"/>
                    <a:pt x="6" y="5"/>
                    <a:pt x="6" y="6"/>
                  </a:cubicBezTo>
                  <a:cubicBezTo>
                    <a:pt x="6" y="7"/>
                    <a:pt x="7" y="8"/>
                    <a:pt x="9" y="9"/>
                  </a:cubicBezTo>
                  <a:cubicBezTo>
                    <a:pt x="13" y="10"/>
                    <a:pt x="15" y="12"/>
                    <a:pt x="15" y="15"/>
                  </a:cubicBezTo>
                  <a:cubicBezTo>
                    <a:pt x="15" y="19"/>
                    <a:pt x="12" y="21"/>
                    <a:pt x="6" y="21"/>
                  </a:cubicBezTo>
                  <a:cubicBezTo>
                    <a:pt x="3" y="21"/>
                    <a:pt x="1" y="21"/>
                    <a:pt x="0" y="20"/>
                  </a:cubicBezTo>
                  <a:lnTo>
                    <a:pt x="1" y="15"/>
                  </a:lnTo>
                  <a:close/>
                </a:path>
              </a:pathLst>
            </a:custGeom>
            <a:solidFill>
              <a:srgbClr val="000000"/>
            </a:solidFill>
            <a:ln w="9525">
              <a:noFill/>
              <a:round/>
              <a:headEnd/>
              <a:tailEnd/>
            </a:ln>
          </p:spPr>
          <p:txBody>
            <a:bodyPr/>
            <a:lstStyle/>
            <a:p>
              <a:endParaRPr lang="en-US" dirty="0"/>
            </a:p>
          </p:txBody>
        </p:sp>
        <p:sp>
          <p:nvSpPr>
            <p:cNvPr id="34830" name="Freeform 40"/>
            <p:cNvSpPr>
              <a:spLocks/>
            </p:cNvSpPr>
            <p:nvPr/>
          </p:nvSpPr>
          <p:spPr bwMode="auto">
            <a:xfrm>
              <a:off x="1603" y="1933"/>
              <a:ext cx="30" cy="61"/>
            </a:xfrm>
            <a:custGeom>
              <a:avLst/>
              <a:gdLst>
                <a:gd name="T0" fmla="*/ 2147483647 w 13"/>
                <a:gd name="T1" fmla="*/ 0 h 26"/>
                <a:gd name="T2" fmla="*/ 2147483647 w 13"/>
                <a:gd name="T3" fmla="*/ 2147483647 h 26"/>
                <a:gd name="T4" fmla="*/ 2147483647 w 13"/>
                <a:gd name="T5" fmla="*/ 2147483647 h 26"/>
                <a:gd name="T6" fmla="*/ 2147483647 w 13"/>
                <a:gd name="T7" fmla="*/ 2147483647 h 26"/>
                <a:gd name="T8" fmla="*/ 2147483647 w 13"/>
                <a:gd name="T9" fmla="*/ 2147483647 h 26"/>
                <a:gd name="T10" fmla="*/ 2147483647 w 13"/>
                <a:gd name="T11" fmla="*/ 2147483647 h 26"/>
                <a:gd name="T12" fmla="*/ 2147483647 w 13"/>
                <a:gd name="T13" fmla="*/ 2147483647 h 26"/>
                <a:gd name="T14" fmla="*/ 2147483647 w 13"/>
                <a:gd name="T15" fmla="*/ 2147483647 h 26"/>
                <a:gd name="T16" fmla="*/ 2147483647 w 13"/>
                <a:gd name="T17" fmla="*/ 2147483647 h 26"/>
                <a:gd name="T18" fmla="*/ 2147483647 w 13"/>
                <a:gd name="T19" fmla="*/ 2147483647 h 26"/>
                <a:gd name="T20" fmla="*/ 2147483647 w 13"/>
                <a:gd name="T21" fmla="*/ 2147483647 h 26"/>
                <a:gd name="T22" fmla="*/ 2147483647 w 13"/>
                <a:gd name="T23" fmla="*/ 2147483647 h 26"/>
                <a:gd name="T24" fmla="*/ 2147483647 w 13"/>
                <a:gd name="T25" fmla="*/ 2147483647 h 26"/>
                <a:gd name="T26" fmla="*/ 0 w 13"/>
                <a:gd name="T27" fmla="*/ 2147483647 h 26"/>
                <a:gd name="T28" fmla="*/ 0 w 13"/>
                <a:gd name="T29" fmla="*/ 2147483647 h 26"/>
                <a:gd name="T30" fmla="*/ 2147483647 w 13"/>
                <a:gd name="T31" fmla="*/ 2147483647 h 26"/>
                <a:gd name="T32" fmla="*/ 2147483647 w 13"/>
                <a:gd name="T33" fmla="*/ 2147483647 h 26"/>
                <a:gd name="T34" fmla="*/ 2147483647 w 13"/>
                <a:gd name="T35" fmla="*/ 0 h 2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
                <a:gd name="T55" fmla="*/ 0 h 26"/>
                <a:gd name="T56" fmla="*/ 13 w 13"/>
                <a:gd name="T57" fmla="*/ 26 h 2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 h="26">
                  <a:moveTo>
                    <a:pt x="9" y="0"/>
                  </a:moveTo>
                  <a:cubicBezTo>
                    <a:pt x="9" y="6"/>
                    <a:pt x="9" y="6"/>
                    <a:pt x="9" y="6"/>
                  </a:cubicBezTo>
                  <a:cubicBezTo>
                    <a:pt x="13" y="6"/>
                    <a:pt x="13" y="6"/>
                    <a:pt x="13" y="6"/>
                  </a:cubicBezTo>
                  <a:cubicBezTo>
                    <a:pt x="13" y="10"/>
                    <a:pt x="13" y="10"/>
                    <a:pt x="13" y="10"/>
                  </a:cubicBezTo>
                  <a:cubicBezTo>
                    <a:pt x="9" y="10"/>
                    <a:pt x="9" y="10"/>
                    <a:pt x="9" y="10"/>
                  </a:cubicBezTo>
                  <a:cubicBezTo>
                    <a:pt x="9" y="18"/>
                    <a:pt x="9" y="18"/>
                    <a:pt x="9" y="18"/>
                  </a:cubicBezTo>
                  <a:cubicBezTo>
                    <a:pt x="9" y="20"/>
                    <a:pt x="9" y="21"/>
                    <a:pt x="11" y="21"/>
                  </a:cubicBezTo>
                  <a:cubicBezTo>
                    <a:pt x="12" y="21"/>
                    <a:pt x="13" y="21"/>
                    <a:pt x="13" y="21"/>
                  </a:cubicBezTo>
                  <a:cubicBezTo>
                    <a:pt x="13" y="26"/>
                    <a:pt x="13" y="26"/>
                    <a:pt x="13" y="26"/>
                  </a:cubicBezTo>
                  <a:cubicBezTo>
                    <a:pt x="12" y="26"/>
                    <a:pt x="11" y="26"/>
                    <a:pt x="9" y="26"/>
                  </a:cubicBezTo>
                  <a:cubicBezTo>
                    <a:pt x="7" y="26"/>
                    <a:pt x="5" y="26"/>
                    <a:pt x="4" y="25"/>
                  </a:cubicBezTo>
                  <a:cubicBezTo>
                    <a:pt x="3" y="23"/>
                    <a:pt x="3" y="21"/>
                    <a:pt x="3" y="19"/>
                  </a:cubicBezTo>
                  <a:cubicBezTo>
                    <a:pt x="3" y="10"/>
                    <a:pt x="3" y="10"/>
                    <a:pt x="3" y="10"/>
                  </a:cubicBezTo>
                  <a:cubicBezTo>
                    <a:pt x="0" y="10"/>
                    <a:pt x="0" y="10"/>
                    <a:pt x="0" y="10"/>
                  </a:cubicBezTo>
                  <a:cubicBezTo>
                    <a:pt x="0" y="6"/>
                    <a:pt x="0" y="6"/>
                    <a:pt x="0" y="6"/>
                  </a:cubicBezTo>
                  <a:cubicBezTo>
                    <a:pt x="3" y="6"/>
                    <a:pt x="3" y="6"/>
                    <a:pt x="3" y="6"/>
                  </a:cubicBezTo>
                  <a:cubicBezTo>
                    <a:pt x="3" y="2"/>
                    <a:pt x="3" y="2"/>
                    <a:pt x="3" y="2"/>
                  </a:cubicBezTo>
                  <a:lnTo>
                    <a:pt x="9" y="0"/>
                  </a:lnTo>
                  <a:close/>
                </a:path>
              </a:pathLst>
            </a:custGeom>
            <a:solidFill>
              <a:srgbClr val="000000"/>
            </a:solidFill>
            <a:ln w="9525">
              <a:noFill/>
              <a:round/>
              <a:headEnd/>
              <a:tailEnd/>
            </a:ln>
          </p:spPr>
          <p:txBody>
            <a:bodyPr/>
            <a:lstStyle/>
            <a:p>
              <a:endParaRPr lang="en-US" dirty="0"/>
            </a:p>
          </p:txBody>
        </p:sp>
        <p:sp>
          <p:nvSpPr>
            <p:cNvPr id="34831" name="Freeform 41"/>
            <p:cNvSpPr>
              <a:spLocks/>
            </p:cNvSpPr>
            <p:nvPr/>
          </p:nvSpPr>
          <p:spPr bwMode="auto">
            <a:xfrm>
              <a:off x="1643" y="1945"/>
              <a:ext cx="73" cy="49"/>
            </a:xfrm>
            <a:custGeom>
              <a:avLst/>
              <a:gdLst>
                <a:gd name="T0" fmla="*/ 0 w 31"/>
                <a:gd name="T1" fmla="*/ 2147483647 h 21"/>
                <a:gd name="T2" fmla="*/ 0 w 31"/>
                <a:gd name="T3" fmla="*/ 2147483647 h 21"/>
                <a:gd name="T4" fmla="*/ 2147483647 w 31"/>
                <a:gd name="T5" fmla="*/ 2147483647 h 21"/>
                <a:gd name="T6" fmla="*/ 2147483647 w 31"/>
                <a:gd name="T7" fmla="*/ 2147483647 h 21"/>
                <a:gd name="T8" fmla="*/ 2147483647 w 31"/>
                <a:gd name="T9" fmla="*/ 2147483647 h 21"/>
                <a:gd name="T10" fmla="*/ 2147483647 w 31"/>
                <a:gd name="T11" fmla="*/ 0 h 21"/>
                <a:gd name="T12" fmla="*/ 2147483647 w 31"/>
                <a:gd name="T13" fmla="*/ 2147483647 h 21"/>
                <a:gd name="T14" fmla="*/ 2147483647 w 31"/>
                <a:gd name="T15" fmla="*/ 2147483647 h 21"/>
                <a:gd name="T16" fmla="*/ 2147483647 w 31"/>
                <a:gd name="T17" fmla="*/ 2147483647 h 21"/>
                <a:gd name="T18" fmla="*/ 2147483647 w 31"/>
                <a:gd name="T19" fmla="*/ 0 h 21"/>
                <a:gd name="T20" fmla="*/ 2147483647 w 31"/>
                <a:gd name="T21" fmla="*/ 2147483647 h 21"/>
                <a:gd name="T22" fmla="*/ 2147483647 w 31"/>
                <a:gd name="T23" fmla="*/ 2147483647 h 21"/>
                <a:gd name="T24" fmla="*/ 2147483647 w 31"/>
                <a:gd name="T25" fmla="*/ 2147483647 h 21"/>
                <a:gd name="T26" fmla="*/ 2147483647 w 31"/>
                <a:gd name="T27" fmla="*/ 2147483647 h 21"/>
                <a:gd name="T28" fmla="*/ 2147483647 w 31"/>
                <a:gd name="T29" fmla="*/ 2147483647 h 21"/>
                <a:gd name="T30" fmla="*/ 2147483647 w 31"/>
                <a:gd name="T31" fmla="*/ 2147483647 h 21"/>
                <a:gd name="T32" fmla="*/ 2147483647 w 31"/>
                <a:gd name="T33" fmla="*/ 2147483647 h 21"/>
                <a:gd name="T34" fmla="*/ 2147483647 w 31"/>
                <a:gd name="T35" fmla="*/ 2147483647 h 21"/>
                <a:gd name="T36" fmla="*/ 2147483647 w 31"/>
                <a:gd name="T37" fmla="*/ 2147483647 h 21"/>
                <a:gd name="T38" fmla="*/ 2147483647 w 31"/>
                <a:gd name="T39" fmla="*/ 2147483647 h 21"/>
                <a:gd name="T40" fmla="*/ 2147483647 w 31"/>
                <a:gd name="T41" fmla="*/ 2147483647 h 21"/>
                <a:gd name="T42" fmla="*/ 2147483647 w 31"/>
                <a:gd name="T43" fmla="*/ 2147483647 h 21"/>
                <a:gd name="T44" fmla="*/ 2147483647 w 31"/>
                <a:gd name="T45" fmla="*/ 2147483647 h 21"/>
                <a:gd name="T46" fmla="*/ 2147483647 w 31"/>
                <a:gd name="T47" fmla="*/ 2147483647 h 21"/>
                <a:gd name="T48" fmla="*/ 0 w 31"/>
                <a:gd name="T49" fmla="*/ 2147483647 h 21"/>
                <a:gd name="T50" fmla="*/ 0 w 31"/>
                <a:gd name="T51" fmla="*/ 2147483647 h 2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1"/>
                <a:gd name="T79" fmla="*/ 0 h 21"/>
                <a:gd name="T80" fmla="*/ 31 w 31"/>
                <a:gd name="T81" fmla="*/ 21 h 2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1" h="21">
                  <a:moveTo>
                    <a:pt x="0" y="7"/>
                  </a:moveTo>
                  <a:cubicBezTo>
                    <a:pt x="0" y="5"/>
                    <a:pt x="0" y="2"/>
                    <a:pt x="0" y="1"/>
                  </a:cubicBezTo>
                  <a:cubicBezTo>
                    <a:pt x="5" y="1"/>
                    <a:pt x="5" y="1"/>
                    <a:pt x="5" y="1"/>
                  </a:cubicBezTo>
                  <a:cubicBezTo>
                    <a:pt x="5" y="3"/>
                    <a:pt x="5" y="3"/>
                    <a:pt x="5" y="3"/>
                  </a:cubicBezTo>
                  <a:cubicBezTo>
                    <a:pt x="6" y="3"/>
                    <a:pt x="6" y="3"/>
                    <a:pt x="6" y="3"/>
                  </a:cubicBezTo>
                  <a:cubicBezTo>
                    <a:pt x="6" y="2"/>
                    <a:pt x="8" y="0"/>
                    <a:pt x="12" y="0"/>
                  </a:cubicBezTo>
                  <a:cubicBezTo>
                    <a:pt x="14" y="0"/>
                    <a:pt x="16" y="1"/>
                    <a:pt x="17" y="4"/>
                  </a:cubicBezTo>
                  <a:cubicBezTo>
                    <a:pt x="17" y="4"/>
                    <a:pt x="17" y="4"/>
                    <a:pt x="17" y="4"/>
                  </a:cubicBezTo>
                  <a:cubicBezTo>
                    <a:pt x="18" y="3"/>
                    <a:pt x="19" y="2"/>
                    <a:pt x="20" y="1"/>
                  </a:cubicBezTo>
                  <a:cubicBezTo>
                    <a:pt x="21" y="0"/>
                    <a:pt x="22" y="0"/>
                    <a:pt x="24" y="0"/>
                  </a:cubicBezTo>
                  <a:cubicBezTo>
                    <a:pt x="28" y="0"/>
                    <a:pt x="31" y="3"/>
                    <a:pt x="31" y="9"/>
                  </a:cubicBezTo>
                  <a:cubicBezTo>
                    <a:pt x="31" y="21"/>
                    <a:pt x="31" y="21"/>
                    <a:pt x="31" y="21"/>
                  </a:cubicBezTo>
                  <a:cubicBezTo>
                    <a:pt x="25" y="21"/>
                    <a:pt x="25" y="21"/>
                    <a:pt x="25" y="21"/>
                  </a:cubicBezTo>
                  <a:cubicBezTo>
                    <a:pt x="25" y="10"/>
                    <a:pt x="25" y="10"/>
                    <a:pt x="25" y="10"/>
                  </a:cubicBezTo>
                  <a:cubicBezTo>
                    <a:pt x="25" y="7"/>
                    <a:pt x="24" y="5"/>
                    <a:pt x="22" y="5"/>
                  </a:cubicBezTo>
                  <a:cubicBezTo>
                    <a:pt x="20" y="5"/>
                    <a:pt x="19" y="6"/>
                    <a:pt x="19" y="7"/>
                  </a:cubicBezTo>
                  <a:cubicBezTo>
                    <a:pt x="19" y="8"/>
                    <a:pt x="18" y="9"/>
                    <a:pt x="18" y="9"/>
                  </a:cubicBezTo>
                  <a:cubicBezTo>
                    <a:pt x="18" y="21"/>
                    <a:pt x="18" y="21"/>
                    <a:pt x="18" y="21"/>
                  </a:cubicBezTo>
                  <a:cubicBezTo>
                    <a:pt x="12" y="21"/>
                    <a:pt x="12" y="21"/>
                    <a:pt x="12" y="21"/>
                  </a:cubicBezTo>
                  <a:cubicBezTo>
                    <a:pt x="12" y="10"/>
                    <a:pt x="12" y="10"/>
                    <a:pt x="12" y="10"/>
                  </a:cubicBezTo>
                  <a:cubicBezTo>
                    <a:pt x="12" y="7"/>
                    <a:pt x="11" y="5"/>
                    <a:pt x="9" y="5"/>
                  </a:cubicBezTo>
                  <a:cubicBezTo>
                    <a:pt x="8" y="5"/>
                    <a:pt x="7" y="6"/>
                    <a:pt x="6" y="7"/>
                  </a:cubicBezTo>
                  <a:cubicBezTo>
                    <a:pt x="6" y="8"/>
                    <a:pt x="6" y="9"/>
                    <a:pt x="6" y="9"/>
                  </a:cubicBezTo>
                  <a:cubicBezTo>
                    <a:pt x="6" y="21"/>
                    <a:pt x="6" y="21"/>
                    <a:pt x="6" y="21"/>
                  </a:cubicBezTo>
                  <a:cubicBezTo>
                    <a:pt x="0" y="21"/>
                    <a:pt x="0" y="21"/>
                    <a:pt x="0" y="21"/>
                  </a:cubicBezTo>
                  <a:lnTo>
                    <a:pt x="0" y="7"/>
                  </a:lnTo>
                  <a:close/>
                </a:path>
              </a:pathLst>
            </a:custGeom>
            <a:solidFill>
              <a:srgbClr val="000000"/>
            </a:solidFill>
            <a:ln w="9525">
              <a:noFill/>
              <a:round/>
              <a:headEnd/>
              <a:tailEnd/>
            </a:ln>
          </p:spPr>
          <p:txBody>
            <a:bodyPr/>
            <a:lstStyle/>
            <a:p>
              <a:endParaRPr lang="en-US" dirty="0"/>
            </a:p>
          </p:txBody>
        </p:sp>
        <p:sp>
          <p:nvSpPr>
            <p:cNvPr id="34832" name="Freeform 42"/>
            <p:cNvSpPr>
              <a:spLocks noEditPoints="1"/>
            </p:cNvSpPr>
            <p:nvPr/>
          </p:nvSpPr>
          <p:spPr bwMode="auto">
            <a:xfrm>
              <a:off x="1725" y="1945"/>
              <a:ext cx="45" cy="49"/>
            </a:xfrm>
            <a:custGeom>
              <a:avLst/>
              <a:gdLst>
                <a:gd name="T0" fmla="*/ 2147483647 w 19"/>
                <a:gd name="T1" fmla="*/ 2147483647 h 21"/>
                <a:gd name="T2" fmla="*/ 2147483647 w 19"/>
                <a:gd name="T3" fmla="*/ 2147483647 h 21"/>
                <a:gd name="T4" fmla="*/ 2147483647 w 19"/>
                <a:gd name="T5" fmla="*/ 2147483647 h 21"/>
                <a:gd name="T6" fmla="*/ 2147483647 w 19"/>
                <a:gd name="T7" fmla="*/ 2147483647 h 21"/>
                <a:gd name="T8" fmla="*/ 2147483647 w 19"/>
                <a:gd name="T9" fmla="*/ 2147483647 h 21"/>
                <a:gd name="T10" fmla="*/ 2147483647 w 19"/>
                <a:gd name="T11" fmla="*/ 2147483647 h 21"/>
                <a:gd name="T12" fmla="*/ 2147483647 w 19"/>
                <a:gd name="T13" fmla="*/ 0 h 21"/>
                <a:gd name="T14" fmla="*/ 0 w 19"/>
                <a:gd name="T15" fmla="*/ 2147483647 h 21"/>
                <a:gd name="T16" fmla="*/ 2147483647 w 19"/>
                <a:gd name="T17" fmla="*/ 2147483647 h 21"/>
                <a:gd name="T18" fmla="*/ 2147483647 w 19"/>
                <a:gd name="T19" fmla="*/ 2147483647 h 21"/>
                <a:gd name="T20" fmla="*/ 2147483647 w 19"/>
                <a:gd name="T21" fmla="*/ 2147483647 h 21"/>
                <a:gd name="T22" fmla="*/ 2147483647 w 19"/>
                <a:gd name="T23" fmla="*/ 2147483647 h 21"/>
                <a:gd name="T24" fmla="*/ 2147483647 w 19"/>
                <a:gd name="T25" fmla="*/ 2147483647 h 21"/>
                <a:gd name="T26" fmla="*/ 2147483647 w 19"/>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
                <a:gd name="T43" fmla="*/ 0 h 21"/>
                <a:gd name="T44" fmla="*/ 19 w 19"/>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 h="21">
                  <a:moveTo>
                    <a:pt x="6" y="8"/>
                  </a:moveTo>
                  <a:cubicBezTo>
                    <a:pt x="6" y="7"/>
                    <a:pt x="7" y="4"/>
                    <a:pt x="10" y="4"/>
                  </a:cubicBezTo>
                  <a:cubicBezTo>
                    <a:pt x="12" y="4"/>
                    <a:pt x="13" y="7"/>
                    <a:pt x="13" y="8"/>
                  </a:cubicBezTo>
                  <a:lnTo>
                    <a:pt x="6" y="8"/>
                  </a:lnTo>
                  <a:close/>
                  <a:moveTo>
                    <a:pt x="19" y="13"/>
                  </a:moveTo>
                  <a:cubicBezTo>
                    <a:pt x="19" y="12"/>
                    <a:pt x="19" y="11"/>
                    <a:pt x="19" y="10"/>
                  </a:cubicBezTo>
                  <a:cubicBezTo>
                    <a:pt x="19" y="5"/>
                    <a:pt x="16" y="0"/>
                    <a:pt x="10" y="0"/>
                  </a:cubicBezTo>
                  <a:cubicBezTo>
                    <a:pt x="3" y="0"/>
                    <a:pt x="0" y="6"/>
                    <a:pt x="0" y="11"/>
                  </a:cubicBezTo>
                  <a:cubicBezTo>
                    <a:pt x="0" y="17"/>
                    <a:pt x="4" y="21"/>
                    <a:pt x="10" y="21"/>
                  </a:cubicBezTo>
                  <a:cubicBezTo>
                    <a:pt x="13" y="21"/>
                    <a:pt x="16" y="21"/>
                    <a:pt x="18" y="20"/>
                  </a:cubicBezTo>
                  <a:cubicBezTo>
                    <a:pt x="17" y="16"/>
                    <a:pt x="17" y="16"/>
                    <a:pt x="17" y="16"/>
                  </a:cubicBezTo>
                  <a:cubicBezTo>
                    <a:pt x="15" y="16"/>
                    <a:pt x="14" y="17"/>
                    <a:pt x="11" y="17"/>
                  </a:cubicBezTo>
                  <a:cubicBezTo>
                    <a:pt x="8" y="17"/>
                    <a:pt x="6" y="15"/>
                    <a:pt x="6" y="13"/>
                  </a:cubicBezTo>
                  <a:lnTo>
                    <a:pt x="19" y="13"/>
                  </a:lnTo>
                  <a:close/>
                </a:path>
              </a:pathLst>
            </a:custGeom>
            <a:solidFill>
              <a:srgbClr val="000000"/>
            </a:solidFill>
            <a:ln w="9525">
              <a:noFill/>
              <a:round/>
              <a:headEnd/>
              <a:tailEnd/>
            </a:ln>
          </p:spPr>
          <p:txBody>
            <a:bodyPr/>
            <a:lstStyle/>
            <a:p>
              <a:endParaRPr lang="en-US" dirty="0"/>
            </a:p>
          </p:txBody>
        </p:sp>
        <p:sp>
          <p:nvSpPr>
            <p:cNvPr id="34833" name="Freeform 43"/>
            <p:cNvSpPr>
              <a:spLocks/>
            </p:cNvSpPr>
            <p:nvPr/>
          </p:nvSpPr>
          <p:spPr bwMode="auto">
            <a:xfrm>
              <a:off x="1780" y="1945"/>
              <a:ext cx="45" cy="49"/>
            </a:xfrm>
            <a:custGeom>
              <a:avLst/>
              <a:gdLst>
                <a:gd name="T0" fmla="*/ 0 w 19"/>
                <a:gd name="T1" fmla="*/ 2147483647 h 21"/>
                <a:gd name="T2" fmla="*/ 0 w 19"/>
                <a:gd name="T3" fmla="*/ 2147483647 h 21"/>
                <a:gd name="T4" fmla="*/ 2147483647 w 19"/>
                <a:gd name="T5" fmla="*/ 2147483647 h 21"/>
                <a:gd name="T6" fmla="*/ 2147483647 w 19"/>
                <a:gd name="T7" fmla="*/ 2147483647 h 21"/>
                <a:gd name="T8" fmla="*/ 2147483647 w 19"/>
                <a:gd name="T9" fmla="*/ 2147483647 h 21"/>
                <a:gd name="T10" fmla="*/ 2147483647 w 19"/>
                <a:gd name="T11" fmla="*/ 0 h 21"/>
                <a:gd name="T12" fmla="*/ 2147483647 w 19"/>
                <a:gd name="T13" fmla="*/ 2147483647 h 21"/>
                <a:gd name="T14" fmla="*/ 2147483647 w 19"/>
                <a:gd name="T15" fmla="*/ 2147483647 h 21"/>
                <a:gd name="T16" fmla="*/ 2147483647 w 19"/>
                <a:gd name="T17" fmla="*/ 2147483647 h 21"/>
                <a:gd name="T18" fmla="*/ 2147483647 w 19"/>
                <a:gd name="T19" fmla="*/ 2147483647 h 21"/>
                <a:gd name="T20" fmla="*/ 2147483647 w 19"/>
                <a:gd name="T21" fmla="*/ 2147483647 h 21"/>
                <a:gd name="T22" fmla="*/ 2147483647 w 19"/>
                <a:gd name="T23" fmla="*/ 2147483647 h 21"/>
                <a:gd name="T24" fmla="*/ 2147483647 w 19"/>
                <a:gd name="T25" fmla="*/ 2147483647 h 21"/>
                <a:gd name="T26" fmla="*/ 2147483647 w 19"/>
                <a:gd name="T27" fmla="*/ 2147483647 h 21"/>
                <a:gd name="T28" fmla="*/ 0 w 19"/>
                <a:gd name="T29" fmla="*/ 2147483647 h 21"/>
                <a:gd name="T30" fmla="*/ 0 w 19"/>
                <a:gd name="T31" fmla="*/ 2147483647 h 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9"/>
                <a:gd name="T49" fmla="*/ 0 h 21"/>
                <a:gd name="T50" fmla="*/ 19 w 19"/>
                <a:gd name="T51" fmla="*/ 21 h 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9" h="21">
                  <a:moveTo>
                    <a:pt x="0" y="7"/>
                  </a:moveTo>
                  <a:cubicBezTo>
                    <a:pt x="0" y="5"/>
                    <a:pt x="0" y="2"/>
                    <a:pt x="0" y="1"/>
                  </a:cubicBezTo>
                  <a:cubicBezTo>
                    <a:pt x="5" y="1"/>
                    <a:pt x="5" y="1"/>
                    <a:pt x="5" y="1"/>
                  </a:cubicBezTo>
                  <a:cubicBezTo>
                    <a:pt x="5" y="3"/>
                    <a:pt x="5" y="3"/>
                    <a:pt x="5" y="3"/>
                  </a:cubicBezTo>
                  <a:cubicBezTo>
                    <a:pt x="5" y="3"/>
                    <a:pt x="5" y="3"/>
                    <a:pt x="5" y="3"/>
                  </a:cubicBezTo>
                  <a:cubicBezTo>
                    <a:pt x="6" y="2"/>
                    <a:pt x="8" y="0"/>
                    <a:pt x="12" y="0"/>
                  </a:cubicBezTo>
                  <a:cubicBezTo>
                    <a:pt x="16" y="0"/>
                    <a:pt x="19" y="3"/>
                    <a:pt x="19" y="9"/>
                  </a:cubicBezTo>
                  <a:cubicBezTo>
                    <a:pt x="19" y="21"/>
                    <a:pt x="19" y="21"/>
                    <a:pt x="19" y="21"/>
                  </a:cubicBezTo>
                  <a:cubicBezTo>
                    <a:pt x="13" y="21"/>
                    <a:pt x="13" y="21"/>
                    <a:pt x="13" y="21"/>
                  </a:cubicBezTo>
                  <a:cubicBezTo>
                    <a:pt x="13" y="10"/>
                    <a:pt x="13" y="10"/>
                    <a:pt x="13" y="10"/>
                  </a:cubicBezTo>
                  <a:cubicBezTo>
                    <a:pt x="13" y="7"/>
                    <a:pt x="12" y="5"/>
                    <a:pt x="10" y="5"/>
                  </a:cubicBezTo>
                  <a:cubicBezTo>
                    <a:pt x="8" y="5"/>
                    <a:pt x="7" y="6"/>
                    <a:pt x="6" y="8"/>
                  </a:cubicBezTo>
                  <a:cubicBezTo>
                    <a:pt x="6" y="8"/>
                    <a:pt x="6" y="9"/>
                    <a:pt x="6" y="9"/>
                  </a:cubicBezTo>
                  <a:cubicBezTo>
                    <a:pt x="6" y="21"/>
                    <a:pt x="6" y="21"/>
                    <a:pt x="6" y="21"/>
                  </a:cubicBezTo>
                  <a:cubicBezTo>
                    <a:pt x="0" y="21"/>
                    <a:pt x="0" y="21"/>
                    <a:pt x="0" y="21"/>
                  </a:cubicBezTo>
                  <a:lnTo>
                    <a:pt x="0" y="7"/>
                  </a:lnTo>
                  <a:close/>
                </a:path>
              </a:pathLst>
            </a:custGeom>
            <a:solidFill>
              <a:srgbClr val="000000"/>
            </a:solidFill>
            <a:ln w="9525">
              <a:noFill/>
              <a:round/>
              <a:headEnd/>
              <a:tailEnd/>
            </a:ln>
          </p:spPr>
          <p:txBody>
            <a:bodyPr/>
            <a:lstStyle/>
            <a:p>
              <a:endParaRPr lang="en-US" dirty="0"/>
            </a:p>
          </p:txBody>
        </p:sp>
        <p:sp>
          <p:nvSpPr>
            <p:cNvPr id="34834" name="Freeform 44"/>
            <p:cNvSpPr>
              <a:spLocks/>
            </p:cNvSpPr>
            <p:nvPr/>
          </p:nvSpPr>
          <p:spPr bwMode="auto">
            <a:xfrm>
              <a:off x="1832" y="1933"/>
              <a:ext cx="30" cy="61"/>
            </a:xfrm>
            <a:custGeom>
              <a:avLst/>
              <a:gdLst>
                <a:gd name="T0" fmla="*/ 2147483647 w 13"/>
                <a:gd name="T1" fmla="*/ 0 h 26"/>
                <a:gd name="T2" fmla="*/ 2147483647 w 13"/>
                <a:gd name="T3" fmla="*/ 2147483647 h 26"/>
                <a:gd name="T4" fmla="*/ 2147483647 w 13"/>
                <a:gd name="T5" fmla="*/ 2147483647 h 26"/>
                <a:gd name="T6" fmla="*/ 2147483647 w 13"/>
                <a:gd name="T7" fmla="*/ 2147483647 h 26"/>
                <a:gd name="T8" fmla="*/ 2147483647 w 13"/>
                <a:gd name="T9" fmla="*/ 2147483647 h 26"/>
                <a:gd name="T10" fmla="*/ 2147483647 w 13"/>
                <a:gd name="T11" fmla="*/ 2147483647 h 26"/>
                <a:gd name="T12" fmla="*/ 2147483647 w 13"/>
                <a:gd name="T13" fmla="*/ 2147483647 h 26"/>
                <a:gd name="T14" fmla="*/ 2147483647 w 13"/>
                <a:gd name="T15" fmla="*/ 2147483647 h 26"/>
                <a:gd name="T16" fmla="*/ 2147483647 w 13"/>
                <a:gd name="T17" fmla="*/ 2147483647 h 26"/>
                <a:gd name="T18" fmla="*/ 2147483647 w 13"/>
                <a:gd name="T19" fmla="*/ 2147483647 h 26"/>
                <a:gd name="T20" fmla="*/ 2147483647 w 13"/>
                <a:gd name="T21" fmla="*/ 2147483647 h 26"/>
                <a:gd name="T22" fmla="*/ 2147483647 w 13"/>
                <a:gd name="T23" fmla="*/ 2147483647 h 26"/>
                <a:gd name="T24" fmla="*/ 2147483647 w 13"/>
                <a:gd name="T25" fmla="*/ 2147483647 h 26"/>
                <a:gd name="T26" fmla="*/ 0 w 13"/>
                <a:gd name="T27" fmla="*/ 2147483647 h 26"/>
                <a:gd name="T28" fmla="*/ 0 w 13"/>
                <a:gd name="T29" fmla="*/ 2147483647 h 26"/>
                <a:gd name="T30" fmla="*/ 2147483647 w 13"/>
                <a:gd name="T31" fmla="*/ 2147483647 h 26"/>
                <a:gd name="T32" fmla="*/ 2147483647 w 13"/>
                <a:gd name="T33" fmla="*/ 2147483647 h 26"/>
                <a:gd name="T34" fmla="*/ 2147483647 w 13"/>
                <a:gd name="T35" fmla="*/ 0 h 2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
                <a:gd name="T55" fmla="*/ 0 h 26"/>
                <a:gd name="T56" fmla="*/ 13 w 13"/>
                <a:gd name="T57" fmla="*/ 26 h 2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 h="26">
                  <a:moveTo>
                    <a:pt x="9" y="0"/>
                  </a:moveTo>
                  <a:cubicBezTo>
                    <a:pt x="9" y="6"/>
                    <a:pt x="9" y="6"/>
                    <a:pt x="9" y="6"/>
                  </a:cubicBezTo>
                  <a:cubicBezTo>
                    <a:pt x="13" y="6"/>
                    <a:pt x="13" y="6"/>
                    <a:pt x="13" y="6"/>
                  </a:cubicBezTo>
                  <a:cubicBezTo>
                    <a:pt x="13" y="10"/>
                    <a:pt x="13" y="10"/>
                    <a:pt x="13" y="10"/>
                  </a:cubicBezTo>
                  <a:cubicBezTo>
                    <a:pt x="9" y="10"/>
                    <a:pt x="9" y="10"/>
                    <a:pt x="9" y="10"/>
                  </a:cubicBezTo>
                  <a:cubicBezTo>
                    <a:pt x="9" y="18"/>
                    <a:pt x="9" y="18"/>
                    <a:pt x="9" y="18"/>
                  </a:cubicBezTo>
                  <a:cubicBezTo>
                    <a:pt x="9" y="20"/>
                    <a:pt x="10" y="21"/>
                    <a:pt x="11" y="21"/>
                  </a:cubicBezTo>
                  <a:cubicBezTo>
                    <a:pt x="12" y="21"/>
                    <a:pt x="13" y="21"/>
                    <a:pt x="13" y="21"/>
                  </a:cubicBezTo>
                  <a:cubicBezTo>
                    <a:pt x="13" y="26"/>
                    <a:pt x="13" y="26"/>
                    <a:pt x="13" y="26"/>
                  </a:cubicBezTo>
                  <a:cubicBezTo>
                    <a:pt x="13" y="26"/>
                    <a:pt x="11" y="26"/>
                    <a:pt x="9" y="26"/>
                  </a:cubicBezTo>
                  <a:cubicBezTo>
                    <a:pt x="7" y="26"/>
                    <a:pt x="5" y="26"/>
                    <a:pt x="4" y="25"/>
                  </a:cubicBezTo>
                  <a:cubicBezTo>
                    <a:pt x="3" y="23"/>
                    <a:pt x="3" y="21"/>
                    <a:pt x="3" y="19"/>
                  </a:cubicBezTo>
                  <a:cubicBezTo>
                    <a:pt x="3" y="10"/>
                    <a:pt x="3" y="10"/>
                    <a:pt x="3" y="10"/>
                  </a:cubicBezTo>
                  <a:cubicBezTo>
                    <a:pt x="0" y="10"/>
                    <a:pt x="0" y="10"/>
                    <a:pt x="0" y="10"/>
                  </a:cubicBezTo>
                  <a:cubicBezTo>
                    <a:pt x="0" y="6"/>
                    <a:pt x="0" y="6"/>
                    <a:pt x="0" y="6"/>
                  </a:cubicBezTo>
                  <a:cubicBezTo>
                    <a:pt x="3" y="6"/>
                    <a:pt x="3" y="6"/>
                    <a:pt x="3" y="6"/>
                  </a:cubicBezTo>
                  <a:cubicBezTo>
                    <a:pt x="3" y="2"/>
                    <a:pt x="3" y="2"/>
                    <a:pt x="3" y="2"/>
                  </a:cubicBezTo>
                  <a:lnTo>
                    <a:pt x="9" y="0"/>
                  </a:lnTo>
                  <a:close/>
                </a:path>
              </a:pathLst>
            </a:custGeom>
            <a:solidFill>
              <a:srgbClr val="000000"/>
            </a:solidFill>
            <a:ln w="9525">
              <a:noFill/>
              <a:round/>
              <a:headEnd/>
              <a:tailEnd/>
            </a:ln>
          </p:spPr>
          <p:txBody>
            <a:bodyPr/>
            <a:lstStyle/>
            <a:p>
              <a:endParaRPr lang="en-US" dirty="0"/>
            </a:p>
          </p:txBody>
        </p:sp>
        <p:sp>
          <p:nvSpPr>
            <p:cNvPr id="34835" name="Freeform 45"/>
            <p:cNvSpPr>
              <a:spLocks noEditPoints="1"/>
            </p:cNvSpPr>
            <p:nvPr/>
          </p:nvSpPr>
          <p:spPr bwMode="auto">
            <a:xfrm>
              <a:off x="1888" y="1945"/>
              <a:ext cx="45" cy="49"/>
            </a:xfrm>
            <a:custGeom>
              <a:avLst/>
              <a:gdLst>
                <a:gd name="T0" fmla="*/ 2147483647 w 19"/>
                <a:gd name="T1" fmla="*/ 2147483647 h 21"/>
                <a:gd name="T2" fmla="*/ 2147483647 w 19"/>
                <a:gd name="T3" fmla="*/ 2147483647 h 21"/>
                <a:gd name="T4" fmla="*/ 2147483647 w 19"/>
                <a:gd name="T5" fmla="*/ 2147483647 h 21"/>
                <a:gd name="T6" fmla="*/ 2147483647 w 19"/>
                <a:gd name="T7" fmla="*/ 2147483647 h 21"/>
                <a:gd name="T8" fmla="*/ 2147483647 w 19"/>
                <a:gd name="T9" fmla="*/ 2147483647 h 21"/>
                <a:gd name="T10" fmla="*/ 2147483647 w 19"/>
                <a:gd name="T11" fmla="*/ 2147483647 h 21"/>
                <a:gd name="T12" fmla="*/ 2147483647 w 19"/>
                <a:gd name="T13" fmla="*/ 2147483647 h 21"/>
                <a:gd name="T14" fmla="*/ 2147483647 w 19"/>
                <a:gd name="T15" fmla="*/ 0 h 21"/>
                <a:gd name="T16" fmla="*/ 2147483647 w 19"/>
                <a:gd name="T17" fmla="*/ 2147483647 h 21"/>
                <a:gd name="T18" fmla="*/ 2147483647 w 19"/>
                <a:gd name="T19" fmla="*/ 2147483647 h 21"/>
                <a:gd name="T20" fmla="*/ 2147483647 w 19"/>
                <a:gd name="T21" fmla="*/ 2147483647 h 21"/>
                <a:gd name="T22" fmla="*/ 2147483647 w 19"/>
                <a:gd name="T23" fmla="*/ 2147483647 h 21"/>
                <a:gd name="T24" fmla="*/ 2147483647 w 19"/>
                <a:gd name="T25" fmla="*/ 2147483647 h 21"/>
                <a:gd name="T26" fmla="*/ 0 w 19"/>
                <a:gd name="T27" fmla="*/ 2147483647 h 21"/>
                <a:gd name="T28" fmla="*/ 2147483647 w 19"/>
                <a:gd name="T29" fmla="*/ 2147483647 h 21"/>
                <a:gd name="T30" fmla="*/ 2147483647 w 19"/>
                <a:gd name="T31" fmla="*/ 2147483647 h 21"/>
                <a:gd name="T32" fmla="*/ 2147483647 w 19"/>
                <a:gd name="T33" fmla="*/ 2147483647 h 21"/>
                <a:gd name="T34" fmla="*/ 2147483647 w 19"/>
                <a:gd name="T35" fmla="*/ 2147483647 h 21"/>
                <a:gd name="T36" fmla="*/ 2147483647 w 19"/>
                <a:gd name="T37" fmla="*/ 2147483647 h 21"/>
                <a:gd name="T38" fmla="*/ 2147483647 w 19"/>
                <a:gd name="T39" fmla="*/ 2147483647 h 21"/>
                <a:gd name="T40" fmla="*/ 2147483647 w 19"/>
                <a:gd name="T41" fmla="*/ 2147483647 h 2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9"/>
                <a:gd name="T64" fmla="*/ 0 h 21"/>
                <a:gd name="T65" fmla="*/ 19 w 19"/>
                <a:gd name="T66" fmla="*/ 21 h 2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9" h="21">
                  <a:moveTo>
                    <a:pt x="12" y="14"/>
                  </a:moveTo>
                  <a:cubicBezTo>
                    <a:pt x="12" y="14"/>
                    <a:pt x="12" y="14"/>
                    <a:pt x="12" y="15"/>
                  </a:cubicBezTo>
                  <a:cubicBezTo>
                    <a:pt x="12" y="16"/>
                    <a:pt x="11" y="17"/>
                    <a:pt x="9" y="17"/>
                  </a:cubicBezTo>
                  <a:cubicBezTo>
                    <a:pt x="8" y="17"/>
                    <a:pt x="6" y="16"/>
                    <a:pt x="6" y="15"/>
                  </a:cubicBezTo>
                  <a:cubicBezTo>
                    <a:pt x="6" y="12"/>
                    <a:pt x="9" y="11"/>
                    <a:pt x="12" y="11"/>
                  </a:cubicBezTo>
                  <a:lnTo>
                    <a:pt x="12" y="14"/>
                  </a:lnTo>
                  <a:close/>
                  <a:moveTo>
                    <a:pt x="18" y="9"/>
                  </a:moveTo>
                  <a:cubicBezTo>
                    <a:pt x="18" y="4"/>
                    <a:pt x="16" y="0"/>
                    <a:pt x="10" y="0"/>
                  </a:cubicBezTo>
                  <a:cubicBezTo>
                    <a:pt x="6" y="0"/>
                    <a:pt x="3" y="1"/>
                    <a:pt x="2" y="2"/>
                  </a:cubicBezTo>
                  <a:cubicBezTo>
                    <a:pt x="3" y="6"/>
                    <a:pt x="3" y="6"/>
                    <a:pt x="3" y="6"/>
                  </a:cubicBezTo>
                  <a:cubicBezTo>
                    <a:pt x="4" y="5"/>
                    <a:pt x="6" y="4"/>
                    <a:pt x="8" y="4"/>
                  </a:cubicBezTo>
                  <a:cubicBezTo>
                    <a:pt x="12" y="4"/>
                    <a:pt x="12" y="6"/>
                    <a:pt x="12" y="7"/>
                  </a:cubicBezTo>
                  <a:cubicBezTo>
                    <a:pt x="12" y="7"/>
                    <a:pt x="12" y="7"/>
                    <a:pt x="12" y="7"/>
                  </a:cubicBezTo>
                  <a:cubicBezTo>
                    <a:pt x="5" y="7"/>
                    <a:pt x="0" y="10"/>
                    <a:pt x="0" y="15"/>
                  </a:cubicBezTo>
                  <a:cubicBezTo>
                    <a:pt x="0" y="18"/>
                    <a:pt x="3" y="21"/>
                    <a:pt x="7" y="21"/>
                  </a:cubicBezTo>
                  <a:cubicBezTo>
                    <a:pt x="9" y="21"/>
                    <a:pt x="11" y="21"/>
                    <a:pt x="13" y="19"/>
                  </a:cubicBezTo>
                  <a:cubicBezTo>
                    <a:pt x="13" y="19"/>
                    <a:pt x="13" y="19"/>
                    <a:pt x="13" y="19"/>
                  </a:cubicBezTo>
                  <a:cubicBezTo>
                    <a:pt x="13" y="21"/>
                    <a:pt x="13" y="21"/>
                    <a:pt x="13" y="21"/>
                  </a:cubicBezTo>
                  <a:cubicBezTo>
                    <a:pt x="19" y="21"/>
                    <a:pt x="19" y="21"/>
                    <a:pt x="19" y="21"/>
                  </a:cubicBezTo>
                  <a:cubicBezTo>
                    <a:pt x="19" y="20"/>
                    <a:pt x="18" y="18"/>
                    <a:pt x="18" y="16"/>
                  </a:cubicBezTo>
                  <a:lnTo>
                    <a:pt x="18" y="9"/>
                  </a:lnTo>
                  <a:close/>
                </a:path>
              </a:pathLst>
            </a:custGeom>
            <a:solidFill>
              <a:srgbClr val="000000"/>
            </a:solidFill>
            <a:ln w="9525">
              <a:noFill/>
              <a:round/>
              <a:headEnd/>
              <a:tailEnd/>
            </a:ln>
          </p:spPr>
          <p:txBody>
            <a:bodyPr/>
            <a:lstStyle/>
            <a:p>
              <a:endParaRPr lang="en-US" dirty="0"/>
            </a:p>
          </p:txBody>
        </p:sp>
        <p:sp>
          <p:nvSpPr>
            <p:cNvPr id="34836" name="Freeform 46"/>
            <p:cNvSpPr>
              <a:spLocks/>
            </p:cNvSpPr>
            <p:nvPr/>
          </p:nvSpPr>
          <p:spPr bwMode="auto">
            <a:xfrm>
              <a:off x="1943" y="1945"/>
              <a:ext cx="47" cy="49"/>
            </a:xfrm>
            <a:custGeom>
              <a:avLst/>
              <a:gdLst>
                <a:gd name="T0" fmla="*/ 2147483647 w 20"/>
                <a:gd name="T1" fmla="*/ 2147483647 h 21"/>
                <a:gd name="T2" fmla="*/ 0 w 20"/>
                <a:gd name="T3" fmla="*/ 2147483647 h 21"/>
                <a:gd name="T4" fmla="*/ 2147483647 w 20"/>
                <a:gd name="T5" fmla="*/ 2147483647 h 21"/>
                <a:gd name="T6" fmla="*/ 2147483647 w 20"/>
                <a:gd name="T7" fmla="*/ 2147483647 h 21"/>
                <a:gd name="T8" fmla="*/ 2147483647 w 20"/>
                <a:gd name="T9" fmla="*/ 2147483647 h 21"/>
                <a:gd name="T10" fmla="*/ 2147483647 w 20"/>
                <a:gd name="T11" fmla="*/ 0 h 21"/>
                <a:gd name="T12" fmla="*/ 2147483647 w 20"/>
                <a:gd name="T13" fmla="*/ 2147483647 h 21"/>
                <a:gd name="T14" fmla="*/ 2147483647 w 20"/>
                <a:gd name="T15" fmla="*/ 2147483647 h 21"/>
                <a:gd name="T16" fmla="*/ 2147483647 w 20"/>
                <a:gd name="T17" fmla="*/ 2147483647 h 21"/>
                <a:gd name="T18" fmla="*/ 2147483647 w 20"/>
                <a:gd name="T19" fmla="*/ 2147483647 h 21"/>
                <a:gd name="T20" fmla="*/ 2147483647 w 20"/>
                <a:gd name="T21" fmla="*/ 2147483647 h 21"/>
                <a:gd name="T22" fmla="*/ 2147483647 w 20"/>
                <a:gd name="T23" fmla="*/ 2147483647 h 21"/>
                <a:gd name="T24" fmla="*/ 2147483647 w 20"/>
                <a:gd name="T25" fmla="*/ 2147483647 h 21"/>
                <a:gd name="T26" fmla="*/ 2147483647 w 20"/>
                <a:gd name="T27" fmla="*/ 2147483647 h 21"/>
                <a:gd name="T28" fmla="*/ 2147483647 w 20"/>
                <a:gd name="T29" fmla="*/ 2147483647 h 21"/>
                <a:gd name="T30" fmla="*/ 2147483647 w 20"/>
                <a:gd name="T31" fmla="*/ 2147483647 h 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0"/>
                <a:gd name="T49" fmla="*/ 0 h 21"/>
                <a:gd name="T50" fmla="*/ 20 w 20"/>
                <a:gd name="T51" fmla="*/ 21 h 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0" h="21">
                  <a:moveTo>
                    <a:pt x="1" y="7"/>
                  </a:moveTo>
                  <a:cubicBezTo>
                    <a:pt x="1" y="5"/>
                    <a:pt x="0" y="2"/>
                    <a:pt x="0" y="1"/>
                  </a:cubicBezTo>
                  <a:cubicBezTo>
                    <a:pt x="6" y="1"/>
                    <a:pt x="6" y="1"/>
                    <a:pt x="6" y="1"/>
                  </a:cubicBezTo>
                  <a:cubicBezTo>
                    <a:pt x="6" y="3"/>
                    <a:pt x="6" y="3"/>
                    <a:pt x="6" y="3"/>
                  </a:cubicBezTo>
                  <a:cubicBezTo>
                    <a:pt x="6" y="3"/>
                    <a:pt x="6" y="3"/>
                    <a:pt x="6" y="3"/>
                  </a:cubicBezTo>
                  <a:cubicBezTo>
                    <a:pt x="7" y="2"/>
                    <a:pt x="9" y="0"/>
                    <a:pt x="13" y="0"/>
                  </a:cubicBezTo>
                  <a:cubicBezTo>
                    <a:pt x="17" y="0"/>
                    <a:pt x="20" y="3"/>
                    <a:pt x="20" y="9"/>
                  </a:cubicBezTo>
                  <a:cubicBezTo>
                    <a:pt x="20" y="21"/>
                    <a:pt x="20" y="21"/>
                    <a:pt x="20" y="21"/>
                  </a:cubicBezTo>
                  <a:cubicBezTo>
                    <a:pt x="14" y="21"/>
                    <a:pt x="14" y="21"/>
                    <a:pt x="14" y="21"/>
                  </a:cubicBezTo>
                  <a:cubicBezTo>
                    <a:pt x="14" y="10"/>
                    <a:pt x="14" y="10"/>
                    <a:pt x="14" y="10"/>
                  </a:cubicBezTo>
                  <a:cubicBezTo>
                    <a:pt x="14" y="7"/>
                    <a:pt x="13" y="5"/>
                    <a:pt x="10" y="5"/>
                  </a:cubicBezTo>
                  <a:cubicBezTo>
                    <a:pt x="9" y="5"/>
                    <a:pt x="8" y="6"/>
                    <a:pt x="7" y="8"/>
                  </a:cubicBezTo>
                  <a:cubicBezTo>
                    <a:pt x="7" y="8"/>
                    <a:pt x="7" y="9"/>
                    <a:pt x="7" y="9"/>
                  </a:cubicBezTo>
                  <a:cubicBezTo>
                    <a:pt x="7" y="21"/>
                    <a:pt x="7" y="21"/>
                    <a:pt x="7" y="21"/>
                  </a:cubicBezTo>
                  <a:cubicBezTo>
                    <a:pt x="1" y="21"/>
                    <a:pt x="1" y="21"/>
                    <a:pt x="1" y="21"/>
                  </a:cubicBezTo>
                  <a:lnTo>
                    <a:pt x="1" y="7"/>
                  </a:lnTo>
                  <a:close/>
                </a:path>
              </a:pathLst>
            </a:custGeom>
            <a:solidFill>
              <a:srgbClr val="000000"/>
            </a:solidFill>
            <a:ln w="9525">
              <a:noFill/>
              <a:round/>
              <a:headEnd/>
              <a:tailEnd/>
            </a:ln>
          </p:spPr>
          <p:txBody>
            <a:bodyPr/>
            <a:lstStyle/>
            <a:p>
              <a:endParaRPr lang="en-US" dirty="0"/>
            </a:p>
          </p:txBody>
        </p:sp>
        <p:sp>
          <p:nvSpPr>
            <p:cNvPr id="34837" name="Freeform 47"/>
            <p:cNvSpPr>
              <a:spLocks noEditPoints="1"/>
            </p:cNvSpPr>
            <p:nvPr/>
          </p:nvSpPr>
          <p:spPr bwMode="auto">
            <a:xfrm>
              <a:off x="1999" y="1923"/>
              <a:ext cx="50" cy="71"/>
            </a:xfrm>
            <a:custGeom>
              <a:avLst/>
              <a:gdLst>
                <a:gd name="T0" fmla="*/ 2147483647 w 21"/>
                <a:gd name="T1" fmla="*/ 2147483647 h 30"/>
                <a:gd name="T2" fmla="*/ 2147483647 w 21"/>
                <a:gd name="T3" fmla="*/ 2147483647 h 30"/>
                <a:gd name="T4" fmla="*/ 2147483647 w 21"/>
                <a:gd name="T5" fmla="*/ 2147483647 h 30"/>
                <a:gd name="T6" fmla="*/ 2147483647 w 21"/>
                <a:gd name="T7" fmla="*/ 2147483647 h 30"/>
                <a:gd name="T8" fmla="*/ 2147483647 w 21"/>
                <a:gd name="T9" fmla="*/ 2147483647 h 30"/>
                <a:gd name="T10" fmla="*/ 2147483647 w 21"/>
                <a:gd name="T11" fmla="*/ 2147483647 h 30"/>
                <a:gd name="T12" fmla="*/ 2147483647 w 21"/>
                <a:gd name="T13" fmla="*/ 2147483647 h 30"/>
                <a:gd name="T14" fmla="*/ 2147483647 w 21"/>
                <a:gd name="T15" fmla="*/ 2147483647 h 30"/>
                <a:gd name="T16" fmla="*/ 2147483647 w 21"/>
                <a:gd name="T17" fmla="*/ 0 h 30"/>
                <a:gd name="T18" fmla="*/ 2147483647 w 21"/>
                <a:gd name="T19" fmla="*/ 2147483647 h 30"/>
                <a:gd name="T20" fmla="*/ 2147483647 w 21"/>
                <a:gd name="T21" fmla="*/ 2147483647 h 30"/>
                <a:gd name="T22" fmla="*/ 2147483647 w 21"/>
                <a:gd name="T23" fmla="*/ 2147483647 h 30"/>
                <a:gd name="T24" fmla="*/ 0 w 21"/>
                <a:gd name="T25" fmla="*/ 2147483647 h 30"/>
                <a:gd name="T26" fmla="*/ 2147483647 w 21"/>
                <a:gd name="T27" fmla="*/ 2147483647 h 30"/>
                <a:gd name="T28" fmla="*/ 2147483647 w 21"/>
                <a:gd name="T29" fmla="*/ 2147483647 h 30"/>
                <a:gd name="T30" fmla="*/ 2147483647 w 21"/>
                <a:gd name="T31" fmla="*/ 2147483647 h 30"/>
                <a:gd name="T32" fmla="*/ 2147483647 w 21"/>
                <a:gd name="T33" fmla="*/ 2147483647 h 30"/>
                <a:gd name="T34" fmla="*/ 2147483647 w 21"/>
                <a:gd name="T35" fmla="*/ 2147483647 h 30"/>
                <a:gd name="T36" fmla="*/ 2147483647 w 21"/>
                <a:gd name="T37" fmla="*/ 2147483647 h 30"/>
                <a:gd name="T38" fmla="*/ 2147483647 w 21"/>
                <a:gd name="T39" fmla="*/ 0 h 30"/>
                <a:gd name="T40" fmla="*/ 2147483647 w 21"/>
                <a:gd name="T41" fmla="*/ 0 h 3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1"/>
                <a:gd name="T64" fmla="*/ 0 h 30"/>
                <a:gd name="T65" fmla="*/ 21 w 21"/>
                <a:gd name="T66" fmla="*/ 30 h 3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1" h="30">
                  <a:moveTo>
                    <a:pt x="14" y="21"/>
                  </a:moveTo>
                  <a:cubicBezTo>
                    <a:pt x="14" y="21"/>
                    <a:pt x="14" y="22"/>
                    <a:pt x="14" y="22"/>
                  </a:cubicBezTo>
                  <a:cubicBezTo>
                    <a:pt x="14" y="24"/>
                    <a:pt x="12" y="25"/>
                    <a:pt x="10" y="25"/>
                  </a:cubicBezTo>
                  <a:cubicBezTo>
                    <a:pt x="8" y="25"/>
                    <a:pt x="6" y="23"/>
                    <a:pt x="6" y="20"/>
                  </a:cubicBezTo>
                  <a:cubicBezTo>
                    <a:pt x="6" y="17"/>
                    <a:pt x="8" y="14"/>
                    <a:pt x="11" y="14"/>
                  </a:cubicBezTo>
                  <a:cubicBezTo>
                    <a:pt x="12" y="14"/>
                    <a:pt x="14" y="15"/>
                    <a:pt x="14" y="17"/>
                  </a:cubicBezTo>
                  <a:cubicBezTo>
                    <a:pt x="14" y="17"/>
                    <a:pt x="14" y="18"/>
                    <a:pt x="14" y="18"/>
                  </a:cubicBezTo>
                  <a:lnTo>
                    <a:pt x="14" y="21"/>
                  </a:lnTo>
                  <a:close/>
                  <a:moveTo>
                    <a:pt x="14" y="0"/>
                  </a:moveTo>
                  <a:cubicBezTo>
                    <a:pt x="14" y="11"/>
                    <a:pt x="14" y="11"/>
                    <a:pt x="14" y="11"/>
                  </a:cubicBezTo>
                  <a:cubicBezTo>
                    <a:pt x="14" y="11"/>
                    <a:pt x="14" y="11"/>
                    <a:pt x="14" y="11"/>
                  </a:cubicBezTo>
                  <a:cubicBezTo>
                    <a:pt x="13" y="10"/>
                    <a:pt x="11" y="9"/>
                    <a:pt x="9" y="9"/>
                  </a:cubicBezTo>
                  <a:cubicBezTo>
                    <a:pt x="4" y="9"/>
                    <a:pt x="0" y="13"/>
                    <a:pt x="0" y="20"/>
                  </a:cubicBezTo>
                  <a:cubicBezTo>
                    <a:pt x="0" y="26"/>
                    <a:pt x="4" y="30"/>
                    <a:pt x="8" y="30"/>
                  </a:cubicBezTo>
                  <a:cubicBezTo>
                    <a:pt x="11" y="30"/>
                    <a:pt x="13" y="29"/>
                    <a:pt x="15" y="27"/>
                  </a:cubicBezTo>
                  <a:cubicBezTo>
                    <a:pt x="15" y="27"/>
                    <a:pt x="15" y="27"/>
                    <a:pt x="15" y="27"/>
                  </a:cubicBezTo>
                  <a:cubicBezTo>
                    <a:pt x="15" y="30"/>
                    <a:pt x="15" y="30"/>
                    <a:pt x="15" y="30"/>
                  </a:cubicBezTo>
                  <a:cubicBezTo>
                    <a:pt x="21" y="30"/>
                    <a:pt x="21" y="30"/>
                    <a:pt x="21" y="30"/>
                  </a:cubicBezTo>
                  <a:cubicBezTo>
                    <a:pt x="21" y="29"/>
                    <a:pt x="21" y="26"/>
                    <a:pt x="21" y="24"/>
                  </a:cubicBezTo>
                  <a:cubicBezTo>
                    <a:pt x="21" y="0"/>
                    <a:pt x="21" y="0"/>
                    <a:pt x="21" y="0"/>
                  </a:cubicBezTo>
                  <a:lnTo>
                    <a:pt x="14" y="0"/>
                  </a:lnTo>
                  <a:close/>
                </a:path>
              </a:pathLst>
            </a:custGeom>
            <a:solidFill>
              <a:srgbClr val="000000"/>
            </a:solidFill>
            <a:ln w="9525">
              <a:noFill/>
              <a:round/>
              <a:headEnd/>
              <a:tailEnd/>
            </a:ln>
          </p:spPr>
          <p:txBody>
            <a:bodyPr/>
            <a:lstStyle/>
            <a:p>
              <a:endParaRPr lang="en-US" dirty="0"/>
            </a:p>
          </p:txBody>
        </p:sp>
        <p:sp>
          <p:nvSpPr>
            <p:cNvPr id="34838" name="Rectangle 48"/>
            <p:cNvSpPr>
              <a:spLocks noChangeArrowheads="1"/>
            </p:cNvSpPr>
            <p:nvPr/>
          </p:nvSpPr>
          <p:spPr bwMode="auto">
            <a:xfrm>
              <a:off x="2080" y="1928"/>
              <a:ext cx="16" cy="66"/>
            </a:xfrm>
            <a:prstGeom prst="rect">
              <a:avLst/>
            </a:prstGeom>
            <a:solidFill>
              <a:srgbClr val="000000"/>
            </a:solidFill>
            <a:ln w="9525">
              <a:noFill/>
              <a:miter lim="800000"/>
              <a:headEnd/>
              <a:tailEnd/>
            </a:ln>
          </p:spPr>
          <p:txBody>
            <a:bodyPr/>
            <a:lstStyle/>
            <a:p>
              <a:pPr>
                <a:lnSpc>
                  <a:spcPct val="95000"/>
                </a:lnSpc>
              </a:pPr>
              <a:endParaRPr lang="en-US" b="0" dirty="0">
                <a:solidFill>
                  <a:schemeClr val="bg1"/>
                </a:solidFill>
              </a:endParaRPr>
            </a:p>
          </p:txBody>
        </p:sp>
        <p:sp>
          <p:nvSpPr>
            <p:cNvPr id="34839" name="Freeform 49"/>
            <p:cNvSpPr>
              <a:spLocks/>
            </p:cNvSpPr>
            <p:nvPr/>
          </p:nvSpPr>
          <p:spPr bwMode="auto">
            <a:xfrm>
              <a:off x="2108" y="1945"/>
              <a:ext cx="45" cy="49"/>
            </a:xfrm>
            <a:custGeom>
              <a:avLst/>
              <a:gdLst>
                <a:gd name="T0" fmla="*/ 0 w 19"/>
                <a:gd name="T1" fmla="*/ 2147483647 h 21"/>
                <a:gd name="T2" fmla="*/ 0 w 19"/>
                <a:gd name="T3" fmla="*/ 2147483647 h 21"/>
                <a:gd name="T4" fmla="*/ 2147483647 w 19"/>
                <a:gd name="T5" fmla="*/ 2147483647 h 21"/>
                <a:gd name="T6" fmla="*/ 2147483647 w 19"/>
                <a:gd name="T7" fmla="*/ 2147483647 h 21"/>
                <a:gd name="T8" fmla="*/ 2147483647 w 19"/>
                <a:gd name="T9" fmla="*/ 2147483647 h 21"/>
                <a:gd name="T10" fmla="*/ 2147483647 w 19"/>
                <a:gd name="T11" fmla="*/ 0 h 21"/>
                <a:gd name="T12" fmla="*/ 2147483647 w 19"/>
                <a:gd name="T13" fmla="*/ 2147483647 h 21"/>
                <a:gd name="T14" fmla="*/ 2147483647 w 19"/>
                <a:gd name="T15" fmla="*/ 2147483647 h 21"/>
                <a:gd name="T16" fmla="*/ 2147483647 w 19"/>
                <a:gd name="T17" fmla="*/ 2147483647 h 21"/>
                <a:gd name="T18" fmla="*/ 2147483647 w 19"/>
                <a:gd name="T19" fmla="*/ 2147483647 h 21"/>
                <a:gd name="T20" fmla="*/ 2147483647 w 19"/>
                <a:gd name="T21" fmla="*/ 2147483647 h 21"/>
                <a:gd name="T22" fmla="*/ 2147483647 w 19"/>
                <a:gd name="T23" fmla="*/ 2147483647 h 21"/>
                <a:gd name="T24" fmla="*/ 2147483647 w 19"/>
                <a:gd name="T25" fmla="*/ 2147483647 h 21"/>
                <a:gd name="T26" fmla="*/ 2147483647 w 19"/>
                <a:gd name="T27" fmla="*/ 2147483647 h 21"/>
                <a:gd name="T28" fmla="*/ 0 w 19"/>
                <a:gd name="T29" fmla="*/ 2147483647 h 21"/>
                <a:gd name="T30" fmla="*/ 0 w 19"/>
                <a:gd name="T31" fmla="*/ 2147483647 h 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9"/>
                <a:gd name="T49" fmla="*/ 0 h 21"/>
                <a:gd name="T50" fmla="*/ 19 w 19"/>
                <a:gd name="T51" fmla="*/ 21 h 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9" h="21">
                  <a:moveTo>
                    <a:pt x="0" y="7"/>
                  </a:moveTo>
                  <a:cubicBezTo>
                    <a:pt x="0" y="5"/>
                    <a:pt x="0" y="2"/>
                    <a:pt x="0" y="1"/>
                  </a:cubicBezTo>
                  <a:cubicBezTo>
                    <a:pt x="5" y="1"/>
                    <a:pt x="5" y="1"/>
                    <a:pt x="5" y="1"/>
                  </a:cubicBezTo>
                  <a:cubicBezTo>
                    <a:pt x="6" y="3"/>
                    <a:pt x="6" y="3"/>
                    <a:pt x="6" y="3"/>
                  </a:cubicBezTo>
                  <a:cubicBezTo>
                    <a:pt x="6" y="3"/>
                    <a:pt x="6" y="3"/>
                    <a:pt x="6" y="3"/>
                  </a:cubicBezTo>
                  <a:cubicBezTo>
                    <a:pt x="6" y="2"/>
                    <a:pt x="9" y="0"/>
                    <a:pt x="12" y="0"/>
                  </a:cubicBezTo>
                  <a:cubicBezTo>
                    <a:pt x="16" y="0"/>
                    <a:pt x="19" y="3"/>
                    <a:pt x="19" y="9"/>
                  </a:cubicBezTo>
                  <a:cubicBezTo>
                    <a:pt x="19" y="21"/>
                    <a:pt x="19" y="21"/>
                    <a:pt x="19" y="21"/>
                  </a:cubicBezTo>
                  <a:cubicBezTo>
                    <a:pt x="13" y="21"/>
                    <a:pt x="13" y="21"/>
                    <a:pt x="13" y="21"/>
                  </a:cubicBezTo>
                  <a:cubicBezTo>
                    <a:pt x="13" y="10"/>
                    <a:pt x="13" y="10"/>
                    <a:pt x="13" y="10"/>
                  </a:cubicBezTo>
                  <a:cubicBezTo>
                    <a:pt x="13" y="7"/>
                    <a:pt x="12" y="5"/>
                    <a:pt x="10" y="5"/>
                  </a:cubicBezTo>
                  <a:cubicBezTo>
                    <a:pt x="8" y="5"/>
                    <a:pt x="7" y="6"/>
                    <a:pt x="6" y="8"/>
                  </a:cubicBezTo>
                  <a:cubicBezTo>
                    <a:pt x="6" y="8"/>
                    <a:pt x="6" y="9"/>
                    <a:pt x="6" y="9"/>
                  </a:cubicBezTo>
                  <a:cubicBezTo>
                    <a:pt x="6" y="21"/>
                    <a:pt x="6" y="21"/>
                    <a:pt x="6" y="21"/>
                  </a:cubicBezTo>
                  <a:cubicBezTo>
                    <a:pt x="0" y="21"/>
                    <a:pt x="0" y="21"/>
                    <a:pt x="0" y="21"/>
                  </a:cubicBezTo>
                  <a:lnTo>
                    <a:pt x="0" y="7"/>
                  </a:lnTo>
                  <a:close/>
                </a:path>
              </a:pathLst>
            </a:custGeom>
            <a:solidFill>
              <a:srgbClr val="000000"/>
            </a:solidFill>
            <a:ln w="9525">
              <a:noFill/>
              <a:round/>
              <a:headEnd/>
              <a:tailEnd/>
            </a:ln>
          </p:spPr>
          <p:txBody>
            <a:bodyPr/>
            <a:lstStyle/>
            <a:p>
              <a:endParaRPr lang="en-US" dirty="0"/>
            </a:p>
          </p:txBody>
        </p:sp>
        <p:sp>
          <p:nvSpPr>
            <p:cNvPr id="34840" name="Freeform 50"/>
            <p:cNvSpPr>
              <a:spLocks/>
            </p:cNvSpPr>
            <p:nvPr/>
          </p:nvSpPr>
          <p:spPr bwMode="auto">
            <a:xfrm>
              <a:off x="2162" y="1945"/>
              <a:ext cx="36" cy="49"/>
            </a:xfrm>
            <a:custGeom>
              <a:avLst/>
              <a:gdLst>
                <a:gd name="T0" fmla="*/ 2147483647 w 15"/>
                <a:gd name="T1" fmla="*/ 2147483647 h 21"/>
                <a:gd name="T2" fmla="*/ 2147483647 w 15"/>
                <a:gd name="T3" fmla="*/ 2147483647 h 21"/>
                <a:gd name="T4" fmla="*/ 2147483647 w 15"/>
                <a:gd name="T5" fmla="*/ 2147483647 h 21"/>
                <a:gd name="T6" fmla="*/ 2147483647 w 15"/>
                <a:gd name="T7" fmla="*/ 2147483647 h 21"/>
                <a:gd name="T8" fmla="*/ 2147483647 w 15"/>
                <a:gd name="T9" fmla="*/ 2147483647 h 21"/>
                <a:gd name="T10" fmla="*/ 2147483647 w 15"/>
                <a:gd name="T11" fmla="*/ 0 h 21"/>
                <a:gd name="T12" fmla="*/ 2147483647 w 15"/>
                <a:gd name="T13" fmla="*/ 2147483647 h 21"/>
                <a:gd name="T14" fmla="*/ 2147483647 w 15"/>
                <a:gd name="T15" fmla="*/ 2147483647 h 21"/>
                <a:gd name="T16" fmla="*/ 2147483647 w 15"/>
                <a:gd name="T17" fmla="*/ 2147483647 h 21"/>
                <a:gd name="T18" fmla="*/ 2147483647 w 15"/>
                <a:gd name="T19" fmla="*/ 2147483647 h 21"/>
                <a:gd name="T20" fmla="*/ 2147483647 w 15"/>
                <a:gd name="T21" fmla="*/ 2147483647 h 21"/>
                <a:gd name="T22" fmla="*/ 2147483647 w 15"/>
                <a:gd name="T23" fmla="*/ 2147483647 h 21"/>
                <a:gd name="T24" fmla="*/ 2147483647 w 15"/>
                <a:gd name="T25" fmla="*/ 2147483647 h 21"/>
                <a:gd name="T26" fmla="*/ 0 w 15"/>
                <a:gd name="T27" fmla="*/ 2147483647 h 21"/>
                <a:gd name="T28" fmla="*/ 2147483647 w 15"/>
                <a:gd name="T29" fmla="*/ 2147483647 h 2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5"/>
                <a:gd name="T46" fmla="*/ 0 h 21"/>
                <a:gd name="T47" fmla="*/ 15 w 15"/>
                <a:gd name="T48" fmla="*/ 21 h 2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5" h="21">
                  <a:moveTo>
                    <a:pt x="1" y="15"/>
                  </a:moveTo>
                  <a:cubicBezTo>
                    <a:pt x="2" y="16"/>
                    <a:pt x="5" y="17"/>
                    <a:pt x="7" y="17"/>
                  </a:cubicBezTo>
                  <a:cubicBezTo>
                    <a:pt x="9" y="17"/>
                    <a:pt x="9" y="16"/>
                    <a:pt x="9" y="15"/>
                  </a:cubicBezTo>
                  <a:cubicBezTo>
                    <a:pt x="9" y="14"/>
                    <a:pt x="9" y="14"/>
                    <a:pt x="6" y="13"/>
                  </a:cubicBezTo>
                  <a:cubicBezTo>
                    <a:pt x="2" y="12"/>
                    <a:pt x="1" y="9"/>
                    <a:pt x="1" y="7"/>
                  </a:cubicBezTo>
                  <a:cubicBezTo>
                    <a:pt x="1" y="3"/>
                    <a:pt x="4" y="0"/>
                    <a:pt x="9" y="0"/>
                  </a:cubicBezTo>
                  <a:cubicBezTo>
                    <a:pt x="11" y="0"/>
                    <a:pt x="13" y="1"/>
                    <a:pt x="15" y="1"/>
                  </a:cubicBezTo>
                  <a:cubicBezTo>
                    <a:pt x="14" y="6"/>
                    <a:pt x="14" y="6"/>
                    <a:pt x="14" y="6"/>
                  </a:cubicBezTo>
                  <a:cubicBezTo>
                    <a:pt x="13" y="5"/>
                    <a:pt x="11" y="5"/>
                    <a:pt x="9" y="5"/>
                  </a:cubicBezTo>
                  <a:cubicBezTo>
                    <a:pt x="8" y="5"/>
                    <a:pt x="7" y="5"/>
                    <a:pt x="7" y="6"/>
                  </a:cubicBezTo>
                  <a:cubicBezTo>
                    <a:pt x="7" y="7"/>
                    <a:pt x="7" y="8"/>
                    <a:pt x="10" y="9"/>
                  </a:cubicBezTo>
                  <a:cubicBezTo>
                    <a:pt x="14" y="10"/>
                    <a:pt x="15" y="12"/>
                    <a:pt x="15" y="15"/>
                  </a:cubicBezTo>
                  <a:cubicBezTo>
                    <a:pt x="15" y="19"/>
                    <a:pt x="13" y="21"/>
                    <a:pt x="7" y="21"/>
                  </a:cubicBezTo>
                  <a:cubicBezTo>
                    <a:pt x="4" y="21"/>
                    <a:pt x="2" y="21"/>
                    <a:pt x="0" y="20"/>
                  </a:cubicBezTo>
                  <a:lnTo>
                    <a:pt x="1" y="15"/>
                  </a:lnTo>
                  <a:close/>
                </a:path>
              </a:pathLst>
            </a:custGeom>
            <a:solidFill>
              <a:srgbClr val="000000"/>
            </a:solidFill>
            <a:ln w="9525">
              <a:noFill/>
              <a:round/>
              <a:headEnd/>
              <a:tailEnd/>
            </a:ln>
          </p:spPr>
          <p:txBody>
            <a:bodyPr/>
            <a:lstStyle/>
            <a:p>
              <a:endParaRPr lang="en-US" dirty="0"/>
            </a:p>
          </p:txBody>
        </p:sp>
        <p:sp>
          <p:nvSpPr>
            <p:cNvPr id="34841" name="Freeform 51"/>
            <p:cNvSpPr>
              <a:spLocks/>
            </p:cNvSpPr>
            <p:nvPr/>
          </p:nvSpPr>
          <p:spPr bwMode="auto">
            <a:xfrm>
              <a:off x="2207" y="1947"/>
              <a:ext cx="48" cy="47"/>
            </a:xfrm>
            <a:custGeom>
              <a:avLst/>
              <a:gdLst>
                <a:gd name="T0" fmla="*/ 2147483647 w 20"/>
                <a:gd name="T1" fmla="*/ 2147483647 h 20"/>
                <a:gd name="T2" fmla="*/ 2147483647 w 20"/>
                <a:gd name="T3" fmla="*/ 2147483647 h 20"/>
                <a:gd name="T4" fmla="*/ 2147483647 w 20"/>
                <a:gd name="T5" fmla="*/ 2147483647 h 20"/>
                <a:gd name="T6" fmla="*/ 2147483647 w 20"/>
                <a:gd name="T7" fmla="*/ 2147483647 h 20"/>
                <a:gd name="T8" fmla="*/ 2147483647 w 20"/>
                <a:gd name="T9" fmla="*/ 2147483647 h 20"/>
                <a:gd name="T10" fmla="*/ 2147483647 w 20"/>
                <a:gd name="T11" fmla="*/ 2147483647 h 20"/>
                <a:gd name="T12" fmla="*/ 0 w 20"/>
                <a:gd name="T13" fmla="*/ 2147483647 h 20"/>
                <a:gd name="T14" fmla="*/ 0 w 20"/>
                <a:gd name="T15" fmla="*/ 0 h 20"/>
                <a:gd name="T16" fmla="*/ 2147483647 w 20"/>
                <a:gd name="T17" fmla="*/ 0 h 20"/>
                <a:gd name="T18" fmla="*/ 2147483647 w 20"/>
                <a:gd name="T19" fmla="*/ 2147483647 h 20"/>
                <a:gd name="T20" fmla="*/ 2147483647 w 20"/>
                <a:gd name="T21" fmla="*/ 2147483647 h 20"/>
                <a:gd name="T22" fmla="*/ 2147483647 w 20"/>
                <a:gd name="T23" fmla="*/ 2147483647 h 20"/>
                <a:gd name="T24" fmla="*/ 2147483647 w 20"/>
                <a:gd name="T25" fmla="*/ 2147483647 h 20"/>
                <a:gd name="T26" fmla="*/ 2147483647 w 20"/>
                <a:gd name="T27" fmla="*/ 0 h 20"/>
                <a:gd name="T28" fmla="*/ 2147483647 w 20"/>
                <a:gd name="T29" fmla="*/ 0 h 20"/>
                <a:gd name="T30" fmla="*/ 2147483647 w 20"/>
                <a:gd name="T31" fmla="*/ 2147483647 h 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0"/>
                <a:gd name="T49" fmla="*/ 0 h 20"/>
                <a:gd name="T50" fmla="*/ 20 w 20"/>
                <a:gd name="T51" fmla="*/ 20 h 2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0" h="20">
                  <a:moveTo>
                    <a:pt x="20" y="13"/>
                  </a:moveTo>
                  <a:cubicBezTo>
                    <a:pt x="20" y="16"/>
                    <a:pt x="20" y="18"/>
                    <a:pt x="20" y="20"/>
                  </a:cubicBezTo>
                  <a:cubicBezTo>
                    <a:pt x="14" y="20"/>
                    <a:pt x="14" y="20"/>
                    <a:pt x="14" y="20"/>
                  </a:cubicBezTo>
                  <a:cubicBezTo>
                    <a:pt x="14" y="17"/>
                    <a:pt x="14" y="17"/>
                    <a:pt x="14" y="17"/>
                  </a:cubicBezTo>
                  <a:cubicBezTo>
                    <a:pt x="14" y="17"/>
                    <a:pt x="14" y="17"/>
                    <a:pt x="14" y="17"/>
                  </a:cubicBezTo>
                  <a:cubicBezTo>
                    <a:pt x="13" y="18"/>
                    <a:pt x="11" y="20"/>
                    <a:pt x="7" y="20"/>
                  </a:cubicBezTo>
                  <a:cubicBezTo>
                    <a:pt x="3" y="20"/>
                    <a:pt x="0" y="18"/>
                    <a:pt x="0" y="12"/>
                  </a:cubicBezTo>
                  <a:cubicBezTo>
                    <a:pt x="0" y="0"/>
                    <a:pt x="0" y="0"/>
                    <a:pt x="0" y="0"/>
                  </a:cubicBezTo>
                  <a:cubicBezTo>
                    <a:pt x="7" y="0"/>
                    <a:pt x="7" y="0"/>
                    <a:pt x="7" y="0"/>
                  </a:cubicBezTo>
                  <a:cubicBezTo>
                    <a:pt x="7" y="11"/>
                    <a:pt x="7" y="11"/>
                    <a:pt x="7" y="11"/>
                  </a:cubicBezTo>
                  <a:cubicBezTo>
                    <a:pt x="7" y="14"/>
                    <a:pt x="8" y="15"/>
                    <a:pt x="10" y="15"/>
                  </a:cubicBezTo>
                  <a:cubicBezTo>
                    <a:pt x="12" y="15"/>
                    <a:pt x="13" y="14"/>
                    <a:pt x="13" y="13"/>
                  </a:cubicBezTo>
                  <a:cubicBezTo>
                    <a:pt x="13" y="13"/>
                    <a:pt x="13" y="12"/>
                    <a:pt x="13" y="12"/>
                  </a:cubicBezTo>
                  <a:cubicBezTo>
                    <a:pt x="13" y="0"/>
                    <a:pt x="13" y="0"/>
                    <a:pt x="13" y="0"/>
                  </a:cubicBezTo>
                  <a:cubicBezTo>
                    <a:pt x="20" y="0"/>
                    <a:pt x="20" y="0"/>
                    <a:pt x="20" y="0"/>
                  </a:cubicBezTo>
                  <a:lnTo>
                    <a:pt x="20" y="13"/>
                  </a:lnTo>
                  <a:close/>
                </a:path>
              </a:pathLst>
            </a:custGeom>
            <a:solidFill>
              <a:srgbClr val="000000"/>
            </a:solidFill>
            <a:ln w="9525">
              <a:noFill/>
              <a:round/>
              <a:headEnd/>
              <a:tailEnd/>
            </a:ln>
          </p:spPr>
          <p:txBody>
            <a:bodyPr/>
            <a:lstStyle/>
            <a:p>
              <a:endParaRPr lang="en-US" dirty="0"/>
            </a:p>
          </p:txBody>
        </p:sp>
        <p:sp>
          <p:nvSpPr>
            <p:cNvPr id="34842" name="Freeform 52"/>
            <p:cNvSpPr>
              <a:spLocks/>
            </p:cNvSpPr>
            <p:nvPr/>
          </p:nvSpPr>
          <p:spPr bwMode="auto">
            <a:xfrm>
              <a:off x="2264" y="1945"/>
              <a:ext cx="31" cy="49"/>
            </a:xfrm>
            <a:custGeom>
              <a:avLst/>
              <a:gdLst>
                <a:gd name="T0" fmla="*/ 2147483647 w 13"/>
                <a:gd name="T1" fmla="*/ 2147483647 h 21"/>
                <a:gd name="T2" fmla="*/ 0 w 13"/>
                <a:gd name="T3" fmla="*/ 2147483647 h 21"/>
                <a:gd name="T4" fmla="*/ 2147483647 w 13"/>
                <a:gd name="T5" fmla="*/ 2147483647 h 21"/>
                <a:gd name="T6" fmla="*/ 2147483647 w 13"/>
                <a:gd name="T7" fmla="*/ 2147483647 h 21"/>
                <a:gd name="T8" fmla="*/ 2147483647 w 13"/>
                <a:gd name="T9" fmla="*/ 2147483647 h 21"/>
                <a:gd name="T10" fmla="*/ 2147483647 w 13"/>
                <a:gd name="T11" fmla="*/ 0 h 21"/>
                <a:gd name="T12" fmla="*/ 2147483647 w 13"/>
                <a:gd name="T13" fmla="*/ 0 h 21"/>
                <a:gd name="T14" fmla="*/ 2147483647 w 13"/>
                <a:gd name="T15" fmla="*/ 2147483647 h 21"/>
                <a:gd name="T16" fmla="*/ 2147483647 w 13"/>
                <a:gd name="T17" fmla="*/ 2147483647 h 21"/>
                <a:gd name="T18" fmla="*/ 2147483647 w 13"/>
                <a:gd name="T19" fmla="*/ 2147483647 h 21"/>
                <a:gd name="T20" fmla="*/ 2147483647 w 13"/>
                <a:gd name="T21" fmla="*/ 2147483647 h 21"/>
                <a:gd name="T22" fmla="*/ 2147483647 w 13"/>
                <a:gd name="T23" fmla="*/ 2147483647 h 21"/>
                <a:gd name="T24" fmla="*/ 2147483647 w 13"/>
                <a:gd name="T25" fmla="*/ 2147483647 h 21"/>
                <a:gd name="T26" fmla="*/ 2147483647 w 13"/>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3"/>
                <a:gd name="T43" fmla="*/ 0 h 21"/>
                <a:gd name="T44" fmla="*/ 13 w 13"/>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3" h="21">
                  <a:moveTo>
                    <a:pt x="1" y="7"/>
                  </a:moveTo>
                  <a:cubicBezTo>
                    <a:pt x="1" y="4"/>
                    <a:pt x="1" y="2"/>
                    <a:pt x="0" y="1"/>
                  </a:cubicBezTo>
                  <a:cubicBezTo>
                    <a:pt x="6" y="1"/>
                    <a:pt x="6" y="1"/>
                    <a:pt x="6" y="1"/>
                  </a:cubicBezTo>
                  <a:cubicBezTo>
                    <a:pt x="6" y="4"/>
                    <a:pt x="6" y="4"/>
                    <a:pt x="6" y="4"/>
                  </a:cubicBezTo>
                  <a:cubicBezTo>
                    <a:pt x="6" y="4"/>
                    <a:pt x="6" y="4"/>
                    <a:pt x="6" y="4"/>
                  </a:cubicBezTo>
                  <a:cubicBezTo>
                    <a:pt x="7" y="1"/>
                    <a:pt x="10" y="0"/>
                    <a:pt x="12" y="0"/>
                  </a:cubicBezTo>
                  <a:cubicBezTo>
                    <a:pt x="12" y="0"/>
                    <a:pt x="13" y="0"/>
                    <a:pt x="13" y="0"/>
                  </a:cubicBezTo>
                  <a:cubicBezTo>
                    <a:pt x="13" y="6"/>
                    <a:pt x="13" y="6"/>
                    <a:pt x="13" y="6"/>
                  </a:cubicBezTo>
                  <a:cubicBezTo>
                    <a:pt x="13" y="6"/>
                    <a:pt x="12" y="6"/>
                    <a:pt x="11" y="6"/>
                  </a:cubicBezTo>
                  <a:cubicBezTo>
                    <a:pt x="9" y="6"/>
                    <a:pt x="7" y="7"/>
                    <a:pt x="7" y="9"/>
                  </a:cubicBezTo>
                  <a:cubicBezTo>
                    <a:pt x="7" y="10"/>
                    <a:pt x="7" y="10"/>
                    <a:pt x="7" y="11"/>
                  </a:cubicBezTo>
                  <a:cubicBezTo>
                    <a:pt x="7" y="21"/>
                    <a:pt x="7" y="21"/>
                    <a:pt x="7" y="21"/>
                  </a:cubicBezTo>
                  <a:cubicBezTo>
                    <a:pt x="1" y="21"/>
                    <a:pt x="1" y="21"/>
                    <a:pt x="1" y="21"/>
                  </a:cubicBezTo>
                  <a:lnTo>
                    <a:pt x="1" y="7"/>
                  </a:lnTo>
                  <a:close/>
                </a:path>
              </a:pathLst>
            </a:custGeom>
            <a:solidFill>
              <a:srgbClr val="000000"/>
            </a:solidFill>
            <a:ln w="9525">
              <a:noFill/>
              <a:round/>
              <a:headEnd/>
              <a:tailEnd/>
            </a:ln>
          </p:spPr>
          <p:txBody>
            <a:bodyPr/>
            <a:lstStyle/>
            <a:p>
              <a:endParaRPr lang="en-US" dirty="0"/>
            </a:p>
          </p:txBody>
        </p:sp>
        <p:sp>
          <p:nvSpPr>
            <p:cNvPr id="34843" name="Freeform 53"/>
            <p:cNvSpPr>
              <a:spLocks noEditPoints="1"/>
            </p:cNvSpPr>
            <p:nvPr/>
          </p:nvSpPr>
          <p:spPr bwMode="auto">
            <a:xfrm>
              <a:off x="2299" y="1945"/>
              <a:ext cx="43" cy="49"/>
            </a:xfrm>
            <a:custGeom>
              <a:avLst/>
              <a:gdLst>
                <a:gd name="T0" fmla="*/ 2147483647 w 18"/>
                <a:gd name="T1" fmla="*/ 2147483647 h 21"/>
                <a:gd name="T2" fmla="*/ 2147483647 w 18"/>
                <a:gd name="T3" fmla="*/ 2147483647 h 21"/>
                <a:gd name="T4" fmla="*/ 2147483647 w 18"/>
                <a:gd name="T5" fmla="*/ 2147483647 h 21"/>
                <a:gd name="T6" fmla="*/ 2147483647 w 18"/>
                <a:gd name="T7" fmla="*/ 2147483647 h 21"/>
                <a:gd name="T8" fmla="*/ 2147483647 w 18"/>
                <a:gd name="T9" fmla="*/ 2147483647 h 21"/>
                <a:gd name="T10" fmla="*/ 2147483647 w 18"/>
                <a:gd name="T11" fmla="*/ 2147483647 h 21"/>
                <a:gd name="T12" fmla="*/ 2147483647 w 18"/>
                <a:gd name="T13" fmla="*/ 2147483647 h 21"/>
                <a:gd name="T14" fmla="*/ 2147483647 w 18"/>
                <a:gd name="T15" fmla="*/ 0 h 21"/>
                <a:gd name="T16" fmla="*/ 2147483647 w 18"/>
                <a:gd name="T17" fmla="*/ 2147483647 h 21"/>
                <a:gd name="T18" fmla="*/ 2147483647 w 18"/>
                <a:gd name="T19" fmla="*/ 2147483647 h 21"/>
                <a:gd name="T20" fmla="*/ 2147483647 w 18"/>
                <a:gd name="T21" fmla="*/ 2147483647 h 21"/>
                <a:gd name="T22" fmla="*/ 2147483647 w 18"/>
                <a:gd name="T23" fmla="*/ 2147483647 h 21"/>
                <a:gd name="T24" fmla="*/ 2147483647 w 18"/>
                <a:gd name="T25" fmla="*/ 2147483647 h 21"/>
                <a:gd name="T26" fmla="*/ 0 w 18"/>
                <a:gd name="T27" fmla="*/ 2147483647 h 21"/>
                <a:gd name="T28" fmla="*/ 2147483647 w 18"/>
                <a:gd name="T29" fmla="*/ 2147483647 h 21"/>
                <a:gd name="T30" fmla="*/ 2147483647 w 18"/>
                <a:gd name="T31" fmla="*/ 2147483647 h 21"/>
                <a:gd name="T32" fmla="*/ 2147483647 w 18"/>
                <a:gd name="T33" fmla="*/ 2147483647 h 21"/>
                <a:gd name="T34" fmla="*/ 2147483647 w 18"/>
                <a:gd name="T35" fmla="*/ 2147483647 h 21"/>
                <a:gd name="T36" fmla="*/ 2147483647 w 18"/>
                <a:gd name="T37" fmla="*/ 2147483647 h 21"/>
                <a:gd name="T38" fmla="*/ 2147483647 w 18"/>
                <a:gd name="T39" fmla="*/ 2147483647 h 21"/>
                <a:gd name="T40" fmla="*/ 2147483647 w 18"/>
                <a:gd name="T41" fmla="*/ 2147483647 h 2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
                <a:gd name="T64" fmla="*/ 0 h 21"/>
                <a:gd name="T65" fmla="*/ 18 w 18"/>
                <a:gd name="T66" fmla="*/ 21 h 2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 h="21">
                  <a:moveTo>
                    <a:pt x="12" y="14"/>
                  </a:moveTo>
                  <a:cubicBezTo>
                    <a:pt x="12" y="14"/>
                    <a:pt x="12" y="14"/>
                    <a:pt x="12" y="15"/>
                  </a:cubicBezTo>
                  <a:cubicBezTo>
                    <a:pt x="11" y="16"/>
                    <a:pt x="10" y="17"/>
                    <a:pt x="8" y="17"/>
                  </a:cubicBezTo>
                  <a:cubicBezTo>
                    <a:pt x="7" y="17"/>
                    <a:pt x="6" y="16"/>
                    <a:pt x="6" y="15"/>
                  </a:cubicBezTo>
                  <a:cubicBezTo>
                    <a:pt x="6" y="12"/>
                    <a:pt x="8" y="11"/>
                    <a:pt x="12" y="11"/>
                  </a:cubicBezTo>
                  <a:lnTo>
                    <a:pt x="12" y="14"/>
                  </a:lnTo>
                  <a:close/>
                  <a:moveTo>
                    <a:pt x="18" y="9"/>
                  </a:moveTo>
                  <a:cubicBezTo>
                    <a:pt x="18" y="4"/>
                    <a:pt x="16" y="0"/>
                    <a:pt x="9" y="0"/>
                  </a:cubicBezTo>
                  <a:cubicBezTo>
                    <a:pt x="5" y="0"/>
                    <a:pt x="2" y="1"/>
                    <a:pt x="1" y="2"/>
                  </a:cubicBezTo>
                  <a:cubicBezTo>
                    <a:pt x="2" y="6"/>
                    <a:pt x="2" y="6"/>
                    <a:pt x="2" y="6"/>
                  </a:cubicBezTo>
                  <a:cubicBezTo>
                    <a:pt x="4" y="5"/>
                    <a:pt x="6" y="4"/>
                    <a:pt x="8" y="4"/>
                  </a:cubicBezTo>
                  <a:cubicBezTo>
                    <a:pt x="11" y="4"/>
                    <a:pt x="12" y="6"/>
                    <a:pt x="12" y="7"/>
                  </a:cubicBezTo>
                  <a:cubicBezTo>
                    <a:pt x="12" y="7"/>
                    <a:pt x="12" y="7"/>
                    <a:pt x="12" y="7"/>
                  </a:cubicBezTo>
                  <a:cubicBezTo>
                    <a:pt x="4" y="7"/>
                    <a:pt x="0" y="10"/>
                    <a:pt x="0" y="15"/>
                  </a:cubicBezTo>
                  <a:cubicBezTo>
                    <a:pt x="0" y="18"/>
                    <a:pt x="2" y="21"/>
                    <a:pt x="6" y="21"/>
                  </a:cubicBezTo>
                  <a:cubicBezTo>
                    <a:pt x="9" y="21"/>
                    <a:pt x="11" y="21"/>
                    <a:pt x="12" y="19"/>
                  </a:cubicBezTo>
                  <a:cubicBezTo>
                    <a:pt x="12" y="19"/>
                    <a:pt x="12" y="19"/>
                    <a:pt x="12" y="19"/>
                  </a:cubicBezTo>
                  <a:cubicBezTo>
                    <a:pt x="13" y="21"/>
                    <a:pt x="13" y="21"/>
                    <a:pt x="13" y="21"/>
                  </a:cubicBezTo>
                  <a:cubicBezTo>
                    <a:pt x="18" y="21"/>
                    <a:pt x="18" y="21"/>
                    <a:pt x="18" y="21"/>
                  </a:cubicBezTo>
                  <a:cubicBezTo>
                    <a:pt x="18" y="20"/>
                    <a:pt x="18" y="18"/>
                    <a:pt x="18" y="16"/>
                  </a:cubicBezTo>
                  <a:lnTo>
                    <a:pt x="18" y="9"/>
                  </a:lnTo>
                  <a:close/>
                </a:path>
              </a:pathLst>
            </a:custGeom>
            <a:solidFill>
              <a:srgbClr val="000000"/>
            </a:solidFill>
            <a:ln w="9525">
              <a:noFill/>
              <a:round/>
              <a:headEnd/>
              <a:tailEnd/>
            </a:ln>
          </p:spPr>
          <p:txBody>
            <a:bodyPr/>
            <a:lstStyle/>
            <a:p>
              <a:endParaRPr lang="en-US" dirty="0"/>
            </a:p>
          </p:txBody>
        </p:sp>
        <p:sp>
          <p:nvSpPr>
            <p:cNvPr id="34844" name="Freeform 54"/>
            <p:cNvSpPr>
              <a:spLocks/>
            </p:cNvSpPr>
            <p:nvPr/>
          </p:nvSpPr>
          <p:spPr bwMode="auto">
            <a:xfrm>
              <a:off x="2354" y="1945"/>
              <a:ext cx="45" cy="49"/>
            </a:xfrm>
            <a:custGeom>
              <a:avLst/>
              <a:gdLst>
                <a:gd name="T0" fmla="*/ 0 w 19"/>
                <a:gd name="T1" fmla="*/ 2147483647 h 21"/>
                <a:gd name="T2" fmla="*/ 0 w 19"/>
                <a:gd name="T3" fmla="*/ 2147483647 h 21"/>
                <a:gd name="T4" fmla="*/ 2147483647 w 19"/>
                <a:gd name="T5" fmla="*/ 2147483647 h 21"/>
                <a:gd name="T6" fmla="*/ 2147483647 w 19"/>
                <a:gd name="T7" fmla="*/ 2147483647 h 21"/>
                <a:gd name="T8" fmla="*/ 2147483647 w 19"/>
                <a:gd name="T9" fmla="*/ 2147483647 h 21"/>
                <a:gd name="T10" fmla="*/ 2147483647 w 19"/>
                <a:gd name="T11" fmla="*/ 0 h 21"/>
                <a:gd name="T12" fmla="*/ 2147483647 w 19"/>
                <a:gd name="T13" fmla="*/ 2147483647 h 21"/>
                <a:gd name="T14" fmla="*/ 2147483647 w 19"/>
                <a:gd name="T15" fmla="*/ 2147483647 h 21"/>
                <a:gd name="T16" fmla="*/ 2147483647 w 19"/>
                <a:gd name="T17" fmla="*/ 2147483647 h 21"/>
                <a:gd name="T18" fmla="*/ 2147483647 w 19"/>
                <a:gd name="T19" fmla="*/ 2147483647 h 21"/>
                <a:gd name="T20" fmla="*/ 2147483647 w 19"/>
                <a:gd name="T21" fmla="*/ 2147483647 h 21"/>
                <a:gd name="T22" fmla="*/ 2147483647 w 19"/>
                <a:gd name="T23" fmla="*/ 2147483647 h 21"/>
                <a:gd name="T24" fmla="*/ 2147483647 w 19"/>
                <a:gd name="T25" fmla="*/ 2147483647 h 21"/>
                <a:gd name="T26" fmla="*/ 2147483647 w 19"/>
                <a:gd name="T27" fmla="*/ 2147483647 h 21"/>
                <a:gd name="T28" fmla="*/ 0 w 19"/>
                <a:gd name="T29" fmla="*/ 2147483647 h 21"/>
                <a:gd name="T30" fmla="*/ 0 w 19"/>
                <a:gd name="T31" fmla="*/ 2147483647 h 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9"/>
                <a:gd name="T49" fmla="*/ 0 h 21"/>
                <a:gd name="T50" fmla="*/ 19 w 19"/>
                <a:gd name="T51" fmla="*/ 21 h 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9" h="21">
                  <a:moveTo>
                    <a:pt x="0" y="7"/>
                  </a:moveTo>
                  <a:cubicBezTo>
                    <a:pt x="0" y="5"/>
                    <a:pt x="0" y="2"/>
                    <a:pt x="0" y="1"/>
                  </a:cubicBezTo>
                  <a:cubicBezTo>
                    <a:pt x="5" y="1"/>
                    <a:pt x="5" y="1"/>
                    <a:pt x="5" y="1"/>
                  </a:cubicBezTo>
                  <a:cubicBezTo>
                    <a:pt x="6" y="3"/>
                    <a:pt x="6" y="3"/>
                    <a:pt x="6" y="3"/>
                  </a:cubicBezTo>
                  <a:cubicBezTo>
                    <a:pt x="6" y="3"/>
                    <a:pt x="6" y="3"/>
                    <a:pt x="6" y="3"/>
                  </a:cubicBezTo>
                  <a:cubicBezTo>
                    <a:pt x="6" y="2"/>
                    <a:pt x="9" y="0"/>
                    <a:pt x="12" y="0"/>
                  </a:cubicBezTo>
                  <a:cubicBezTo>
                    <a:pt x="16" y="0"/>
                    <a:pt x="19" y="3"/>
                    <a:pt x="19" y="9"/>
                  </a:cubicBezTo>
                  <a:cubicBezTo>
                    <a:pt x="19" y="21"/>
                    <a:pt x="19" y="21"/>
                    <a:pt x="19" y="21"/>
                  </a:cubicBezTo>
                  <a:cubicBezTo>
                    <a:pt x="13" y="21"/>
                    <a:pt x="13" y="21"/>
                    <a:pt x="13" y="21"/>
                  </a:cubicBezTo>
                  <a:cubicBezTo>
                    <a:pt x="13" y="10"/>
                    <a:pt x="13" y="10"/>
                    <a:pt x="13" y="10"/>
                  </a:cubicBezTo>
                  <a:cubicBezTo>
                    <a:pt x="13" y="7"/>
                    <a:pt x="12" y="5"/>
                    <a:pt x="10" y="5"/>
                  </a:cubicBezTo>
                  <a:cubicBezTo>
                    <a:pt x="8" y="5"/>
                    <a:pt x="7" y="6"/>
                    <a:pt x="6" y="8"/>
                  </a:cubicBezTo>
                  <a:cubicBezTo>
                    <a:pt x="6" y="8"/>
                    <a:pt x="6" y="9"/>
                    <a:pt x="6" y="9"/>
                  </a:cubicBezTo>
                  <a:cubicBezTo>
                    <a:pt x="6" y="21"/>
                    <a:pt x="6" y="21"/>
                    <a:pt x="6" y="21"/>
                  </a:cubicBezTo>
                  <a:cubicBezTo>
                    <a:pt x="0" y="21"/>
                    <a:pt x="0" y="21"/>
                    <a:pt x="0" y="21"/>
                  </a:cubicBezTo>
                  <a:lnTo>
                    <a:pt x="0" y="7"/>
                  </a:lnTo>
                  <a:close/>
                </a:path>
              </a:pathLst>
            </a:custGeom>
            <a:solidFill>
              <a:srgbClr val="000000"/>
            </a:solidFill>
            <a:ln w="9525">
              <a:noFill/>
              <a:round/>
              <a:headEnd/>
              <a:tailEnd/>
            </a:ln>
          </p:spPr>
          <p:txBody>
            <a:bodyPr/>
            <a:lstStyle/>
            <a:p>
              <a:endParaRPr lang="en-US" dirty="0"/>
            </a:p>
          </p:txBody>
        </p:sp>
        <p:sp>
          <p:nvSpPr>
            <p:cNvPr id="34845" name="Freeform 55"/>
            <p:cNvSpPr>
              <a:spLocks/>
            </p:cNvSpPr>
            <p:nvPr/>
          </p:nvSpPr>
          <p:spPr bwMode="auto">
            <a:xfrm>
              <a:off x="2408" y="1945"/>
              <a:ext cx="40" cy="49"/>
            </a:xfrm>
            <a:custGeom>
              <a:avLst/>
              <a:gdLst>
                <a:gd name="T0" fmla="*/ 2147483647 w 17"/>
                <a:gd name="T1" fmla="*/ 2147483647 h 21"/>
                <a:gd name="T2" fmla="*/ 2147483647 w 17"/>
                <a:gd name="T3" fmla="*/ 2147483647 h 21"/>
                <a:gd name="T4" fmla="*/ 0 w 17"/>
                <a:gd name="T5" fmla="*/ 2147483647 h 21"/>
                <a:gd name="T6" fmla="*/ 2147483647 w 17"/>
                <a:gd name="T7" fmla="*/ 0 h 21"/>
                <a:gd name="T8" fmla="*/ 2147483647 w 17"/>
                <a:gd name="T9" fmla="*/ 2147483647 h 21"/>
                <a:gd name="T10" fmla="*/ 2147483647 w 17"/>
                <a:gd name="T11" fmla="*/ 2147483647 h 21"/>
                <a:gd name="T12" fmla="*/ 2147483647 w 17"/>
                <a:gd name="T13" fmla="*/ 2147483647 h 21"/>
                <a:gd name="T14" fmla="*/ 2147483647 w 17"/>
                <a:gd name="T15" fmla="*/ 2147483647 h 21"/>
                <a:gd name="T16" fmla="*/ 2147483647 w 17"/>
                <a:gd name="T17" fmla="*/ 2147483647 h 21"/>
                <a:gd name="T18" fmla="*/ 2147483647 w 17"/>
                <a:gd name="T19" fmla="*/ 2147483647 h 21"/>
                <a:gd name="T20" fmla="*/ 2147483647 w 17"/>
                <a:gd name="T21" fmla="*/ 2147483647 h 2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21"/>
                <a:gd name="T35" fmla="*/ 17 w 17"/>
                <a:gd name="T36" fmla="*/ 21 h 2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21">
                  <a:moveTo>
                    <a:pt x="17" y="20"/>
                  </a:moveTo>
                  <a:cubicBezTo>
                    <a:pt x="15" y="21"/>
                    <a:pt x="13" y="21"/>
                    <a:pt x="11" y="21"/>
                  </a:cubicBezTo>
                  <a:cubicBezTo>
                    <a:pt x="4" y="21"/>
                    <a:pt x="0" y="17"/>
                    <a:pt x="0" y="11"/>
                  </a:cubicBezTo>
                  <a:cubicBezTo>
                    <a:pt x="0" y="5"/>
                    <a:pt x="4" y="0"/>
                    <a:pt x="12" y="0"/>
                  </a:cubicBezTo>
                  <a:cubicBezTo>
                    <a:pt x="13" y="0"/>
                    <a:pt x="15" y="0"/>
                    <a:pt x="17" y="1"/>
                  </a:cubicBezTo>
                  <a:cubicBezTo>
                    <a:pt x="16" y="6"/>
                    <a:pt x="16" y="6"/>
                    <a:pt x="16" y="6"/>
                  </a:cubicBezTo>
                  <a:cubicBezTo>
                    <a:pt x="15" y="5"/>
                    <a:pt x="14" y="5"/>
                    <a:pt x="12" y="5"/>
                  </a:cubicBezTo>
                  <a:cubicBezTo>
                    <a:pt x="9" y="5"/>
                    <a:pt x="7" y="7"/>
                    <a:pt x="7" y="11"/>
                  </a:cubicBezTo>
                  <a:cubicBezTo>
                    <a:pt x="7" y="14"/>
                    <a:pt x="9" y="16"/>
                    <a:pt x="12" y="16"/>
                  </a:cubicBezTo>
                  <a:cubicBezTo>
                    <a:pt x="14" y="16"/>
                    <a:pt x="15" y="16"/>
                    <a:pt x="16" y="16"/>
                  </a:cubicBezTo>
                  <a:lnTo>
                    <a:pt x="17" y="20"/>
                  </a:lnTo>
                  <a:close/>
                </a:path>
              </a:pathLst>
            </a:custGeom>
            <a:solidFill>
              <a:srgbClr val="000000"/>
            </a:solidFill>
            <a:ln w="9525">
              <a:noFill/>
              <a:round/>
              <a:headEnd/>
              <a:tailEnd/>
            </a:ln>
          </p:spPr>
          <p:txBody>
            <a:bodyPr/>
            <a:lstStyle/>
            <a:p>
              <a:endParaRPr lang="en-US" dirty="0"/>
            </a:p>
          </p:txBody>
        </p:sp>
        <p:sp>
          <p:nvSpPr>
            <p:cNvPr id="34846" name="Freeform 56"/>
            <p:cNvSpPr>
              <a:spLocks noEditPoints="1"/>
            </p:cNvSpPr>
            <p:nvPr/>
          </p:nvSpPr>
          <p:spPr bwMode="auto">
            <a:xfrm>
              <a:off x="2451" y="1945"/>
              <a:ext cx="47" cy="49"/>
            </a:xfrm>
            <a:custGeom>
              <a:avLst/>
              <a:gdLst>
                <a:gd name="T0" fmla="*/ 2147483647 w 20"/>
                <a:gd name="T1" fmla="*/ 2147483647 h 21"/>
                <a:gd name="T2" fmla="*/ 2147483647 w 20"/>
                <a:gd name="T3" fmla="*/ 2147483647 h 21"/>
                <a:gd name="T4" fmla="*/ 2147483647 w 20"/>
                <a:gd name="T5" fmla="*/ 2147483647 h 21"/>
                <a:gd name="T6" fmla="*/ 2147483647 w 20"/>
                <a:gd name="T7" fmla="*/ 2147483647 h 21"/>
                <a:gd name="T8" fmla="*/ 2147483647 w 20"/>
                <a:gd name="T9" fmla="*/ 2147483647 h 21"/>
                <a:gd name="T10" fmla="*/ 2147483647 w 20"/>
                <a:gd name="T11" fmla="*/ 2147483647 h 21"/>
                <a:gd name="T12" fmla="*/ 2147483647 w 20"/>
                <a:gd name="T13" fmla="*/ 0 h 21"/>
                <a:gd name="T14" fmla="*/ 0 w 20"/>
                <a:gd name="T15" fmla="*/ 2147483647 h 21"/>
                <a:gd name="T16" fmla="*/ 2147483647 w 20"/>
                <a:gd name="T17" fmla="*/ 2147483647 h 21"/>
                <a:gd name="T18" fmla="*/ 2147483647 w 20"/>
                <a:gd name="T19" fmla="*/ 2147483647 h 21"/>
                <a:gd name="T20" fmla="*/ 2147483647 w 20"/>
                <a:gd name="T21" fmla="*/ 2147483647 h 21"/>
                <a:gd name="T22" fmla="*/ 2147483647 w 20"/>
                <a:gd name="T23" fmla="*/ 2147483647 h 21"/>
                <a:gd name="T24" fmla="*/ 2147483647 w 20"/>
                <a:gd name="T25" fmla="*/ 2147483647 h 21"/>
                <a:gd name="T26" fmla="*/ 2147483647 w 20"/>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0"/>
                <a:gd name="T43" fmla="*/ 0 h 21"/>
                <a:gd name="T44" fmla="*/ 20 w 20"/>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0" h="21">
                  <a:moveTo>
                    <a:pt x="6" y="8"/>
                  </a:moveTo>
                  <a:cubicBezTo>
                    <a:pt x="7" y="7"/>
                    <a:pt x="8" y="4"/>
                    <a:pt x="10" y="4"/>
                  </a:cubicBezTo>
                  <a:cubicBezTo>
                    <a:pt x="13" y="4"/>
                    <a:pt x="14" y="7"/>
                    <a:pt x="14" y="8"/>
                  </a:cubicBezTo>
                  <a:lnTo>
                    <a:pt x="6" y="8"/>
                  </a:lnTo>
                  <a:close/>
                  <a:moveTo>
                    <a:pt x="20" y="13"/>
                  </a:moveTo>
                  <a:cubicBezTo>
                    <a:pt x="20" y="12"/>
                    <a:pt x="20" y="11"/>
                    <a:pt x="20" y="10"/>
                  </a:cubicBezTo>
                  <a:cubicBezTo>
                    <a:pt x="20" y="5"/>
                    <a:pt x="17" y="0"/>
                    <a:pt x="11" y="0"/>
                  </a:cubicBezTo>
                  <a:cubicBezTo>
                    <a:pt x="4" y="0"/>
                    <a:pt x="0" y="6"/>
                    <a:pt x="0" y="11"/>
                  </a:cubicBezTo>
                  <a:cubicBezTo>
                    <a:pt x="0" y="17"/>
                    <a:pt x="4" y="21"/>
                    <a:pt x="11" y="21"/>
                  </a:cubicBezTo>
                  <a:cubicBezTo>
                    <a:pt x="14" y="21"/>
                    <a:pt x="17" y="21"/>
                    <a:pt x="19" y="20"/>
                  </a:cubicBezTo>
                  <a:cubicBezTo>
                    <a:pt x="18" y="16"/>
                    <a:pt x="18" y="16"/>
                    <a:pt x="18" y="16"/>
                  </a:cubicBezTo>
                  <a:cubicBezTo>
                    <a:pt x="16" y="16"/>
                    <a:pt x="14" y="17"/>
                    <a:pt x="12" y="17"/>
                  </a:cubicBezTo>
                  <a:cubicBezTo>
                    <a:pt x="9" y="17"/>
                    <a:pt x="7" y="15"/>
                    <a:pt x="6" y="13"/>
                  </a:cubicBezTo>
                  <a:lnTo>
                    <a:pt x="20" y="13"/>
                  </a:lnTo>
                  <a:close/>
                </a:path>
              </a:pathLst>
            </a:custGeom>
            <a:solidFill>
              <a:srgbClr val="000000"/>
            </a:solidFill>
            <a:ln w="9525">
              <a:noFill/>
              <a:round/>
              <a:headEnd/>
              <a:tailEnd/>
            </a:ln>
          </p:spPr>
          <p:txBody>
            <a:bodyPr/>
            <a:lstStyle/>
            <a:p>
              <a:endParaRPr lang="en-US" dirty="0"/>
            </a:p>
          </p:txBody>
        </p:sp>
        <p:sp>
          <p:nvSpPr>
            <p:cNvPr id="34847" name="Freeform 57"/>
            <p:cNvSpPr>
              <a:spLocks noEditPoints="1"/>
            </p:cNvSpPr>
            <p:nvPr/>
          </p:nvSpPr>
          <p:spPr bwMode="auto">
            <a:xfrm>
              <a:off x="2526" y="1928"/>
              <a:ext cx="48" cy="66"/>
            </a:xfrm>
            <a:custGeom>
              <a:avLst/>
              <a:gdLst>
                <a:gd name="T0" fmla="*/ 2147483647 w 20"/>
                <a:gd name="T1" fmla="*/ 2147483647 h 28"/>
                <a:gd name="T2" fmla="*/ 2147483647 w 20"/>
                <a:gd name="T3" fmla="*/ 2147483647 h 28"/>
                <a:gd name="T4" fmla="*/ 2147483647 w 20"/>
                <a:gd name="T5" fmla="*/ 2147483647 h 28"/>
                <a:gd name="T6" fmla="*/ 2147483647 w 20"/>
                <a:gd name="T7" fmla="*/ 2147483647 h 28"/>
                <a:gd name="T8" fmla="*/ 2147483647 w 20"/>
                <a:gd name="T9" fmla="*/ 2147483647 h 28"/>
                <a:gd name="T10" fmla="*/ 2147483647 w 20"/>
                <a:gd name="T11" fmla="*/ 2147483647 h 28"/>
                <a:gd name="T12" fmla="*/ 0 w 20"/>
                <a:gd name="T13" fmla="*/ 2147483647 h 28"/>
                <a:gd name="T14" fmla="*/ 2147483647 w 20"/>
                <a:gd name="T15" fmla="*/ 2147483647 h 28"/>
                <a:gd name="T16" fmla="*/ 2147483647 w 20"/>
                <a:gd name="T17" fmla="*/ 2147483647 h 28"/>
                <a:gd name="T18" fmla="*/ 2147483647 w 20"/>
                <a:gd name="T19" fmla="*/ 2147483647 h 28"/>
                <a:gd name="T20" fmla="*/ 2147483647 w 20"/>
                <a:gd name="T21" fmla="*/ 2147483647 h 28"/>
                <a:gd name="T22" fmla="*/ 2147483647 w 20"/>
                <a:gd name="T23" fmla="*/ 2147483647 h 28"/>
                <a:gd name="T24" fmla="*/ 2147483647 w 20"/>
                <a:gd name="T25" fmla="*/ 2147483647 h 28"/>
                <a:gd name="T26" fmla="*/ 2147483647 w 20"/>
                <a:gd name="T27" fmla="*/ 0 h 28"/>
                <a:gd name="T28" fmla="*/ 0 w 20"/>
                <a:gd name="T29" fmla="*/ 0 h 28"/>
                <a:gd name="T30" fmla="*/ 0 w 20"/>
                <a:gd name="T31" fmla="*/ 2147483647 h 2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0"/>
                <a:gd name="T49" fmla="*/ 0 h 28"/>
                <a:gd name="T50" fmla="*/ 20 w 20"/>
                <a:gd name="T51" fmla="*/ 28 h 2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0" h="28">
                  <a:moveTo>
                    <a:pt x="6" y="5"/>
                  </a:moveTo>
                  <a:cubicBezTo>
                    <a:pt x="7" y="5"/>
                    <a:pt x="8" y="5"/>
                    <a:pt x="9" y="5"/>
                  </a:cubicBezTo>
                  <a:cubicBezTo>
                    <a:pt x="12" y="5"/>
                    <a:pt x="14" y="6"/>
                    <a:pt x="14" y="9"/>
                  </a:cubicBezTo>
                  <a:cubicBezTo>
                    <a:pt x="14" y="11"/>
                    <a:pt x="12" y="13"/>
                    <a:pt x="9" y="13"/>
                  </a:cubicBezTo>
                  <a:cubicBezTo>
                    <a:pt x="8" y="13"/>
                    <a:pt x="7" y="13"/>
                    <a:pt x="6" y="13"/>
                  </a:cubicBezTo>
                  <a:lnTo>
                    <a:pt x="6" y="5"/>
                  </a:lnTo>
                  <a:close/>
                  <a:moveTo>
                    <a:pt x="0" y="28"/>
                  </a:moveTo>
                  <a:cubicBezTo>
                    <a:pt x="6" y="28"/>
                    <a:pt x="6" y="28"/>
                    <a:pt x="6" y="28"/>
                  </a:cubicBezTo>
                  <a:cubicBezTo>
                    <a:pt x="6" y="18"/>
                    <a:pt x="6" y="18"/>
                    <a:pt x="6" y="18"/>
                  </a:cubicBezTo>
                  <a:cubicBezTo>
                    <a:pt x="7" y="18"/>
                    <a:pt x="8" y="18"/>
                    <a:pt x="9" y="18"/>
                  </a:cubicBezTo>
                  <a:cubicBezTo>
                    <a:pt x="12" y="18"/>
                    <a:pt x="16" y="17"/>
                    <a:pt x="18" y="15"/>
                  </a:cubicBezTo>
                  <a:cubicBezTo>
                    <a:pt x="19" y="14"/>
                    <a:pt x="20" y="11"/>
                    <a:pt x="20" y="8"/>
                  </a:cubicBezTo>
                  <a:cubicBezTo>
                    <a:pt x="20" y="6"/>
                    <a:pt x="19" y="3"/>
                    <a:pt x="17" y="2"/>
                  </a:cubicBezTo>
                  <a:cubicBezTo>
                    <a:pt x="15" y="0"/>
                    <a:pt x="13" y="0"/>
                    <a:pt x="9" y="0"/>
                  </a:cubicBezTo>
                  <a:cubicBezTo>
                    <a:pt x="5" y="0"/>
                    <a:pt x="2" y="0"/>
                    <a:pt x="0" y="0"/>
                  </a:cubicBezTo>
                  <a:lnTo>
                    <a:pt x="0" y="28"/>
                  </a:lnTo>
                  <a:close/>
                </a:path>
              </a:pathLst>
            </a:custGeom>
            <a:solidFill>
              <a:srgbClr val="000000"/>
            </a:solidFill>
            <a:ln w="9525">
              <a:noFill/>
              <a:round/>
              <a:headEnd/>
              <a:tailEnd/>
            </a:ln>
          </p:spPr>
          <p:txBody>
            <a:bodyPr/>
            <a:lstStyle/>
            <a:p>
              <a:endParaRPr lang="en-US" dirty="0"/>
            </a:p>
          </p:txBody>
        </p:sp>
        <p:sp>
          <p:nvSpPr>
            <p:cNvPr id="34848" name="Freeform 58"/>
            <p:cNvSpPr>
              <a:spLocks/>
            </p:cNvSpPr>
            <p:nvPr/>
          </p:nvSpPr>
          <p:spPr bwMode="auto">
            <a:xfrm>
              <a:off x="2583" y="1945"/>
              <a:ext cx="28" cy="49"/>
            </a:xfrm>
            <a:custGeom>
              <a:avLst/>
              <a:gdLst>
                <a:gd name="T0" fmla="*/ 0 w 12"/>
                <a:gd name="T1" fmla="*/ 2147483647 h 21"/>
                <a:gd name="T2" fmla="*/ 0 w 12"/>
                <a:gd name="T3" fmla="*/ 2147483647 h 21"/>
                <a:gd name="T4" fmla="*/ 2147483647 w 12"/>
                <a:gd name="T5" fmla="*/ 2147483647 h 21"/>
                <a:gd name="T6" fmla="*/ 2147483647 w 12"/>
                <a:gd name="T7" fmla="*/ 2147483647 h 21"/>
                <a:gd name="T8" fmla="*/ 2147483647 w 12"/>
                <a:gd name="T9" fmla="*/ 2147483647 h 21"/>
                <a:gd name="T10" fmla="*/ 2147483647 w 12"/>
                <a:gd name="T11" fmla="*/ 0 h 21"/>
                <a:gd name="T12" fmla="*/ 2147483647 w 12"/>
                <a:gd name="T13" fmla="*/ 0 h 21"/>
                <a:gd name="T14" fmla="*/ 2147483647 w 12"/>
                <a:gd name="T15" fmla="*/ 2147483647 h 21"/>
                <a:gd name="T16" fmla="*/ 2147483647 w 12"/>
                <a:gd name="T17" fmla="*/ 2147483647 h 21"/>
                <a:gd name="T18" fmla="*/ 2147483647 w 12"/>
                <a:gd name="T19" fmla="*/ 2147483647 h 21"/>
                <a:gd name="T20" fmla="*/ 2147483647 w 12"/>
                <a:gd name="T21" fmla="*/ 2147483647 h 21"/>
                <a:gd name="T22" fmla="*/ 2147483647 w 12"/>
                <a:gd name="T23" fmla="*/ 2147483647 h 21"/>
                <a:gd name="T24" fmla="*/ 0 w 12"/>
                <a:gd name="T25" fmla="*/ 2147483647 h 21"/>
                <a:gd name="T26" fmla="*/ 0 w 12"/>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21"/>
                <a:gd name="T44" fmla="*/ 12 w 12"/>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21">
                  <a:moveTo>
                    <a:pt x="0" y="7"/>
                  </a:moveTo>
                  <a:cubicBezTo>
                    <a:pt x="0" y="4"/>
                    <a:pt x="0" y="2"/>
                    <a:pt x="0" y="1"/>
                  </a:cubicBezTo>
                  <a:cubicBezTo>
                    <a:pt x="5" y="1"/>
                    <a:pt x="5" y="1"/>
                    <a:pt x="5" y="1"/>
                  </a:cubicBezTo>
                  <a:cubicBezTo>
                    <a:pt x="5" y="4"/>
                    <a:pt x="5" y="4"/>
                    <a:pt x="5" y="4"/>
                  </a:cubicBezTo>
                  <a:cubicBezTo>
                    <a:pt x="5" y="4"/>
                    <a:pt x="5" y="4"/>
                    <a:pt x="5" y="4"/>
                  </a:cubicBezTo>
                  <a:cubicBezTo>
                    <a:pt x="6" y="1"/>
                    <a:pt x="9" y="0"/>
                    <a:pt x="11" y="0"/>
                  </a:cubicBezTo>
                  <a:cubicBezTo>
                    <a:pt x="11" y="0"/>
                    <a:pt x="12" y="0"/>
                    <a:pt x="12" y="0"/>
                  </a:cubicBezTo>
                  <a:cubicBezTo>
                    <a:pt x="12" y="6"/>
                    <a:pt x="12" y="6"/>
                    <a:pt x="12" y="6"/>
                  </a:cubicBezTo>
                  <a:cubicBezTo>
                    <a:pt x="12" y="6"/>
                    <a:pt x="11" y="6"/>
                    <a:pt x="11" y="6"/>
                  </a:cubicBezTo>
                  <a:cubicBezTo>
                    <a:pt x="8" y="6"/>
                    <a:pt x="7" y="7"/>
                    <a:pt x="6" y="9"/>
                  </a:cubicBezTo>
                  <a:cubicBezTo>
                    <a:pt x="6" y="10"/>
                    <a:pt x="6" y="10"/>
                    <a:pt x="6" y="11"/>
                  </a:cubicBezTo>
                  <a:cubicBezTo>
                    <a:pt x="6" y="21"/>
                    <a:pt x="6" y="21"/>
                    <a:pt x="6" y="21"/>
                  </a:cubicBezTo>
                  <a:cubicBezTo>
                    <a:pt x="0" y="21"/>
                    <a:pt x="0" y="21"/>
                    <a:pt x="0" y="21"/>
                  </a:cubicBezTo>
                  <a:lnTo>
                    <a:pt x="0" y="7"/>
                  </a:lnTo>
                  <a:close/>
                </a:path>
              </a:pathLst>
            </a:custGeom>
            <a:solidFill>
              <a:srgbClr val="000000"/>
            </a:solidFill>
            <a:ln w="9525">
              <a:noFill/>
              <a:round/>
              <a:headEnd/>
              <a:tailEnd/>
            </a:ln>
          </p:spPr>
          <p:txBody>
            <a:bodyPr/>
            <a:lstStyle/>
            <a:p>
              <a:endParaRPr lang="en-US" dirty="0"/>
            </a:p>
          </p:txBody>
        </p:sp>
        <p:sp>
          <p:nvSpPr>
            <p:cNvPr id="34849" name="Freeform 59"/>
            <p:cNvSpPr>
              <a:spLocks noEditPoints="1"/>
            </p:cNvSpPr>
            <p:nvPr/>
          </p:nvSpPr>
          <p:spPr bwMode="auto">
            <a:xfrm>
              <a:off x="2616" y="1945"/>
              <a:ext cx="50" cy="49"/>
            </a:xfrm>
            <a:custGeom>
              <a:avLst/>
              <a:gdLst>
                <a:gd name="T0" fmla="*/ 2147483647 w 21"/>
                <a:gd name="T1" fmla="*/ 2147483647 h 21"/>
                <a:gd name="T2" fmla="*/ 2147483647 w 21"/>
                <a:gd name="T3" fmla="*/ 2147483647 h 21"/>
                <a:gd name="T4" fmla="*/ 2147483647 w 21"/>
                <a:gd name="T5" fmla="*/ 2147483647 h 21"/>
                <a:gd name="T6" fmla="*/ 2147483647 w 21"/>
                <a:gd name="T7" fmla="*/ 2147483647 h 21"/>
                <a:gd name="T8" fmla="*/ 2147483647 w 21"/>
                <a:gd name="T9" fmla="*/ 2147483647 h 21"/>
                <a:gd name="T10" fmla="*/ 2147483647 w 21"/>
                <a:gd name="T11" fmla="*/ 2147483647 h 21"/>
                <a:gd name="T12" fmla="*/ 2147483647 w 21"/>
                <a:gd name="T13" fmla="*/ 2147483647 h 21"/>
                <a:gd name="T14" fmla="*/ 2147483647 w 21"/>
                <a:gd name="T15" fmla="*/ 0 h 21"/>
                <a:gd name="T16" fmla="*/ 0 w 21"/>
                <a:gd name="T17" fmla="*/ 2147483647 h 21"/>
                <a:gd name="T18" fmla="*/ 2147483647 w 21"/>
                <a:gd name="T19" fmla="*/ 2147483647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21"/>
                <a:gd name="T32" fmla="*/ 21 w 21"/>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21">
                  <a:moveTo>
                    <a:pt x="11" y="17"/>
                  </a:moveTo>
                  <a:cubicBezTo>
                    <a:pt x="8" y="17"/>
                    <a:pt x="7" y="14"/>
                    <a:pt x="7" y="11"/>
                  </a:cubicBezTo>
                  <a:cubicBezTo>
                    <a:pt x="7" y="8"/>
                    <a:pt x="8" y="5"/>
                    <a:pt x="11" y="5"/>
                  </a:cubicBezTo>
                  <a:cubicBezTo>
                    <a:pt x="14" y="5"/>
                    <a:pt x="15" y="8"/>
                    <a:pt x="15" y="11"/>
                  </a:cubicBezTo>
                  <a:cubicBezTo>
                    <a:pt x="15" y="14"/>
                    <a:pt x="13" y="17"/>
                    <a:pt x="11" y="17"/>
                  </a:cubicBezTo>
                  <a:close/>
                  <a:moveTo>
                    <a:pt x="11" y="21"/>
                  </a:moveTo>
                  <a:cubicBezTo>
                    <a:pt x="16" y="21"/>
                    <a:pt x="21" y="18"/>
                    <a:pt x="21" y="11"/>
                  </a:cubicBezTo>
                  <a:cubicBezTo>
                    <a:pt x="21" y="4"/>
                    <a:pt x="17" y="0"/>
                    <a:pt x="11" y="0"/>
                  </a:cubicBezTo>
                  <a:cubicBezTo>
                    <a:pt x="4" y="0"/>
                    <a:pt x="0" y="4"/>
                    <a:pt x="0" y="11"/>
                  </a:cubicBezTo>
                  <a:cubicBezTo>
                    <a:pt x="0" y="17"/>
                    <a:pt x="5" y="21"/>
                    <a:pt x="11" y="21"/>
                  </a:cubicBezTo>
                  <a:close/>
                </a:path>
              </a:pathLst>
            </a:custGeom>
            <a:solidFill>
              <a:srgbClr val="000000"/>
            </a:solidFill>
            <a:ln w="9525">
              <a:noFill/>
              <a:round/>
              <a:headEnd/>
              <a:tailEnd/>
            </a:ln>
          </p:spPr>
          <p:txBody>
            <a:bodyPr/>
            <a:lstStyle/>
            <a:p>
              <a:endParaRPr lang="en-US" dirty="0"/>
            </a:p>
          </p:txBody>
        </p:sp>
        <p:sp>
          <p:nvSpPr>
            <p:cNvPr id="34850" name="Freeform 60"/>
            <p:cNvSpPr>
              <a:spLocks noEditPoints="1"/>
            </p:cNvSpPr>
            <p:nvPr/>
          </p:nvSpPr>
          <p:spPr bwMode="auto">
            <a:xfrm>
              <a:off x="2673" y="1923"/>
              <a:ext cx="49" cy="71"/>
            </a:xfrm>
            <a:custGeom>
              <a:avLst/>
              <a:gdLst>
                <a:gd name="T0" fmla="*/ 2147483647 w 21"/>
                <a:gd name="T1" fmla="*/ 2147483647 h 30"/>
                <a:gd name="T2" fmla="*/ 2147483647 w 21"/>
                <a:gd name="T3" fmla="*/ 2147483647 h 30"/>
                <a:gd name="T4" fmla="*/ 2147483647 w 21"/>
                <a:gd name="T5" fmla="*/ 2147483647 h 30"/>
                <a:gd name="T6" fmla="*/ 2147483647 w 21"/>
                <a:gd name="T7" fmla="*/ 2147483647 h 30"/>
                <a:gd name="T8" fmla="*/ 2147483647 w 21"/>
                <a:gd name="T9" fmla="*/ 2147483647 h 30"/>
                <a:gd name="T10" fmla="*/ 2147483647 w 21"/>
                <a:gd name="T11" fmla="*/ 2147483647 h 30"/>
                <a:gd name="T12" fmla="*/ 2147483647 w 21"/>
                <a:gd name="T13" fmla="*/ 2147483647 h 30"/>
                <a:gd name="T14" fmla="*/ 2147483647 w 21"/>
                <a:gd name="T15" fmla="*/ 2147483647 h 30"/>
                <a:gd name="T16" fmla="*/ 2147483647 w 21"/>
                <a:gd name="T17" fmla="*/ 0 h 30"/>
                <a:gd name="T18" fmla="*/ 2147483647 w 21"/>
                <a:gd name="T19" fmla="*/ 2147483647 h 30"/>
                <a:gd name="T20" fmla="*/ 2147483647 w 21"/>
                <a:gd name="T21" fmla="*/ 2147483647 h 30"/>
                <a:gd name="T22" fmla="*/ 2147483647 w 21"/>
                <a:gd name="T23" fmla="*/ 2147483647 h 30"/>
                <a:gd name="T24" fmla="*/ 0 w 21"/>
                <a:gd name="T25" fmla="*/ 2147483647 h 30"/>
                <a:gd name="T26" fmla="*/ 2147483647 w 21"/>
                <a:gd name="T27" fmla="*/ 2147483647 h 30"/>
                <a:gd name="T28" fmla="*/ 2147483647 w 21"/>
                <a:gd name="T29" fmla="*/ 2147483647 h 30"/>
                <a:gd name="T30" fmla="*/ 2147483647 w 21"/>
                <a:gd name="T31" fmla="*/ 2147483647 h 30"/>
                <a:gd name="T32" fmla="*/ 2147483647 w 21"/>
                <a:gd name="T33" fmla="*/ 2147483647 h 30"/>
                <a:gd name="T34" fmla="*/ 2147483647 w 21"/>
                <a:gd name="T35" fmla="*/ 2147483647 h 30"/>
                <a:gd name="T36" fmla="*/ 2147483647 w 21"/>
                <a:gd name="T37" fmla="*/ 2147483647 h 30"/>
                <a:gd name="T38" fmla="*/ 2147483647 w 21"/>
                <a:gd name="T39" fmla="*/ 0 h 30"/>
                <a:gd name="T40" fmla="*/ 2147483647 w 21"/>
                <a:gd name="T41" fmla="*/ 0 h 3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1"/>
                <a:gd name="T64" fmla="*/ 0 h 30"/>
                <a:gd name="T65" fmla="*/ 21 w 21"/>
                <a:gd name="T66" fmla="*/ 30 h 3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1" h="30">
                  <a:moveTo>
                    <a:pt x="15" y="21"/>
                  </a:moveTo>
                  <a:cubicBezTo>
                    <a:pt x="15" y="21"/>
                    <a:pt x="15" y="22"/>
                    <a:pt x="15" y="22"/>
                  </a:cubicBezTo>
                  <a:cubicBezTo>
                    <a:pt x="14" y="24"/>
                    <a:pt x="13" y="25"/>
                    <a:pt x="11" y="25"/>
                  </a:cubicBezTo>
                  <a:cubicBezTo>
                    <a:pt x="8" y="25"/>
                    <a:pt x="7" y="23"/>
                    <a:pt x="7" y="20"/>
                  </a:cubicBezTo>
                  <a:cubicBezTo>
                    <a:pt x="7" y="17"/>
                    <a:pt x="8" y="14"/>
                    <a:pt x="11" y="14"/>
                  </a:cubicBezTo>
                  <a:cubicBezTo>
                    <a:pt x="13" y="14"/>
                    <a:pt x="14" y="15"/>
                    <a:pt x="15" y="17"/>
                  </a:cubicBezTo>
                  <a:cubicBezTo>
                    <a:pt x="15" y="17"/>
                    <a:pt x="15" y="18"/>
                    <a:pt x="15" y="18"/>
                  </a:cubicBezTo>
                  <a:lnTo>
                    <a:pt x="15" y="21"/>
                  </a:lnTo>
                  <a:close/>
                  <a:moveTo>
                    <a:pt x="15" y="0"/>
                  </a:moveTo>
                  <a:cubicBezTo>
                    <a:pt x="15" y="11"/>
                    <a:pt x="15" y="11"/>
                    <a:pt x="15" y="11"/>
                  </a:cubicBezTo>
                  <a:cubicBezTo>
                    <a:pt x="15" y="11"/>
                    <a:pt x="15" y="11"/>
                    <a:pt x="15" y="11"/>
                  </a:cubicBezTo>
                  <a:cubicBezTo>
                    <a:pt x="14" y="10"/>
                    <a:pt x="12" y="9"/>
                    <a:pt x="9" y="9"/>
                  </a:cubicBezTo>
                  <a:cubicBezTo>
                    <a:pt x="4" y="9"/>
                    <a:pt x="0" y="13"/>
                    <a:pt x="0" y="20"/>
                  </a:cubicBezTo>
                  <a:cubicBezTo>
                    <a:pt x="0" y="26"/>
                    <a:pt x="4" y="30"/>
                    <a:pt x="9" y="30"/>
                  </a:cubicBezTo>
                  <a:cubicBezTo>
                    <a:pt x="11" y="30"/>
                    <a:pt x="14" y="29"/>
                    <a:pt x="15" y="27"/>
                  </a:cubicBezTo>
                  <a:cubicBezTo>
                    <a:pt x="15" y="27"/>
                    <a:pt x="15" y="27"/>
                    <a:pt x="15" y="27"/>
                  </a:cubicBezTo>
                  <a:cubicBezTo>
                    <a:pt x="16" y="30"/>
                    <a:pt x="16" y="30"/>
                    <a:pt x="16" y="30"/>
                  </a:cubicBezTo>
                  <a:cubicBezTo>
                    <a:pt x="21" y="30"/>
                    <a:pt x="21" y="30"/>
                    <a:pt x="21" y="30"/>
                  </a:cubicBezTo>
                  <a:cubicBezTo>
                    <a:pt x="21" y="29"/>
                    <a:pt x="21" y="26"/>
                    <a:pt x="21" y="24"/>
                  </a:cubicBezTo>
                  <a:cubicBezTo>
                    <a:pt x="21" y="0"/>
                    <a:pt x="21" y="0"/>
                    <a:pt x="21" y="0"/>
                  </a:cubicBezTo>
                  <a:lnTo>
                    <a:pt x="15" y="0"/>
                  </a:lnTo>
                  <a:close/>
                </a:path>
              </a:pathLst>
            </a:custGeom>
            <a:solidFill>
              <a:srgbClr val="000000"/>
            </a:solidFill>
            <a:ln w="9525">
              <a:noFill/>
              <a:round/>
              <a:headEnd/>
              <a:tailEnd/>
            </a:ln>
          </p:spPr>
          <p:txBody>
            <a:bodyPr/>
            <a:lstStyle/>
            <a:p>
              <a:endParaRPr lang="en-US" dirty="0"/>
            </a:p>
          </p:txBody>
        </p:sp>
        <p:sp>
          <p:nvSpPr>
            <p:cNvPr id="34851" name="Freeform 61"/>
            <p:cNvSpPr>
              <a:spLocks/>
            </p:cNvSpPr>
            <p:nvPr/>
          </p:nvSpPr>
          <p:spPr bwMode="auto">
            <a:xfrm>
              <a:off x="2734" y="1947"/>
              <a:ext cx="45" cy="47"/>
            </a:xfrm>
            <a:custGeom>
              <a:avLst/>
              <a:gdLst>
                <a:gd name="T0" fmla="*/ 2147483647 w 19"/>
                <a:gd name="T1" fmla="*/ 2147483647 h 20"/>
                <a:gd name="T2" fmla="*/ 2147483647 w 19"/>
                <a:gd name="T3" fmla="*/ 2147483647 h 20"/>
                <a:gd name="T4" fmla="*/ 2147483647 w 19"/>
                <a:gd name="T5" fmla="*/ 2147483647 h 20"/>
                <a:gd name="T6" fmla="*/ 2147483647 w 19"/>
                <a:gd name="T7" fmla="*/ 2147483647 h 20"/>
                <a:gd name="T8" fmla="*/ 2147483647 w 19"/>
                <a:gd name="T9" fmla="*/ 2147483647 h 20"/>
                <a:gd name="T10" fmla="*/ 2147483647 w 19"/>
                <a:gd name="T11" fmla="*/ 2147483647 h 20"/>
                <a:gd name="T12" fmla="*/ 0 w 19"/>
                <a:gd name="T13" fmla="*/ 2147483647 h 20"/>
                <a:gd name="T14" fmla="*/ 0 w 19"/>
                <a:gd name="T15" fmla="*/ 0 h 20"/>
                <a:gd name="T16" fmla="*/ 2147483647 w 19"/>
                <a:gd name="T17" fmla="*/ 0 h 20"/>
                <a:gd name="T18" fmla="*/ 2147483647 w 19"/>
                <a:gd name="T19" fmla="*/ 2147483647 h 20"/>
                <a:gd name="T20" fmla="*/ 2147483647 w 19"/>
                <a:gd name="T21" fmla="*/ 2147483647 h 20"/>
                <a:gd name="T22" fmla="*/ 2147483647 w 19"/>
                <a:gd name="T23" fmla="*/ 2147483647 h 20"/>
                <a:gd name="T24" fmla="*/ 2147483647 w 19"/>
                <a:gd name="T25" fmla="*/ 2147483647 h 20"/>
                <a:gd name="T26" fmla="*/ 2147483647 w 19"/>
                <a:gd name="T27" fmla="*/ 0 h 20"/>
                <a:gd name="T28" fmla="*/ 2147483647 w 19"/>
                <a:gd name="T29" fmla="*/ 0 h 20"/>
                <a:gd name="T30" fmla="*/ 2147483647 w 19"/>
                <a:gd name="T31" fmla="*/ 2147483647 h 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9"/>
                <a:gd name="T49" fmla="*/ 0 h 20"/>
                <a:gd name="T50" fmla="*/ 19 w 19"/>
                <a:gd name="T51" fmla="*/ 20 h 2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9" h="20">
                  <a:moveTo>
                    <a:pt x="19" y="13"/>
                  </a:moveTo>
                  <a:cubicBezTo>
                    <a:pt x="19" y="16"/>
                    <a:pt x="19" y="18"/>
                    <a:pt x="19" y="20"/>
                  </a:cubicBezTo>
                  <a:cubicBezTo>
                    <a:pt x="14" y="20"/>
                    <a:pt x="14" y="20"/>
                    <a:pt x="14" y="20"/>
                  </a:cubicBezTo>
                  <a:cubicBezTo>
                    <a:pt x="14" y="17"/>
                    <a:pt x="14" y="17"/>
                    <a:pt x="14" y="17"/>
                  </a:cubicBezTo>
                  <a:cubicBezTo>
                    <a:pt x="14" y="17"/>
                    <a:pt x="14" y="17"/>
                    <a:pt x="14" y="17"/>
                  </a:cubicBezTo>
                  <a:cubicBezTo>
                    <a:pt x="13" y="18"/>
                    <a:pt x="11" y="20"/>
                    <a:pt x="7" y="20"/>
                  </a:cubicBezTo>
                  <a:cubicBezTo>
                    <a:pt x="3" y="20"/>
                    <a:pt x="0" y="18"/>
                    <a:pt x="0" y="12"/>
                  </a:cubicBezTo>
                  <a:cubicBezTo>
                    <a:pt x="0" y="0"/>
                    <a:pt x="0" y="0"/>
                    <a:pt x="0" y="0"/>
                  </a:cubicBezTo>
                  <a:cubicBezTo>
                    <a:pt x="6" y="0"/>
                    <a:pt x="6" y="0"/>
                    <a:pt x="6" y="0"/>
                  </a:cubicBezTo>
                  <a:cubicBezTo>
                    <a:pt x="6" y="11"/>
                    <a:pt x="6" y="11"/>
                    <a:pt x="6" y="11"/>
                  </a:cubicBezTo>
                  <a:cubicBezTo>
                    <a:pt x="6" y="14"/>
                    <a:pt x="7" y="15"/>
                    <a:pt x="10" y="15"/>
                  </a:cubicBezTo>
                  <a:cubicBezTo>
                    <a:pt x="11" y="15"/>
                    <a:pt x="12" y="14"/>
                    <a:pt x="13" y="13"/>
                  </a:cubicBezTo>
                  <a:cubicBezTo>
                    <a:pt x="13" y="13"/>
                    <a:pt x="13" y="12"/>
                    <a:pt x="13" y="12"/>
                  </a:cubicBezTo>
                  <a:cubicBezTo>
                    <a:pt x="13" y="0"/>
                    <a:pt x="13" y="0"/>
                    <a:pt x="13" y="0"/>
                  </a:cubicBezTo>
                  <a:cubicBezTo>
                    <a:pt x="19" y="0"/>
                    <a:pt x="19" y="0"/>
                    <a:pt x="19" y="0"/>
                  </a:cubicBezTo>
                  <a:lnTo>
                    <a:pt x="19" y="13"/>
                  </a:lnTo>
                  <a:close/>
                </a:path>
              </a:pathLst>
            </a:custGeom>
            <a:solidFill>
              <a:srgbClr val="000000"/>
            </a:solidFill>
            <a:ln w="9525">
              <a:noFill/>
              <a:round/>
              <a:headEnd/>
              <a:tailEnd/>
            </a:ln>
          </p:spPr>
          <p:txBody>
            <a:bodyPr/>
            <a:lstStyle/>
            <a:p>
              <a:endParaRPr lang="en-US" dirty="0"/>
            </a:p>
          </p:txBody>
        </p:sp>
        <p:sp>
          <p:nvSpPr>
            <p:cNvPr id="34852" name="Freeform 62"/>
            <p:cNvSpPr>
              <a:spLocks/>
            </p:cNvSpPr>
            <p:nvPr/>
          </p:nvSpPr>
          <p:spPr bwMode="auto">
            <a:xfrm>
              <a:off x="2789" y="1945"/>
              <a:ext cx="40" cy="49"/>
            </a:xfrm>
            <a:custGeom>
              <a:avLst/>
              <a:gdLst>
                <a:gd name="T0" fmla="*/ 2147483647 w 17"/>
                <a:gd name="T1" fmla="*/ 2147483647 h 21"/>
                <a:gd name="T2" fmla="*/ 2147483647 w 17"/>
                <a:gd name="T3" fmla="*/ 2147483647 h 21"/>
                <a:gd name="T4" fmla="*/ 0 w 17"/>
                <a:gd name="T5" fmla="*/ 2147483647 h 21"/>
                <a:gd name="T6" fmla="*/ 2147483647 w 17"/>
                <a:gd name="T7" fmla="*/ 0 h 21"/>
                <a:gd name="T8" fmla="*/ 2147483647 w 17"/>
                <a:gd name="T9" fmla="*/ 2147483647 h 21"/>
                <a:gd name="T10" fmla="*/ 2147483647 w 17"/>
                <a:gd name="T11" fmla="*/ 2147483647 h 21"/>
                <a:gd name="T12" fmla="*/ 2147483647 w 17"/>
                <a:gd name="T13" fmla="*/ 2147483647 h 21"/>
                <a:gd name="T14" fmla="*/ 2147483647 w 17"/>
                <a:gd name="T15" fmla="*/ 2147483647 h 21"/>
                <a:gd name="T16" fmla="*/ 2147483647 w 17"/>
                <a:gd name="T17" fmla="*/ 2147483647 h 21"/>
                <a:gd name="T18" fmla="*/ 2147483647 w 17"/>
                <a:gd name="T19" fmla="*/ 2147483647 h 21"/>
                <a:gd name="T20" fmla="*/ 2147483647 w 17"/>
                <a:gd name="T21" fmla="*/ 2147483647 h 2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21"/>
                <a:gd name="T35" fmla="*/ 17 w 17"/>
                <a:gd name="T36" fmla="*/ 21 h 2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21">
                  <a:moveTo>
                    <a:pt x="17" y="20"/>
                  </a:moveTo>
                  <a:cubicBezTo>
                    <a:pt x="16" y="21"/>
                    <a:pt x="13" y="21"/>
                    <a:pt x="11" y="21"/>
                  </a:cubicBezTo>
                  <a:cubicBezTo>
                    <a:pt x="4" y="21"/>
                    <a:pt x="0" y="17"/>
                    <a:pt x="0" y="11"/>
                  </a:cubicBezTo>
                  <a:cubicBezTo>
                    <a:pt x="0" y="5"/>
                    <a:pt x="4" y="0"/>
                    <a:pt x="12" y="0"/>
                  </a:cubicBezTo>
                  <a:cubicBezTo>
                    <a:pt x="14" y="0"/>
                    <a:pt x="15" y="0"/>
                    <a:pt x="17" y="1"/>
                  </a:cubicBezTo>
                  <a:cubicBezTo>
                    <a:pt x="16" y="6"/>
                    <a:pt x="16" y="6"/>
                    <a:pt x="16" y="6"/>
                  </a:cubicBezTo>
                  <a:cubicBezTo>
                    <a:pt x="15" y="5"/>
                    <a:pt x="14" y="5"/>
                    <a:pt x="12" y="5"/>
                  </a:cubicBezTo>
                  <a:cubicBezTo>
                    <a:pt x="9" y="5"/>
                    <a:pt x="7" y="7"/>
                    <a:pt x="7" y="11"/>
                  </a:cubicBezTo>
                  <a:cubicBezTo>
                    <a:pt x="7" y="14"/>
                    <a:pt x="9" y="16"/>
                    <a:pt x="12" y="16"/>
                  </a:cubicBezTo>
                  <a:cubicBezTo>
                    <a:pt x="14" y="16"/>
                    <a:pt x="15" y="16"/>
                    <a:pt x="16" y="16"/>
                  </a:cubicBezTo>
                  <a:lnTo>
                    <a:pt x="17" y="20"/>
                  </a:lnTo>
                  <a:close/>
                </a:path>
              </a:pathLst>
            </a:custGeom>
            <a:solidFill>
              <a:srgbClr val="000000"/>
            </a:solidFill>
            <a:ln w="9525">
              <a:noFill/>
              <a:round/>
              <a:headEnd/>
              <a:tailEnd/>
            </a:ln>
          </p:spPr>
          <p:txBody>
            <a:bodyPr/>
            <a:lstStyle/>
            <a:p>
              <a:endParaRPr lang="en-US" dirty="0"/>
            </a:p>
          </p:txBody>
        </p:sp>
        <p:sp>
          <p:nvSpPr>
            <p:cNvPr id="34853" name="Freeform 63"/>
            <p:cNvSpPr>
              <a:spLocks/>
            </p:cNvSpPr>
            <p:nvPr/>
          </p:nvSpPr>
          <p:spPr bwMode="auto">
            <a:xfrm>
              <a:off x="2833" y="1933"/>
              <a:ext cx="31" cy="61"/>
            </a:xfrm>
            <a:custGeom>
              <a:avLst/>
              <a:gdLst>
                <a:gd name="T0" fmla="*/ 2147483647 w 13"/>
                <a:gd name="T1" fmla="*/ 0 h 26"/>
                <a:gd name="T2" fmla="*/ 2147483647 w 13"/>
                <a:gd name="T3" fmla="*/ 2147483647 h 26"/>
                <a:gd name="T4" fmla="*/ 2147483647 w 13"/>
                <a:gd name="T5" fmla="*/ 2147483647 h 26"/>
                <a:gd name="T6" fmla="*/ 2147483647 w 13"/>
                <a:gd name="T7" fmla="*/ 2147483647 h 26"/>
                <a:gd name="T8" fmla="*/ 2147483647 w 13"/>
                <a:gd name="T9" fmla="*/ 2147483647 h 26"/>
                <a:gd name="T10" fmla="*/ 2147483647 w 13"/>
                <a:gd name="T11" fmla="*/ 2147483647 h 26"/>
                <a:gd name="T12" fmla="*/ 2147483647 w 13"/>
                <a:gd name="T13" fmla="*/ 2147483647 h 26"/>
                <a:gd name="T14" fmla="*/ 2147483647 w 13"/>
                <a:gd name="T15" fmla="*/ 2147483647 h 26"/>
                <a:gd name="T16" fmla="*/ 2147483647 w 13"/>
                <a:gd name="T17" fmla="*/ 2147483647 h 26"/>
                <a:gd name="T18" fmla="*/ 2147483647 w 13"/>
                <a:gd name="T19" fmla="*/ 2147483647 h 26"/>
                <a:gd name="T20" fmla="*/ 2147483647 w 13"/>
                <a:gd name="T21" fmla="*/ 2147483647 h 26"/>
                <a:gd name="T22" fmla="*/ 2147483647 w 13"/>
                <a:gd name="T23" fmla="*/ 2147483647 h 26"/>
                <a:gd name="T24" fmla="*/ 2147483647 w 13"/>
                <a:gd name="T25" fmla="*/ 2147483647 h 26"/>
                <a:gd name="T26" fmla="*/ 0 w 13"/>
                <a:gd name="T27" fmla="*/ 2147483647 h 26"/>
                <a:gd name="T28" fmla="*/ 0 w 13"/>
                <a:gd name="T29" fmla="*/ 2147483647 h 26"/>
                <a:gd name="T30" fmla="*/ 2147483647 w 13"/>
                <a:gd name="T31" fmla="*/ 2147483647 h 26"/>
                <a:gd name="T32" fmla="*/ 2147483647 w 13"/>
                <a:gd name="T33" fmla="*/ 2147483647 h 26"/>
                <a:gd name="T34" fmla="*/ 2147483647 w 13"/>
                <a:gd name="T35" fmla="*/ 0 h 2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
                <a:gd name="T55" fmla="*/ 0 h 26"/>
                <a:gd name="T56" fmla="*/ 13 w 13"/>
                <a:gd name="T57" fmla="*/ 26 h 2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 h="26">
                  <a:moveTo>
                    <a:pt x="9" y="0"/>
                  </a:moveTo>
                  <a:cubicBezTo>
                    <a:pt x="9" y="6"/>
                    <a:pt x="9" y="6"/>
                    <a:pt x="9" y="6"/>
                  </a:cubicBezTo>
                  <a:cubicBezTo>
                    <a:pt x="13" y="6"/>
                    <a:pt x="13" y="6"/>
                    <a:pt x="13" y="6"/>
                  </a:cubicBezTo>
                  <a:cubicBezTo>
                    <a:pt x="13" y="10"/>
                    <a:pt x="13" y="10"/>
                    <a:pt x="13" y="10"/>
                  </a:cubicBezTo>
                  <a:cubicBezTo>
                    <a:pt x="9" y="10"/>
                    <a:pt x="9" y="10"/>
                    <a:pt x="9" y="10"/>
                  </a:cubicBezTo>
                  <a:cubicBezTo>
                    <a:pt x="9" y="18"/>
                    <a:pt x="9" y="18"/>
                    <a:pt x="9" y="18"/>
                  </a:cubicBezTo>
                  <a:cubicBezTo>
                    <a:pt x="9" y="20"/>
                    <a:pt x="9" y="21"/>
                    <a:pt x="11" y="21"/>
                  </a:cubicBezTo>
                  <a:cubicBezTo>
                    <a:pt x="12" y="21"/>
                    <a:pt x="13" y="21"/>
                    <a:pt x="13" y="21"/>
                  </a:cubicBezTo>
                  <a:cubicBezTo>
                    <a:pt x="13" y="26"/>
                    <a:pt x="13" y="26"/>
                    <a:pt x="13" y="26"/>
                  </a:cubicBezTo>
                  <a:cubicBezTo>
                    <a:pt x="12" y="26"/>
                    <a:pt x="11" y="26"/>
                    <a:pt x="9" y="26"/>
                  </a:cubicBezTo>
                  <a:cubicBezTo>
                    <a:pt x="7" y="26"/>
                    <a:pt x="5" y="26"/>
                    <a:pt x="4" y="25"/>
                  </a:cubicBezTo>
                  <a:cubicBezTo>
                    <a:pt x="3" y="23"/>
                    <a:pt x="3" y="21"/>
                    <a:pt x="3" y="19"/>
                  </a:cubicBezTo>
                  <a:cubicBezTo>
                    <a:pt x="3" y="10"/>
                    <a:pt x="3" y="10"/>
                    <a:pt x="3" y="10"/>
                  </a:cubicBezTo>
                  <a:cubicBezTo>
                    <a:pt x="0" y="10"/>
                    <a:pt x="0" y="10"/>
                    <a:pt x="0" y="10"/>
                  </a:cubicBezTo>
                  <a:cubicBezTo>
                    <a:pt x="0" y="6"/>
                    <a:pt x="0" y="6"/>
                    <a:pt x="0" y="6"/>
                  </a:cubicBezTo>
                  <a:cubicBezTo>
                    <a:pt x="3" y="6"/>
                    <a:pt x="3" y="6"/>
                    <a:pt x="3" y="6"/>
                  </a:cubicBezTo>
                  <a:cubicBezTo>
                    <a:pt x="3" y="2"/>
                    <a:pt x="3" y="2"/>
                    <a:pt x="3" y="2"/>
                  </a:cubicBezTo>
                  <a:lnTo>
                    <a:pt x="9" y="0"/>
                  </a:lnTo>
                  <a:close/>
                </a:path>
              </a:pathLst>
            </a:custGeom>
            <a:solidFill>
              <a:srgbClr val="000000"/>
            </a:solidFill>
            <a:ln w="9525">
              <a:noFill/>
              <a:round/>
              <a:headEnd/>
              <a:tailEnd/>
            </a:ln>
          </p:spPr>
          <p:txBody>
            <a:bodyPr/>
            <a:lstStyle/>
            <a:p>
              <a:endParaRPr lang="en-US" dirty="0"/>
            </a:p>
          </p:txBody>
        </p:sp>
        <p:sp>
          <p:nvSpPr>
            <p:cNvPr id="34854" name="Freeform 64"/>
            <p:cNvSpPr>
              <a:spLocks/>
            </p:cNvSpPr>
            <p:nvPr/>
          </p:nvSpPr>
          <p:spPr bwMode="auto">
            <a:xfrm>
              <a:off x="2871" y="1945"/>
              <a:ext cx="36" cy="49"/>
            </a:xfrm>
            <a:custGeom>
              <a:avLst/>
              <a:gdLst>
                <a:gd name="T0" fmla="*/ 2147483647 w 15"/>
                <a:gd name="T1" fmla="*/ 2147483647 h 21"/>
                <a:gd name="T2" fmla="*/ 2147483647 w 15"/>
                <a:gd name="T3" fmla="*/ 2147483647 h 21"/>
                <a:gd name="T4" fmla="*/ 2147483647 w 15"/>
                <a:gd name="T5" fmla="*/ 2147483647 h 21"/>
                <a:gd name="T6" fmla="*/ 2147483647 w 15"/>
                <a:gd name="T7" fmla="*/ 2147483647 h 21"/>
                <a:gd name="T8" fmla="*/ 0 w 15"/>
                <a:gd name="T9" fmla="*/ 2147483647 h 21"/>
                <a:gd name="T10" fmla="*/ 2147483647 w 15"/>
                <a:gd name="T11" fmla="*/ 0 h 21"/>
                <a:gd name="T12" fmla="*/ 2147483647 w 15"/>
                <a:gd name="T13" fmla="*/ 2147483647 h 21"/>
                <a:gd name="T14" fmla="*/ 2147483647 w 15"/>
                <a:gd name="T15" fmla="*/ 2147483647 h 21"/>
                <a:gd name="T16" fmla="*/ 2147483647 w 15"/>
                <a:gd name="T17" fmla="*/ 2147483647 h 21"/>
                <a:gd name="T18" fmla="*/ 2147483647 w 15"/>
                <a:gd name="T19" fmla="*/ 2147483647 h 21"/>
                <a:gd name="T20" fmla="*/ 2147483647 w 15"/>
                <a:gd name="T21" fmla="*/ 2147483647 h 21"/>
                <a:gd name="T22" fmla="*/ 2147483647 w 15"/>
                <a:gd name="T23" fmla="*/ 2147483647 h 21"/>
                <a:gd name="T24" fmla="*/ 2147483647 w 15"/>
                <a:gd name="T25" fmla="*/ 2147483647 h 21"/>
                <a:gd name="T26" fmla="*/ 0 w 15"/>
                <a:gd name="T27" fmla="*/ 2147483647 h 21"/>
                <a:gd name="T28" fmla="*/ 2147483647 w 15"/>
                <a:gd name="T29" fmla="*/ 2147483647 h 2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5"/>
                <a:gd name="T46" fmla="*/ 0 h 21"/>
                <a:gd name="T47" fmla="*/ 15 w 15"/>
                <a:gd name="T48" fmla="*/ 21 h 2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5" h="21">
                  <a:moveTo>
                    <a:pt x="1" y="15"/>
                  </a:moveTo>
                  <a:cubicBezTo>
                    <a:pt x="2" y="16"/>
                    <a:pt x="5" y="17"/>
                    <a:pt x="6" y="17"/>
                  </a:cubicBezTo>
                  <a:cubicBezTo>
                    <a:pt x="8" y="17"/>
                    <a:pt x="9" y="16"/>
                    <a:pt x="9" y="15"/>
                  </a:cubicBezTo>
                  <a:cubicBezTo>
                    <a:pt x="9" y="14"/>
                    <a:pt x="9" y="14"/>
                    <a:pt x="6" y="13"/>
                  </a:cubicBezTo>
                  <a:cubicBezTo>
                    <a:pt x="2" y="12"/>
                    <a:pt x="0" y="9"/>
                    <a:pt x="0" y="7"/>
                  </a:cubicBezTo>
                  <a:cubicBezTo>
                    <a:pt x="0" y="3"/>
                    <a:pt x="4" y="0"/>
                    <a:pt x="9" y="0"/>
                  </a:cubicBezTo>
                  <a:cubicBezTo>
                    <a:pt x="11" y="0"/>
                    <a:pt x="13" y="1"/>
                    <a:pt x="14" y="1"/>
                  </a:cubicBezTo>
                  <a:cubicBezTo>
                    <a:pt x="13" y="6"/>
                    <a:pt x="13" y="6"/>
                    <a:pt x="13" y="6"/>
                  </a:cubicBezTo>
                  <a:cubicBezTo>
                    <a:pt x="12" y="5"/>
                    <a:pt x="11" y="5"/>
                    <a:pt x="9" y="5"/>
                  </a:cubicBezTo>
                  <a:cubicBezTo>
                    <a:pt x="7" y="5"/>
                    <a:pt x="6" y="5"/>
                    <a:pt x="6" y="6"/>
                  </a:cubicBezTo>
                  <a:cubicBezTo>
                    <a:pt x="6" y="7"/>
                    <a:pt x="7" y="8"/>
                    <a:pt x="10" y="9"/>
                  </a:cubicBezTo>
                  <a:cubicBezTo>
                    <a:pt x="14" y="10"/>
                    <a:pt x="15" y="12"/>
                    <a:pt x="15" y="15"/>
                  </a:cubicBezTo>
                  <a:cubicBezTo>
                    <a:pt x="15" y="19"/>
                    <a:pt x="12" y="21"/>
                    <a:pt x="6" y="21"/>
                  </a:cubicBezTo>
                  <a:cubicBezTo>
                    <a:pt x="4" y="21"/>
                    <a:pt x="1" y="21"/>
                    <a:pt x="0" y="20"/>
                  </a:cubicBezTo>
                  <a:lnTo>
                    <a:pt x="1" y="15"/>
                  </a:lnTo>
                  <a:close/>
                </a:path>
              </a:pathLst>
            </a:custGeom>
            <a:solidFill>
              <a:srgbClr val="000000"/>
            </a:solidFill>
            <a:ln w="9525">
              <a:noFill/>
              <a:round/>
              <a:headEnd/>
              <a:tailEnd/>
            </a:ln>
          </p:spPr>
          <p:txBody>
            <a:bodyPr/>
            <a:lstStyle/>
            <a:p>
              <a:endParaRPr lang="en-US" dirty="0"/>
            </a:p>
          </p:txBody>
        </p:sp>
        <p:sp>
          <p:nvSpPr>
            <p:cNvPr id="34855" name="Freeform 65"/>
            <p:cNvSpPr>
              <a:spLocks noEditPoints="1"/>
            </p:cNvSpPr>
            <p:nvPr/>
          </p:nvSpPr>
          <p:spPr bwMode="auto">
            <a:xfrm>
              <a:off x="2916" y="1945"/>
              <a:ext cx="17" cy="49"/>
            </a:xfrm>
            <a:custGeom>
              <a:avLst/>
              <a:gdLst>
                <a:gd name="T0" fmla="*/ 2147483647 w 7"/>
                <a:gd name="T1" fmla="*/ 2147483647 h 21"/>
                <a:gd name="T2" fmla="*/ 0 w 7"/>
                <a:gd name="T3" fmla="*/ 2147483647 h 21"/>
                <a:gd name="T4" fmla="*/ 2147483647 w 7"/>
                <a:gd name="T5" fmla="*/ 0 h 21"/>
                <a:gd name="T6" fmla="*/ 2147483647 w 7"/>
                <a:gd name="T7" fmla="*/ 2147483647 h 21"/>
                <a:gd name="T8" fmla="*/ 2147483647 w 7"/>
                <a:gd name="T9" fmla="*/ 2147483647 h 21"/>
                <a:gd name="T10" fmla="*/ 2147483647 w 7"/>
                <a:gd name="T11" fmla="*/ 2147483647 h 21"/>
                <a:gd name="T12" fmla="*/ 0 w 7"/>
                <a:gd name="T13" fmla="*/ 2147483647 h 21"/>
                <a:gd name="T14" fmla="*/ 2147483647 w 7"/>
                <a:gd name="T15" fmla="*/ 2147483647 h 21"/>
                <a:gd name="T16" fmla="*/ 2147483647 w 7"/>
                <a:gd name="T17" fmla="*/ 2147483647 h 21"/>
                <a:gd name="T18" fmla="*/ 2147483647 w 7"/>
                <a:gd name="T19" fmla="*/ 2147483647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
                <a:gd name="T31" fmla="*/ 0 h 21"/>
                <a:gd name="T32" fmla="*/ 7 w 7"/>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 h="21">
                  <a:moveTo>
                    <a:pt x="3" y="8"/>
                  </a:moveTo>
                  <a:cubicBezTo>
                    <a:pt x="1" y="8"/>
                    <a:pt x="0" y="6"/>
                    <a:pt x="0" y="4"/>
                  </a:cubicBezTo>
                  <a:cubicBezTo>
                    <a:pt x="0" y="2"/>
                    <a:pt x="1" y="0"/>
                    <a:pt x="3" y="0"/>
                  </a:cubicBezTo>
                  <a:cubicBezTo>
                    <a:pt x="6" y="0"/>
                    <a:pt x="7" y="2"/>
                    <a:pt x="7" y="4"/>
                  </a:cubicBezTo>
                  <a:cubicBezTo>
                    <a:pt x="7" y="6"/>
                    <a:pt x="6" y="8"/>
                    <a:pt x="3" y="8"/>
                  </a:cubicBezTo>
                  <a:close/>
                  <a:moveTo>
                    <a:pt x="3" y="21"/>
                  </a:moveTo>
                  <a:cubicBezTo>
                    <a:pt x="1" y="21"/>
                    <a:pt x="0" y="20"/>
                    <a:pt x="0" y="18"/>
                  </a:cubicBezTo>
                  <a:cubicBezTo>
                    <a:pt x="0" y="15"/>
                    <a:pt x="1" y="14"/>
                    <a:pt x="3" y="14"/>
                  </a:cubicBezTo>
                  <a:cubicBezTo>
                    <a:pt x="6" y="14"/>
                    <a:pt x="7" y="15"/>
                    <a:pt x="7" y="18"/>
                  </a:cubicBezTo>
                  <a:cubicBezTo>
                    <a:pt x="7" y="20"/>
                    <a:pt x="6" y="21"/>
                    <a:pt x="3" y="21"/>
                  </a:cubicBezTo>
                  <a:close/>
                </a:path>
              </a:pathLst>
            </a:custGeom>
            <a:solidFill>
              <a:srgbClr val="000000"/>
            </a:solidFill>
            <a:ln w="9525">
              <a:noFill/>
              <a:round/>
              <a:headEnd/>
              <a:tailEnd/>
            </a:ln>
          </p:spPr>
          <p:txBody>
            <a:bodyPr/>
            <a:lstStyle/>
            <a:p>
              <a:endParaRPr lang="en-US" dirty="0"/>
            </a:p>
          </p:txBody>
        </p:sp>
        <p:sp>
          <p:nvSpPr>
            <p:cNvPr id="34856" name="Freeform 66"/>
            <p:cNvSpPr>
              <a:spLocks/>
            </p:cNvSpPr>
            <p:nvPr/>
          </p:nvSpPr>
          <p:spPr bwMode="auto">
            <a:xfrm>
              <a:off x="1378" y="2079"/>
              <a:ext cx="50" cy="55"/>
            </a:xfrm>
            <a:custGeom>
              <a:avLst/>
              <a:gdLst>
                <a:gd name="T0" fmla="*/ 0 w 50"/>
                <a:gd name="T1" fmla="*/ 55 h 55"/>
                <a:gd name="T2" fmla="*/ 0 w 50"/>
                <a:gd name="T3" fmla="*/ 0 h 55"/>
                <a:gd name="T4" fmla="*/ 50 w 50"/>
                <a:gd name="T5" fmla="*/ 29 h 55"/>
                <a:gd name="T6" fmla="*/ 0 w 50"/>
                <a:gd name="T7" fmla="*/ 55 h 55"/>
                <a:gd name="T8" fmla="*/ 0 60000 65536"/>
                <a:gd name="T9" fmla="*/ 0 60000 65536"/>
                <a:gd name="T10" fmla="*/ 0 60000 65536"/>
                <a:gd name="T11" fmla="*/ 0 60000 65536"/>
                <a:gd name="T12" fmla="*/ 0 w 50"/>
                <a:gd name="T13" fmla="*/ 0 h 55"/>
                <a:gd name="T14" fmla="*/ 50 w 50"/>
                <a:gd name="T15" fmla="*/ 55 h 55"/>
              </a:gdLst>
              <a:ahLst/>
              <a:cxnLst>
                <a:cxn ang="T8">
                  <a:pos x="T0" y="T1"/>
                </a:cxn>
                <a:cxn ang="T9">
                  <a:pos x="T2" y="T3"/>
                </a:cxn>
                <a:cxn ang="T10">
                  <a:pos x="T4" y="T5"/>
                </a:cxn>
                <a:cxn ang="T11">
                  <a:pos x="T6" y="T7"/>
                </a:cxn>
              </a:cxnLst>
              <a:rect l="T12" t="T13" r="T14" b="T15"/>
              <a:pathLst>
                <a:path w="50" h="55">
                  <a:moveTo>
                    <a:pt x="0" y="55"/>
                  </a:moveTo>
                  <a:lnTo>
                    <a:pt x="0" y="0"/>
                  </a:lnTo>
                  <a:lnTo>
                    <a:pt x="50" y="29"/>
                  </a:lnTo>
                  <a:lnTo>
                    <a:pt x="0" y="55"/>
                  </a:lnTo>
                  <a:close/>
                </a:path>
              </a:pathLst>
            </a:custGeom>
            <a:solidFill>
              <a:srgbClr val="000000"/>
            </a:solidFill>
            <a:ln w="9525">
              <a:noFill/>
              <a:round/>
              <a:headEnd/>
              <a:tailEnd/>
            </a:ln>
          </p:spPr>
          <p:txBody>
            <a:bodyPr/>
            <a:lstStyle/>
            <a:p>
              <a:endParaRPr lang="en-US" dirty="0"/>
            </a:p>
          </p:txBody>
        </p:sp>
        <p:sp>
          <p:nvSpPr>
            <p:cNvPr id="34857" name="Freeform 67"/>
            <p:cNvSpPr>
              <a:spLocks noEditPoints="1"/>
            </p:cNvSpPr>
            <p:nvPr/>
          </p:nvSpPr>
          <p:spPr bwMode="auto">
            <a:xfrm>
              <a:off x="1463" y="2070"/>
              <a:ext cx="59" cy="66"/>
            </a:xfrm>
            <a:custGeom>
              <a:avLst/>
              <a:gdLst>
                <a:gd name="T0" fmla="*/ 2147483647 w 25"/>
                <a:gd name="T1" fmla="*/ 2147483647 h 28"/>
                <a:gd name="T2" fmla="*/ 2147483647 w 25"/>
                <a:gd name="T3" fmla="*/ 2147483647 h 28"/>
                <a:gd name="T4" fmla="*/ 2147483647 w 25"/>
                <a:gd name="T5" fmla="*/ 2147483647 h 28"/>
                <a:gd name="T6" fmla="*/ 2147483647 w 25"/>
                <a:gd name="T7" fmla="*/ 2147483647 h 28"/>
                <a:gd name="T8" fmla="*/ 2147483647 w 25"/>
                <a:gd name="T9" fmla="*/ 2147483647 h 28"/>
                <a:gd name="T10" fmla="*/ 2147483647 w 25"/>
                <a:gd name="T11" fmla="*/ 2147483647 h 28"/>
                <a:gd name="T12" fmla="*/ 2147483647 w 25"/>
                <a:gd name="T13" fmla="*/ 2147483647 h 28"/>
                <a:gd name="T14" fmla="*/ 2147483647 w 25"/>
                <a:gd name="T15" fmla="*/ 2147483647 h 28"/>
                <a:gd name="T16" fmla="*/ 2147483647 w 25"/>
                <a:gd name="T17" fmla="*/ 2147483647 h 28"/>
                <a:gd name="T18" fmla="*/ 2147483647 w 25"/>
                <a:gd name="T19" fmla="*/ 2147483647 h 28"/>
                <a:gd name="T20" fmla="*/ 2147483647 w 25"/>
                <a:gd name="T21" fmla="*/ 0 h 28"/>
                <a:gd name="T22" fmla="*/ 2147483647 w 25"/>
                <a:gd name="T23" fmla="*/ 0 h 28"/>
                <a:gd name="T24" fmla="*/ 0 w 25"/>
                <a:gd name="T25" fmla="*/ 2147483647 h 28"/>
                <a:gd name="T26" fmla="*/ 2147483647 w 25"/>
                <a:gd name="T27" fmla="*/ 2147483647 h 28"/>
                <a:gd name="T28" fmla="*/ 2147483647 w 25"/>
                <a:gd name="T29" fmla="*/ 2147483647 h 28"/>
                <a:gd name="T30" fmla="*/ 2147483647 w 25"/>
                <a:gd name="T31" fmla="*/ 2147483647 h 2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5"/>
                <a:gd name="T49" fmla="*/ 0 h 28"/>
                <a:gd name="T50" fmla="*/ 25 w 25"/>
                <a:gd name="T51" fmla="*/ 28 h 2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5" h="28">
                  <a:moveTo>
                    <a:pt x="9" y="16"/>
                  </a:moveTo>
                  <a:cubicBezTo>
                    <a:pt x="11" y="9"/>
                    <a:pt x="11" y="9"/>
                    <a:pt x="11" y="9"/>
                  </a:cubicBezTo>
                  <a:cubicBezTo>
                    <a:pt x="11" y="8"/>
                    <a:pt x="12" y="6"/>
                    <a:pt x="12" y="4"/>
                  </a:cubicBezTo>
                  <a:cubicBezTo>
                    <a:pt x="12" y="4"/>
                    <a:pt x="12" y="4"/>
                    <a:pt x="12" y="4"/>
                  </a:cubicBezTo>
                  <a:cubicBezTo>
                    <a:pt x="13" y="6"/>
                    <a:pt x="13" y="8"/>
                    <a:pt x="14" y="9"/>
                  </a:cubicBezTo>
                  <a:cubicBezTo>
                    <a:pt x="16" y="16"/>
                    <a:pt x="16" y="16"/>
                    <a:pt x="16" y="16"/>
                  </a:cubicBezTo>
                  <a:lnTo>
                    <a:pt x="9" y="16"/>
                  </a:lnTo>
                  <a:close/>
                  <a:moveTo>
                    <a:pt x="17" y="20"/>
                  </a:moveTo>
                  <a:cubicBezTo>
                    <a:pt x="19" y="28"/>
                    <a:pt x="19" y="28"/>
                    <a:pt x="19" y="28"/>
                  </a:cubicBezTo>
                  <a:cubicBezTo>
                    <a:pt x="25" y="28"/>
                    <a:pt x="25" y="28"/>
                    <a:pt x="25" y="28"/>
                  </a:cubicBezTo>
                  <a:cubicBezTo>
                    <a:pt x="16" y="0"/>
                    <a:pt x="16" y="0"/>
                    <a:pt x="16" y="0"/>
                  </a:cubicBezTo>
                  <a:cubicBezTo>
                    <a:pt x="9" y="0"/>
                    <a:pt x="9" y="0"/>
                    <a:pt x="9" y="0"/>
                  </a:cubicBezTo>
                  <a:cubicBezTo>
                    <a:pt x="0" y="28"/>
                    <a:pt x="0" y="28"/>
                    <a:pt x="0" y="28"/>
                  </a:cubicBezTo>
                  <a:cubicBezTo>
                    <a:pt x="5" y="28"/>
                    <a:pt x="5" y="28"/>
                    <a:pt x="5" y="28"/>
                  </a:cubicBezTo>
                  <a:cubicBezTo>
                    <a:pt x="8" y="20"/>
                    <a:pt x="8" y="20"/>
                    <a:pt x="8" y="20"/>
                  </a:cubicBezTo>
                  <a:lnTo>
                    <a:pt x="17" y="20"/>
                  </a:lnTo>
                  <a:close/>
                </a:path>
              </a:pathLst>
            </a:custGeom>
            <a:solidFill>
              <a:srgbClr val="000000"/>
            </a:solidFill>
            <a:ln w="9525">
              <a:noFill/>
              <a:round/>
              <a:headEnd/>
              <a:tailEnd/>
            </a:ln>
          </p:spPr>
          <p:txBody>
            <a:bodyPr/>
            <a:lstStyle/>
            <a:p>
              <a:endParaRPr lang="en-US" dirty="0"/>
            </a:p>
          </p:txBody>
        </p:sp>
        <p:sp>
          <p:nvSpPr>
            <p:cNvPr id="34858" name="Freeform 68"/>
            <p:cNvSpPr>
              <a:spLocks/>
            </p:cNvSpPr>
            <p:nvPr/>
          </p:nvSpPr>
          <p:spPr bwMode="auto">
            <a:xfrm>
              <a:off x="1529" y="2086"/>
              <a:ext cx="29" cy="50"/>
            </a:xfrm>
            <a:custGeom>
              <a:avLst/>
              <a:gdLst>
                <a:gd name="T0" fmla="*/ 0 w 12"/>
                <a:gd name="T1" fmla="*/ 2147483647 h 21"/>
                <a:gd name="T2" fmla="*/ 0 w 12"/>
                <a:gd name="T3" fmla="*/ 2147483647 h 21"/>
                <a:gd name="T4" fmla="*/ 2147483647 w 12"/>
                <a:gd name="T5" fmla="*/ 2147483647 h 21"/>
                <a:gd name="T6" fmla="*/ 2147483647 w 12"/>
                <a:gd name="T7" fmla="*/ 2147483647 h 21"/>
                <a:gd name="T8" fmla="*/ 2147483647 w 12"/>
                <a:gd name="T9" fmla="*/ 2147483647 h 21"/>
                <a:gd name="T10" fmla="*/ 2147483647 w 12"/>
                <a:gd name="T11" fmla="*/ 0 h 21"/>
                <a:gd name="T12" fmla="*/ 2147483647 w 12"/>
                <a:gd name="T13" fmla="*/ 0 h 21"/>
                <a:gd name="T14" fmla="*/ 2147483647 w 12"/>
                <a:gd name="T15" fmla="*/ 2147483647 h 21"/>
                <a:gd name="T16" fmla="*/ 2147483647 w 12"/>
                <a:gd name="T17" fmla="*/ 2147483647 h 21"/>
                <a:gd name="T18" fmla="*/ 2147483647 w 12"/>
                <a:gd name="T19" fmla="*/ 2147483647 h 21"/>
                <a:gd name="T20" fmla="*/ 2147483647 w 12"/>
                <a:gd name="T21" fmla="*/ 2147483647 h 21"/>
                <a:gd name="T22" fmla="*/ 2147483647 w 12"/>
                <a:gd name="T23" fmla="*/ 2147483647 h 21"/>
                <a:gd name="T24" fmla="*/ 0 w 12"/>
                <a:gd name="T25" fmla="*/ 2147483647 h 21"/>
                <a:gd name="T26" fmla="*/ 0 w 12"/>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21"/>
                <a:gd name="T44" fmla="*/ 12 w 12"/>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21">
                  <a:moveTo>
                    <a:pt x="0" y="7"/>
                  </a:moveTo>
                  <a:cubicBezTo>
                    <a:pt x="0" y="4"/>
                    <a:pt x="0" y="3"/>
                    <a:pt x="0" y="1"/>
                  </a:cubicBezTo>
                  <a:cubicBezTo>
                    <a:pt x="5" y="1"/>
                    <a:pt x="5" y="1"/>
                    <a:pt x="5" y="1"/>
                  </a:cubicBezTo>
                  <a:cubicBezTo>
                    <a:pt x="5" y="5"/>
                    <a:pt x="5" y="5"/>
                    <a:pt x="5" y="5"/>
                  </a:cubicBezTo>
                  <a:cubicBezTo>
                    <a:pt x="5" y="5"/>
                    <a:pt x="5" y="5"/>
                    <a:pt x="5" y="5"/>
                  </a:cubicBezTo>
                  <a:cubicBezTo>
                    <a:pt x="6" y="2"/>
                    <a:pt x="8" y="0"/>
                    <a:pt x="10" y="0"/>
                  </a:cubicBezTo>
                  <a:cubicBezTo>
                    <a:pt x="11" y="0"/>
                    <a:pt x="11" y="0"/>
                    <a:pt x="12" y="0"/>
                  </a:cubicBezTo>
                  <a:cubicBezTo>
                    <a:pt x="12" y="5"/>
                    <a:pt x="12" y="5"/>
                    <a:pt x="12" y="5"/>
                  </a:cubicBezTo>
                  <a:cubicBezTo>
                    <a:pt x="11" y="5"/>
                    <a:pt x="11" y="5"/>
                    <a:pt x="10" y="5"/>
                  </a:cubicBezTo>
                  <a:cubicBezTo>
                    <a:pt x="8" y="5"/>
                    <a:pt x="6" y="7"/>
                    <a:pt x="6" y="9"/>
                  </a:cubicBezTo>
                  <a:cubicBezTo>
                    <a:pt x="5" y="9"/>
                    <a:pt x="5" y="10"/>
                    <a:pt x="5" y="10"/>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endParaRPr lang="en-US" dirty="0"/>
            </a:p>
          </p:txBody>
        </p:sp>
        <p:sp>
          <p:nvSpPr>
            <p:cNvPr id="34859" name="Freeform 69"/>
            <p:cNvSpPr>
              <a:spLocks noEditPoints="1"/>
            </p:cNvSpPr>
            <p:nvPr/>
          </p:nvSpPr>
          <p:spPr bwMode="auto">
            <a:xfrm>
              <a:off x="1562" y="2086"/>
              <a:ext cx="43" cy="50"/>
            </a:xfrm>
            <a:custGeom>
              <a:avLst/>
              <a:gdLst>
                <a:gd name="T0" fmla="*/ 2147483647 w 18"/>
                <a:gd name="T1" fmla="*/ 2147483647 h 21"/>
                <a:gd name="T2" fmla="*/ 2147483647 w 18"/>
                <a:gd name="T3" fmla="*/ 2147483647 h 21"/>
                <a:gd name="T4" fmla="*/ 2147483647 w 18"/>
                <a:gd name="T5" fmla="*/ 2147483647 h 21"/>
                <a:gd name="T6" fmla="*/ 2147483647 w 18"/>
                <a:gd name="T7" fmla="*/ 2147483647 h 21"/>
                <a:gd name="T8" fmla="*/ 2147483647 w 18"/>
                <a:gd name="T9" fmla="*/ 2147483647 h 21"/>
                <a:gd name="T10" fmla="*/ 2147483647 w 18"/>
                <a:gd name="T11" fmla="*/ 2147483647 h 21"/>
                <a:gd name="T12" fmla="*/ 2147483647 w 18"/>
                <a:gd name="T13" fmla="*/ 0 h 21"/>
                <a:gd name="T14" fmla="*/ 0 w 18"/>
                <a:gd name="T15" fmla="*/ 2147483647 h 21"/>
                <a:gd name="T16" fmla="*/ 2147483647 w 18"/>
                <a:gd name="T17" fmla="*/ 2147483647 h 21"/>
                <a:gd name="T18" fmla="*/ 2147483647 w 18"/>
                <a:gd name="T19" fmla="*/ 2147483647 h 21"/>
                <a:gd name="T20" fmla="*/ 2147483647 w 18"/>
                <a:gd name="T21" fmla="*/ 2147483647 h 21"/>
                <a:gd name="T22" fmla="*/ 2147483647 w 18"/>
                <a:gd name="T23" fmla="*/ 2147483647 h 21"/>
                <a:gd name="T24" fmla="*/ 2147483647 w 18"/>
                <a:gd name="T25" fmla="*/ 2147483647 h 21"/>
                <a:gd name="T26" fmla="*/ 2147483647 w 18"/>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8"/>
                <a:gd name="T43" fmla="*/ 0 h 21"/>
                <a:gd name="T44" fmla="*/ 18 w 18"/>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8" h="21">
                  <a:moveTo>
                    <a:pt x="4" y="9"/>
                  </a:moveTo>
                  <a:cubicBezTo>
                    <a:pt x="5" y="7"/>
                    <a:pt x="6" y="4"/>
                    <a:pt x="9" y="4"/>
                  </a:cubicBezTo>
                  <a:cubicBezTo>
                    <a:pt x="13" y="4"/>
                    <a:pt x="13" y="7"/>
                    <a:pt x="13" y="9"/>
                  </a:cubicBezTo>
                  <a:lnTo>
                    <a:pt x="4" y="9"/>
                  </a:lnTo>
                  <a:close/>
                  <a:moveTo>
                    <a:pt x="18" y="12"/>
                  </a:moveTo>
                  <a:cubicBezTo>
                    <a:pt x="18" y="12"/>
                    <a:pt x="18" y="11"/>
                    <a:pt x="18" y="10"/>
                  </a:cubicBezTo>
                  <a:cubicBezTo>
                    <a:pt x="18" y="6"/>
                    <a:pt x="16" y="0"/>
                    <a:pt x="9" y="0"/>
                  </a:cubicBezTo>
                  <a:cubicBezTo>
                    <a:pt x="3" y="0"/>
                    <a:pt x="0" y="6"/>
                    <a:pt x="0" y="11"/>
                  </a:cubicBezTo>
                  <a:cubicBezTo>
                    <a:pt x="0" y="17"/>
                    <a:pt x="3" y="21"/>
                    <a:pt x="10" y="21"/>
                  </a:cubicBezTo>
                  <a:cubicBezTo>
                    <a:pt x="13" y="21"/>
                    <a:pt x="15" y="21"/>
                    <a:pt x="17" y="20"/>
                  </a:cubicBezTo>
                  <a:cubicBezTo>
                    <a:pt x="16" y="17"/>
                    <a:pt x="16" y="17"/>
                    <a:pt x="16" y="17"/>
                  </a:cubicBezTo>
                  <a:cubicBezTo>
                    <a:pt x="15" y="17"/>
                    <a:pt x="13" y="18"/>
                    <a:pt x="11" y="18"/>
                  </a:cubicBezTo>
                  <a:cubicBezTo>
                    <a:pt x="7" y="18"/>
                    <a:pt x="5" y="16"/>
                    <a:pt x="4" y="12"/>
                  </a:cubicBezTo>
                  <a:lnTo>
                    <a:pt x="18" y="12"/>
                  </a:lnTo>
                  <a:close/>
                </a:path>
              </a:pathLst>
            </a:custGeom>
            <a:solidFill>
              <a:srgbClr val="000000"/>
            </a:solidFill>
            <a:ln w="9525">
              <a:noFill/>
              <a:round/>
              <a:headEnd/>
              <a:tailEnd/>
            </a:ln>
          </p:spPr>
          <p:txBody>
            <a:bodyPr/>
            <a:lstStyle/>
            <a:p>
              <a:endParaRPr lang="en-US" dirty="0"/>
            </a:p>
          </p:txBody>
        </p:sp>
        <p:sp>
          <p:nvSpPr>
            <p:cNvPr id="34860" name="Freeform 70"/>
            <p:cNvSpPr>
              <a:spLocks/>
            </p:cNvSpPr>
            <p:nvPr/>
          </p:nvSpPr>
          <p:spPr bwMode="auto">
            <a:xfrm>
              <a:off x="1636" y="2070"/>
              <a:ext cx="52" cy="66"/>
            </a:xfrm>
            <a:custGeom>
              <a:avLst/>
              <a:gdLst>
                <a:gd name="T0" fmla="*/ 0 w 22"/>
                <a:gd name="T1" fmla="*/ 2147483647 h 28"/>
                <a:gd name="T2" fmla="*/ 0 w 22"/>
                <a:gd name="T3" fmla="*/ 0 h 28"/>
                <a:gd name="T4" fmla="*/ 2147483647 w 22"/>
                <a:gd name="T5" fmla="*/ 0 h 28"/>
                <a:gd name="T6" fmla="*/ 2147483647 w 22"/>
                <a:gd name="T7" fmla="*/ 2147483647 h 28"/>
                <a:gd name="T8" fmla="*/ 2147483647 w 22"/>
                <a:gd name="T9" fmla="*/ 2147483647 h 28"/>
                <a:gd name="T10" fmla="*/ 2147483647 w 22"/>
                <a:gd name="T11" fmla="*/ 2147483647 h 28"/>
                <a:gd name="T12" fmla="*/ 2147483647 w 22"/>
                <a:gd name="T13" fmla="*/ 2147483647 h 28"/>
                <a:gd name="T14" fmla="*/ 2147483647 w 22"/>
                <a:gd name="T15" fmla="*/ 0 h 28"/>
                <a:gd name="T16" fmla="*/ 2147483647 w 22"/>
                <a:gd name="T17" fmla="*/ 0 h 28"/>
                <a:gd name="T18" fmla="*/ 2147483647 w 22"/>
                <a:gd name="T19" fmla="*/ 2147483647 h 28"/>
                <a:gd name="T20" fmla="*/ 2147483647 w 22"/>
                <a:gd name="T21" fmla="*/ 2147483647 h 28"/>
                <a:gd name="T22" fmla="*/ 2147483647 w 22"/>
                <a:gd name="T23" fmla="*/ 2147483647 h 28"/>
                <a:gd name="T24" fmla="*/ 2147483647 w 22"/>
                <a:gd name="T25" fmla="*/ 2147483647 h 28"/>
                <a:gd name="T26" fmla="*/ 2147483647 w 22"/>
                <a:gd name="T27" fmla="*/ 2147483647 h 28"/>
                <a:gd name="T28" fmla="*/ 2147483647 w 22"/>
                <a:gd name="T29" fmla="*/ 2147483647 h 28"/>
                <a:gd name="T30" fmla="*/ 2147483647 w 22"/>
                <a:gd name="T31" fmla="*/ 2147483647 h 28"/>
                <a:gd name="T32" fmla="*/ 0 w 22"/>
                <a:gd name="T33" fmla="*/ 2147483647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2"/>
                <a:gd name="T52" fmla="*/ 0 h 28"/>
                <a:gd name="T53" fmla="*/ 22 w 22"/>
                <a:gd name="T54" fmla="*/ 28 h 2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2" h="28">
                  <a:moveTo>
                    <a:pt x="0" y="28"/>
                  </a:moveTo>
                  <a:cubicBezTo>
                    <a:pt x="0" y="0"/>
                    <a:pt x="0" y="0"/>
                    <a:pt x="0" y="0"/>
                  </a:cubicBezTo>
                  <a:cubicBezTo>
                    <a:pt x="6" y="0"/>
                    <a:pt x="6" y="0"/>
                    <a:pt x="6" y="0"/>
                  </a:cubicBezTo>
                  <a:cubicBezTo>
                    <a:pt x="13" y="12"/>
                    <a:pt x="13" y="12"/>
                    <a:pt x="13" y="12"/>
                  </a:cubicBezTo>
                  <a:cubicBezTo>
                    <a:pt x="15" y="15"/>
                    <a:pt x="17" y="18"/>
                    <a:pt x="18" y="21"/>
                  </a:cubicBezTo>
                  <a:cubicBezTo>
                    <a:pt x="18" y="21"/>
                    <a:pt x="18" y="21"/>
                    <a:pt x="18" y="21"/>
                  </a:cubicBezTo>
                  <a:cubicBezTo>
                    <a:pt x="18" y="18"/>
                    <a:pt x="18" y="14"/>
                    <a:pt x="18" y="10"/>
                  </a:cubicBezTo>
                  <a:cubicBezTo>
                    <a:pt x="18" y="0"/>
                    <a:pt x="18" y="0"/>
                    <a:pt x="18" y="0"/>
                  </a:cubicBezTo>
                  <a:cubicBezTo>
                    <a:pt x="22" y="0"/>
                    <a:pt x="22" y="0"/>
                    <a:pt x="22" y="0"/>
                  </a:cubicBezTo>
                  <a:cubicBezTo>
                    <a:pt x="22" y="28"/>
                    <a:pt x="22" y="28"/>
                    <a:pt x="22" y="28"/>
                  </a:cubicBezTo>
                  <a:cubicBezTo>
                    <a:pt x="17" y="28"/>
                    <a:pt x="17" y="28"/>
                    <a:pt x="17" y="28"/>
                  </a:cubicBezTo>
                  <a:cubicBezTo>
                    <a:pt x="10" y="16"/>
                    <a:pt x="10" y="16"/>
                    <a:pt x="10" y="16"/>
                  </a:cubicBezTo>
                  <a:cubicBezTo>
                    <a:pt x="8" y="13"/>
                    <a:pt x="6" y="9"/>
                    <a:pt x="5" y="6"/>
                  </a:cubicBezTo>
                  <a:cubicBezTo>
                    <a:pt x="4" y="6"/>
                    <a:pt x="4" y="6"/>
                    <a:pt x="4" y="6"/>
                  </a:cubicBezTo>
                  <a:cubicBezTo>
                    <a:pt x="5" y="10"/>
                    <a:pt x="5" y="13"/>
                    <a:pt x="5" y="18"/>
                  </a:cubicBezTo>
                  <a:cubicBezTo>
                    <a:pt x="5" y="28"/>
                    <a:pt x="5" y="28"/>
                    <a:pt x="5" y="28"/>
                  </a:cubicBezTo>
                  <a:lnTo>
                    <a:pt x="0" y="28"/>
                  </a:lnTo>
                  <a:close/>
                </a:path>
              </a:pathLst>
            </a:custGeom>
            <a:solidFill>
              <a:srgbClr val="000000"/>
            </a:solidFill>
            <a:ln w="9525">
              <a:noFill/>
              <a:round/>
              <a:headEnd/>
              <a:tailEnd/>
            </a:ln>
          </p:spPr>
          <p:txBody>
            <a:bodyPr/>
            <a:lstStyle/>
            <a:p>
              <a:endParaRPr lang="en-US" dirty="0"/>
            </a:p>
          </p:txBody>
        </p:sp>
        <p:sp>
          <p:nvSpPr>
            <p:cNvPr id="34861" name="Freeform 71"/>
            <p:cNvSpPr>
              <a:spLocks noEditPoints="1"/>
            </p:cNvSpPr>
            <p:nvPr/>
          </p:nvSpPr>
          <p:spPr bwMode="auto">
            <a:xfrm>
              <a:off x="1699" y="2067"/>
              <a:ext cx="62" cy="69"/>
            </a:xfrm>
            <a:custGeom>
              <a:avLst/>
              <a:gdLst>
                <a:gd name="T0" fmla="*/ 2147483647 w 26"/>
                <a:gd name="T1" fmla="*/ 2147483647 h 29"/>
                <a:gd name="T2" fmla="*/ 2147483647 w 26"/>
                <a:gd name="T3" fmla="*/ 2147483647 h 29"/>
                <a:gd name="T4" fmla="*/ 2147483647 w 26"/>
                <a:gd name="T5" fmla="*/ 2147483647 h 29"/>
                <a:gd name="T6" fmla="*/ 2147483647 w 26"/>
                <a:gd name="T7" fmla="*/ 2147483647 h 29"/>
                <a:gd name="T8" fmla="*/ 2147483647 w 26"/>
                <a:gd name="T9" fmla="*/ 2147483647 h 29"/>
                <a:gd name="T10" fmla="*/ 2147483647 w 26"/>
                <a:gd name="T11" fmla="*/ 2147483647 h 29"/>
                <a:gd name="T12" fmla="*/ 2147483647 w 26"/>
                <a:gd name="T13" fmla="*/ 2147483647 h 29"/>
                <a:gd name="T14" fmla="*/ 2147483647 w 26"/>
                <a:gd name="T15" fmla="*/ 0 h 29"/>
                <a:gd name="T16" fmla="*/ 0 w 26"/>
                <a:gd name="T17" fmla="*/ 2147483647 h 29"/>
                <a:gd name="T18" fmla="*/ 2147483647 w 26"/>
                <a:gd name="T19" fmla="*/ 2147483647 h 2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
                <a:gd name="T31" fmla="*/ 0 h 29"/>
                <a:gd name="T32" fmla="*/ 26 w 26"/>
                <a:gd name="T33" fmla="*/ 29 h 2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 h="29">
                  <a:moveTo>
                    <a:pt x="13" y="25"/>
                  </a:moveTo>
                  <a:cubicBezTo>
                    <a:pt x="8" y="25"/>
                    <a:pt x="5" y="21"/>
                    <a:pt x="5" y="15"/>
                  </a:cubicBezTo>
                  <a:cubicBezTo>
                    <a:pt x="5" y="9"/>
                    <a:pt x="8" y="5"/>
                    <a:pt x="13" y="5"/>
                  </a:cubicBezTo>
                  <a:cubicBezTo>
                    <a:pt x="18" y="5"/>
                    <a:pt x="21" y="10"/>
                    <a:pt x="21" y="15"/>
                  </a:cubicBezTo>
                  <a:cubicBezTo>
                    <a:pt x="21" y="21"/>
                    <a:pt x="18" y="25"/>
                    <a:pt x="13" y="25"/>
                  </a:cubicBezTo>
                  <a:close/>
                  <a:moveTo>
                    <a:pt x="13" y="29"/>
                  </a:moveTo>
                  <a:cubicBezTo>
                    <a:pt x="20" y="29"/>
                    <a:pt x="26" y="24"/>
                    <a:pt x="26" y="15"/>
                  </a:cubicBezTo>
                  <a:cubicBezTo>
                    <a:pt x="26" y="7"/>
                    <a:pt x="21" y="0"/>
                    <a:pt x="13" y="0"/>
                  </a:cubicBezTo>
                  <a:cubicBezTo>
                    <a:pt x="5" y="0"/>
                    <a:pt x="0" y="7"/>
                    <a:pt x="0" y="15"/>
                  </a:cubicBezTo>
                  <a:cubicBezTo>
                    <a:pt x="0" y="23"/>
                    <a:pt x="5" y="29"/>
                    <a:pt x="13" y="29"/>
                  </a:cubicBezTo>
                  <a:close/>
                </a:path>
              </a:pathLst>
            </a:custGeom>
            <a:solidFill>
              <a:srgbClr val="000000"/>
            </a:solidFill>
            <a:ln w="9525">
              <a:noFill/>
              <a:round/>
              <a:headEnd/>
              <a:tailEnd/>
            </a:ln>
          </p:spPr>
          <p:txBody>
            <a:bodyPr/>
            <a:lstStyle/>
            <a:p>
              <a:endParaRPr lang="en-US" dirty="0"/>
            </a:p>
          </p:txBody>
        </p:sp>
        <p:sp>
          <p:nvSpPr>
            <p:cNvPr id="34862" name="Freeform 72"/>
            <p:cNvSpPr>
              <a:spLocks/>
            </p:cNvSpPr>
            <p:nvPr/>
          </p:nvSpPr>
          <p:spPr bwMode="auto">
            <a:xfrm>
              <a:off x="1763" y="2070"/>
              <a:ext cx="50" cy="66"/>
            </a:xfrm>
            <a:custGeom>
              <a:avLst/>
              <a:gdLst>
                <a:gd name="T0" fmla="*/ 19 w 50"/>
                <a:gd name="T1" fmla="*/ 9 h 66"/>
                <a:gd name="T2" fmla="*/ 0 w 50"/>
                <a:gd name="T3" fmla="*/ 9 h 66"/>
                <a:gd name="T4" fmla="*/ 0 w 50"/>
                <a:gd name="T5" fmla="*/ 0 h 66"/>
                <a:gd name="T6" fmla="*/ 50 w 50"/>
                <a:gd name="T7" fmla="*/ 0 h 66"/>
                <a:gd name="T8" fmla="*/ 50 w 50"/>
                <a:gd name="T9" fmla="*/ 9 h 66"/>
                <a:gd name="T10" fmla="*/ 31 w 50"/>
                <a:gd name="T11" fmla="*/ 9 h 66"/>
                <a:gd name="T12" fmla="*/ 31 w 50"/>
                <a:gd name="T13" fmla="*/ 66 h 66"/>
                <a:gd name="T14" fmla="*/ 19 w 50"/>
                <a:gd name="T15" fmla="*/ 66 h 66"/>
                <a:gd name="T16" fmla="*/ 19 w 50"/>
                <a:gd name="T17" fmla="*/ 9 h 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0"/>
                <a:gd name="T28" fmla="*/ 0 h 66"/>
                <a:gd name="T29" fmla="*/ 50 w 50"/>
                <a:gd name="T30" fmla="*/ 66 h 6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0" h="66">
                  <a:moveTo>
                    <a:pt x="19" y="9"/>
                  </a:moveTo>
                  <a:lnTo>
                    <a:pt x="0" y="9"/>
                  </a:lnTo>
                  <a:lnTo>
                    <a:pt x="0" y="0"/>
                  </a:lnTo>
                  <a:lnTo>
                    <a:pt x="50" y="0"/>
                  </a:lnTo>
                  <a:lnTo>
                    <a:pt x="50" y="9"/>
                  </a:lnTo>
                  <a:lnTo>
                    <a:pt x="31" y="9"/>
                  </a:lnTo>
                  <a:lnTo>
                    <a:pt x="31" y="66"/>
                  </a:lnTo>
                  <a:lnTo>
                    <a:pt x="19" y="66"/>
                  </a:lnTo>
                  <a:lnTo>
                    <a:pt x="19" y="9"/>
                  </a:lnTo>
                  <a:close/>
                </a:path>
              </a:pathLst>
            </a:custGeom>
            <a:solidFill>
              <a:srgbClr val="000000"/>
            </a:solidFill>
            <a:ln w="9525">
              <a:noFill/>
              <a:round/>
              <a:headEnd/>
              <a:tailEnd/>
            </a:ln>
          </p:spPr>
          <p:txBody>
            <a:bodyPr/>
            <a:lstStyle/>
            <a:p>
              <a:endParaRPr lang="en-US" dirty="0"/>
            </a:p>
          </p:txBody>
        </p:sp>
        <p:sp>
          <p:nvSpPr>
            <p:cNvPr id="34863" name="Freeform 73"/>
            <p:cNvSpPr>
              <a:spLocks noEditPoints="1"/>
            </p:cNvSpPr>
            <p:nvPr/>
          </p:nvSpPr>
          <p:spPr bwMode="auto">
            <a:xfrm>
              <a:off x="1839" y="2067"/>
              <a:ext cx="14" cy="69"/>
            </a:xfrm>
            <a:custGeom>
              <a:avLst/>
              <a:gdLst>
                <a:gd name="T0" fmla="*/ 0 w 6"/>
                <a:gd name="T1" fmla="*/ 2147483647 h 29"/>
                <a:gd name="T2" fmla="*/ 0 w 6"/>
                <a:gd name="T3" fmla="*/ 2147483647 h 29"/>
                <a:gd name="T4" fmla="*/ 2147483647 w 6"/>
                <a:gd name="T5" fmla="*/ 2147483647 h 29"/>
                <a:gd name="T6" fmla="*/ 2147483647 w 6"/>
                <a:gd name="T7" fmla="*/ 2147483647 h 29"/>
                <a:gd name="T8" fmla="*/ 0 w 6"/>
                <a:gd name="T9" fmla="*/ 2147483647 h 29"/>
                <a:gd name="T10" fmla="*/ 2147483647 w 6"/>
                <a:gd name="T11" fmla="*/ 2147483647 h 29"/>
                <a:gd name="T12" fmla="*/ 0 w 6"/>
                <a:gd name="T13" fmla="*/ 2147483647 h 29"/>
                <a:gd name="T14" fmla="*/ 2147483647 w 6"/>
                <a:gd name="T15" fmla="*/ 0 h 29"/>
                <a:gd name="T16" fmla="*/ 2147483647 w 6"/>
                <a:gd name="T17" fmla="*/ 2147483647 h 29"/>
                <a:gd name="T18" fmla="*/ 2147483647 w 6"/>
                <a:gd name="T19" fmla="*/ 2147483647 h 2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29"/>
                <a:gd name="T32" fmla="*/ 6 w 6"/>
                <a:gd name="T33" fmla="*/ 29 h 2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29">
                  <a:moveTo>
                    <a:pt x="0" y="29"/>
                  </a:moveTo>
                  <a:cubicBezTo>
                    <a:pt x="0" y="9"/>
                    <a:pt x="0" y="9"/>
                    <a:pt x="0" y="9"/>
                  </a:cubicBezTo>
                  <a:cubicBezTo>
                    <a:pt x="6" y="9"/>
                    <a:pt x="6" y="9"/>
                    <a:pt x="6" y="9"/>
                  </a:cubicBezTo>
                  <a:cubicBezTo>
                    <a:pt x="6" y="29"/>
                    <a:pt x="6" y="29"/>
                    <a:pt x="6" y="29"/>
                  </a:cubicBezTo>
                  <a:lnTo>
                    <a:pt x="0" y="29"/>
                  </a:lnTo>
                  <a:close/>
                  <a:moveTo>
                    <a:pt x="3" y="6"/>
                  </a:moveTo>
                  <a:cubicBezTo>
                    <a:pt x="1" y="6"/>
                    <a:pt x="0" y="4"/>
                    <a:pt x="0" y="3"/>
                  </a:cubicBezTo>
                  <a:cubicBezTo>
                    <a:pt x="0" y="1"/>
                    <a:pt x="1" y="0"/>
                    <a:pt x="3" y="0"/>
                  </a:cubicBezTo>
                  <a:cubicBezTo>
                    <a:pt x="5" y="0"/>
                    <a:pt x="6" y="1"/>
                    <a:pt x="6" y="3"/>
                  </a:cubicBezTo>
                  <a:cubicBezTo>
                    <a:pt x="6" y="4"/>
                    <a:pt x="5" y="6"/>
                    <a:pt x="3" y="6"/>
                  </a:cubicBezTo>
                  <a:close/>
                </a:path>
              </a:pathLst>
            </a:custGeom>
            <a:solidFill>
              <a:srgbClr val="000000"/>
            </a:solidFill>
            <a:ln w="9525">
              <a:noFill/>
              <a:round/>
              <a:headEnd/>
              <a:tailEnd/>
            </a:ln>
          </p:spPr>
          <p:txBody>
            <a:bodyPr/>
            <a:lstStyle/>
            <a:p>
              <a:endParaRPr lang="en-US" dirty="0"/>
            </a:p>
          </p:txBody>
        </p:sp>
        <p:sp>
          <p:nvSpPr>
            <p:cNvPr id="34864" name="Freeform 74"/>
            <p:cNvSpPr>
              <a:spLocks/>
            </p:cNvSpPr>
            <p:nvPr/>
          </p:nvSpPr>
          <p:spPr bwMode="auto">
            <a:xfrm>
              <a:off x="1865" y="2086"/>
              <a:ext cx="42" cy="50"/>
            </a:xfrm>
            <a:custGeom>
              <a:avLst/>
              <a:gdLst>
                <a:gd name="T0" fmla="*/ 0 w 18"/>
                <a:gd name="T1" fmla="*/ 2147483647 h 21"/>
                <a:gd name="T2" fmla="*/ 0 w 18"/>
                <a:gd name="T3" fmla="*/ 2147483647 h 21"/>
                <a:gd name="T4" fmla="*/ 2147483647 w 18"/>
                <a:gd name="T5" fmla="*/ 2147483647 h 21"/>
                <a:gd name="T6" fmla="*/ 2147483647 w 18"/>
                <a:gd name="T7" fmla="*/ 2147483647 h 21"/>
                <a:gd name="T8" fmla="*/ 2147483647 w 18"/>
                <a:gd name="T9" fmla="*/ 2147483647 h 21"/>
                <a:gd name="T10" fmla="*/ 2147483647 w 18"/>
                <a:gd name="T11" fmla="*/ 0 h 21"/>
                <a:gd name="T12" fmla="*/ 2147483647 w 18"/>
                <a:gd name="T13" fmla="*/ 2147483647 h 21"/>
                <a:gd name="T14" fmla="*/ 2147483647 w 18"/>
                <a:gd name="T15" fmla="*/ 2147483647 h 21"/>
                <a:gd name="T16" fmla="*/ 2147483647 w 18"/>
                <a:gd name="T17" fmla="*/ 2147483647 h 21"/>
                <a:gd name="T18" fmla="*/ 2147483647 w 18"/>
                <a:gd name="T19" fmla="*/ 2147483647 h 21"/>
                <a:gd name="T20" fmla="*/ 2147483647 w 18"/>
                <a:gd name="T21" fmla="*/ 2147483647 h 21"/>
                <a:gd name="T22" fmla="*/ 2147483647 w 18"/>
                <a:gd name="T23" fmla="*/ 2147483647 h 21"/>
                <a:gd name="T24" fmla="*/ 2147483647 w 18"/>
                <a:gd name="T25" fmla="*/ 2147483647 h 21"/>
                <a:gd name="T26" fmla="*/ 2147483647 w 18"/>
                <a:gd name="T27" fmla="*/ 2147483647 h 21"/>
                <a:gd name="T28" fmla="*/ 0 w 18"/>
                <a:gd name="T29" fmla="*/ 2147483647 h 21"/>
                <a:gd name="T30" fmla="*/ 0 w 18"/>
                <a:gd name="T31" fmla="*/ 2147483647 h 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
                <a:gd name="T49" fmla="*/ 0 h 21"/>
                <a:gd name="T50" fmla="*/ 18 w 18"/>
                <a:gd name="T51" fmla="*/ 21 h 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 h="21">
                  <a:moveTo>
                    <a:pt x="0" y="7"/>
                  </a:moveTo>
                  <a:cubicBezTo>
                    <a:pt x="0" y="4"/>
                    <a:pt x="0" y="2"/>
                    <a:pt x="0" y="1"/>
                  </a:cubicBezTo>
                  <a:cubicBezTo>
                    <a:pt x="4" y="1"/>
                    <a:pt x="4" y="1"/>
                    <a:pt x="4" y="1"/>
                  </a:cubicBezTo>
                  <a:cubicBezTo>
                    <a:pt x="5" y="4"/>
                    <a:pt x="5" y="4"/>
                    <a:pt x="5" y="4"/>
                  </a:cubicBezTo>
                  <a:cubicBezTo>
                    <a:pt x="5" y="4"/>
                    <a:pt x="5" y="4"/>
                    <a:pt x="5" y="4"/>
                  </a:cubicBezTo>
                  <a:cubicBezTo>
                    <a:pt x="6" y="2"/>
                    <a:pt x="8" y="0"/>
                    <a:pt x="11" y="0"/>
                  </a:cubicBezTo>
                  <a:cubicBezTo>
                    <a:pt x="15" y="0"/>
                    <a:pt x="18" y="3"/>
                    <a:pt x="18" y="9"/>
                  </a:cubicBezTo>
                  <a:cubicBezTo>
                    <a:pt x="18" y="21"/>
                    <a:pt x="18" y="21"/>
                    <a:pt x="18" y="21"/>
                  </a:cubicBezTo>
                  <a:cubicBezTo>
                    <a:pt x="13" y="21"/>
                    <a:pt x="13" y="21"/>
                    <a:pt x="13" y="21"/>
                  </a:cubicBezTo>
                  <a:cubicBezTo>
                    <a:pt x="13" y="10"/>
                    <a:pt x="13" y="10"/>
                    <a:pt x="13" y="10"/>
                  </a:cubicBezTo>
                  <a:cubicBezTo>
                    <a:pt x="13" y="7"/>
                    <a:pt x="12" y="4"/>
                    <a:pt x="9" y="4"/>
                  </a:cubicBezTo>
                  <a:cubicBezTo>
                    <a:pt x="7" y="4"/>
                    <a:pt x="6" y="6"/>
                    <a:pt x="5" y="7"/>
                  </a:cubicBezTo>
                  <a:cubicBezTo>
                    <a:pt x="5" y="8"/>
                    <a:pt x="5" y="8"/>
                    <a:pt x="5" y="9"/>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endParaRPr lang="en-US" dirty="0"/>
            </a:p>
          </p:txBody>
        </p:sp>
        <p:sp>
          <p:nvSpPr>
            <p:cNvPr id="34865" name="Freeform 75"/>
            <p:cNvSpPr>
              <a:spLocks/>
            </p:cNvSpPr>
            <p:nvPr/>
          </p:nvSpPr>
          <p:spPr bwMode="auto">
            <a:xfrm>
              <a:off x="1919" y="2086"/>
              <a:ext cx="33" cy="50"/>
            </a:xfrm>
            <a:custGeom>
              <a:avLst/>
              <a:gdLst>
                <a:gd name="T0" fmla="*/ 2147483647 w 14"/>
                <a:gd name="T1" fmla="*/ 2147483647 h 21"/>
                <a:gd name="T2" fmla="*/ 2147483647 w 14"/>
                <a:gd name="T3" fmla="*/ 2147483647 h 21"/>
                <a:gd name="T4" fmla="*/ 2147483647 w 14"/>
                <a:gd name="T5" fmla="*/ 2147483647 h 21"/>
                <a:gd name="T6" fmla="*/ 2147483647 w 14"/>
                <a:gd name="T7" fmla="*/ 2147483647 h 21"/>
                <a:gd name="T8" fmla="*/ 0 w 14"/>
                <a:gd name="T9" fmla="*/ 2147483647 h 21"/>
                <a:gd name="T10" fmla="*/ 2147483647 w 14"/>
                <a:gd name="T11" fmla="*/ 0 h 21"/>
                <a:gd name="T12" fmla="*/ 2147483647 w 14"/>
                <a:gd name="T13" fmla="*/ 2147483647 h 21"/>
                <a:gd name="T14" fmla="*/ 2147483647 w 14"/>
                <a:gd name="T15" fmla="*/ 2147483647 h 21"/>
                <a:gd name="T16" fmla="*/ 2147483647 w 14"/>
                <a:gd name="T17" fmla="*/ 2147483647 h 21"/>
                <a:gd name="T18" fmla="*/ 2147483647 w 14"/>
                <a:gd name="T19" fmla="*/ 2147483647 h 21"/>
                <a:gd name="T20" fmla="*/ 2147483647 w 14"/>
                <a:gd name="T21" fmla="*/ 2147483647 h 21"/>
                <a:gd name="T22" fmla="*/ 2147483647 w 14"/>
                <a:gd name="T23" fmla="*/ 2147483647 h 21"/>
                <a:gd name="T24" fmla="*/ 2147483647 w 14"/>
                <a:gd name="T25" fmla="*/ 2147483647 h 21"/>
                <a:gd name="T26" fmla="*/ 0 w 14"/>
                <a:gd name="T27" fmla="*/ 2147483647 h 21"/>
                <a:gd name="T28" fmla="*/ 2147483647 w 14"/>
                <a:gd name="T29" fmla="*/ 2147483647 h 2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
                <a:gd name="T46" fmla="*/ 0 h 21"/>
                <a:gd name="T47" fmla="*/ 14 w 14"/>
                <a:gd name="T48" fmla="*/ 21 h 2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 h="21">
                  <a:moveTo>
                    <a:pt x="1" y="16"/>
                  </a:moveTo>
                  <a:cubicBezTo>
                    <a:pt x="2" y="17"/>
                    <a:pt x="4" y="18"/>
                    <a:pt x="6" y="18"/>
                  </a:cubicBezTo>
                  <a:cubicBezTo>
                    <a:pt x="8" y="18"/>
                    <a:pt x="9" y="17"/>
                    <a:pt x="9" y="15"/>
                  </a:cubicBezTo>
                  <a:cubicBezTo>
                    <a:pt x="9" y="14"/>
                    <a:pt x="8" y="13"/>
                    <a:pt x="6" y="12"/>
                  </a:cubicBezTo>
                  <a:cubicBezTo>
                    <a:pt x="2" y="11"/>
                    <a:pt x="0" y="9"/>
                    <a:pt x="0" y="7"/>
                  </a:cubicBezTo>
                  <a:cubicBezTo>
                    <a:pt x="0" y="3"/>
                    <a:pt x="3" y="0"/>
                    <a:pt x="8" y="0"/>
                  </a:cubicBezTo>
                  <a:cubicBezTo>
                    <a:pt x="10" y="0"/>
                    <a:pt x="12" y="1"/>
                    <a:pt x="13" y="1"/>
                  </a:cubicBezTo>
                  <a:cubicBezTo>
                    <a:pt x="12" y="5"/>
                    <a:pt x="12" y="5"/>
                    <a:pt x="12" y="5"/>
                  </a:cubicBezTo>
                  <a:cubicBezTo>
                    <a:pt x="11" y="5"/>
                    <a:pt x="10" y="4"/>
                    <a:pt x="8" y="4"/>
                  </a:cubicBezTo>
                  <a:cubicBezTo>
                    <a:pt x="6" y="4"/>
                    <a:pt x="5" y="5"/>
                    <a:pt x="5" y="6"/>
                  </a:cubicBezTo>
                  <a:cubicBezTo>
                    <a:pt x="5" y="7"/>
                    <a:pt x="6" y="8"/>
                    <a:pt x="9" y="9"/>
                  </a:cubicBezTo>
                  <a:cubicBezTo>
                    <a:pt x="12" y="10"/>
                    <a:pt x="14" y="12"/>
                    <a:pt x="14" y="15"/>
                  </a:cubicBezTo>
                  <a:cubicBezTo>
                    <a:pt x="14" y="19"/>
                    <a:pt x="11" y="21"/>
                    <a:pt x="6" y="21"/>
                  </a:cubicBezTo>
                  <a:cubicBezTo>
                    <a:pt x="3" y="21"/>
                    <a:pt x="1" y="21"/>
                    <a:pt x="0" y="20"/>
                  </a:cubicBezTo>
                  <a:lnTo>
                    <a:pt x="1" y="16"/>
                  </a:lnTo>
                  <a:close/>
                </a:path>
              </a:pathLst>
            </a:custGeom>
            <a:solidFill>
              <a:srgbClr val="000000"/>
            </a:solidFill>
            <a:ln w="9525">
              <a:noFill/>
              <a:round/>
              <a:headEnd/>
              <a:tailEnd/>
            </a:ln>
          </p:spPr>
          <p:txBody>
            <a:bodyPr/>
            <a:lstStyle/>
            <a:p>
              <a:endParaRPr lang="en-US" dirty="0"/>
            </a:p>
          </p:txBody>
        </p:sp>
        <p:sp>
          <p:nvSpPr>
            <p:cNvPr id="34866" name="Freeform 76"/>
            <p:cNvSpPr>
              <a:spLocks/>
            </p:cNvSpPr>
            <p:nvPr/>
          </p:nvSpPr>
          <p:spPr bwMode="auto">
            <a:xfrm>
              <a:off x="1962" y="2089"/>
              <a:ext cx="42" cy="47"/>
            </a:xfrm>
            <a:custGeom>
              <a:avLst/>
              <a:gdLst>
                <a:gd name="T0" fmla="*/ 2147483647 w 18"/>
                <a:gd name="T1" fmla="*/ 2147483647 h 20"/>
                <a:gd name="T2" fmla="*/ 2147483647 w 18"/>
                <a:gd name="T3" fmla="*/ 2147483647 h 20"/>
                <a:gd name="T4" fmla="*/ 2147483647 w 18"/>
                <a:gd name="T5" fmla="*/ 2147483647 h 20"/>
                <a:gd name="T6" fmla="*/ 2147483647 w 18"/>
                <a:gd name="T7" fmla="*/ 2147483647 h 20"/>
                <a:gd name="T8" fmla="*/ 2147483647 w 18"/>
                <a:gd name="T9" fmla="*/ 2147483647 h 20"/>
                <a:gd name="T10" fmla="*/ 2147483647 w 18"/>
                <a:gd name="T11" fmla="*/ 2147483647 h 20"/>
                <a:gd name="T12" fmla="*/ 0 w 18"/>
                <a:gd name="T13" fmla="*/ 2147483647 h 20"/>
                <a:gd name="T14" fmla="*/ 0 w 18"/>
                <a:gd name="T15" fmla="*/ 0 h 20"/>
                <a:gd name="T16" fmla="*/ 2147483647 w 18"/>
                <a:gd name="T17" fmla="*/ 0 h 20"/>
                <a:gd name="T18" fmla="*/ 2147483647 w 18"/>
                <a:gd name="T19" fmla="*/ 2147483647 h 20"/>
                <a:gd name="T20" fmla="*/ 2147483647 w 18"/>
                <a:gd name="T21" fmla="*/ 2147483647 h 20"/>
                <a:gd name="T22" fmla="*/ 2147483647 w 18"/>
                <a:gd name="T23" fmla="*/ 2147483647 h 20"/>
                <a:gd name="T24" fmla="*/ 2147483647 w 18"/>
                <a:gd name="T25" fmla="*/ 2147483647 h 20"/>
                <a:gd name="T26" fmla="*/ 2147483647 w 18"/>
                <a:gd name="T27" fmla="*/ 0 h 20"/>
                <a:gd name="T28" fmla="*/ 2147483647 w 18"/>
                <a:gd name="T29" fmla="*/ 0 h 20"/>
                <a:gd name="T30" fmla="*/ 2147483647 w 18"/>
                <a:gd name="T31" fmla="*/ 2147483647 h 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
                <a:gd name="T49" fmla="*/ 0 h 20"/>
                <a:gd name="T50" fmla="*/ 18 w 18"/>
                <a:gd name="T51" fmla="*/ 20 h 2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 h="20">
                  <a:moveTo>
                    <a:pt x="18" y="14"/>
                  </a:moveTo>
                  <a:cubicBezTo>
                    <a:pt x="18" y="16"/>
                    <a:pt x="18" y="18"/>
                    <a:pt x="18" y="20"/>
                  </a:cubicBezTo>
                  <a:cubicBezTo>
                    <a:pt x="14" y="20"/>
                    <a:pt x="14" y="20"/>
                    <a:pt x="14" y="20"/>
                  </a:cubicBezTo>
                  <a:cubicBezTo>
                    <a:pt x="14" y="17"/>
                    <a:pt x="14" y="17"/>
                    <a:pt x="14" y="17"/>
                  </a:cubicBezTo>
                  <a:cubicBezTo>
                    <a:pt x="14" y="17"/>
                    <a:pt x="14" y="17"/>
                    <a:pt x="14" y="17"/>
                  </a:cubicBezTo>
                  <a:cubicBezTo>
                    <a:pt x="13" y="18"/>
                    <a:pt x="11" y="20"/>
                    <a:pt x="7" y="20"/>
                  </a:cubicBezTo>
                  <a:cubicBezTo>
                    <a:pt x="3" y="20"/>
                    <a:pt x="0" y="18"/>
                    <a:pt x="0" y="12"/>
                  </a:cubicBezTo>
                  <a:cubicBezTo>
                    <a:pt x="0" y="0"/>
                    <a:pt x="0" y="0"/>
                    <a:pt x="0" y="0"/>
                  </a:cubicBezTo>
                  <a:cubicBezTo>
                    <a:pt x="5" y="0"/>
                    <a:pt x="5" y="0"/>
                    <a:pt x="5" y="0"/>
                  </a:cubicBezTo>
                  <a:cubicBezTo>
                    <a:pt x="5" y="11"/>
                    <a:pt x="5" y="11"/>
                    <a:pt x="5" y="11"/>
                  </a:cubicBezTo>
                  <a:cubicBezTo>
                    <a:pt x="5" y="14"/>
                    <a:pt x="6" y="16"/>
                    <a:pt x="9" y="16"/>
                  </a:cubicBezTo>
                  <a:cubicBezTo>
                    <a:pt x="11" y="16"/>
                    <a:pt x="12" y="15"/>
                    <a:pt x="13" y="13"/>
                  </a:cubicBezTo>
                  <a:cubicBezTo>
                    <a:pt x="13" y="13"/>
                    <a:pt x="13" y="13"/>
                    <a:pt x="13" y="12"/>
                  </a:cubicBezTo>
                  <a:cubicBezTo>
                    <a:pt x="13" y="0"/>
                    <a:pt x="13" y="0"/>
                    <a:pt x="13" y="0"/>
                  </a:cubicBezTo>
                  <a:cubicBezTo>
                    <a:pt x="18" y="0"/>
                    <a:pt x="18" y="0"/>
                    <a:pt x="18" y="0"/>
                  </a:cubicBezTo>
                  <a:lnTo>
                    <a:pt x="18" y="14"/>
                  </a:lnTo>
                  <a:close/>
                </a:path>
              </a:pathLst>
            </a:custGeom>
            <a:solidFill>
              <a:srgbClr val="000000"/>
            </a:solidFill>
            <a:ln w="9525">
              <a:noFill/>
              <a:round/>
              <a:headEnd/>
              <a:tailEnd/>
            </a:ln>
          </p:spPr>
          <p:txBody>
            <a:bodyPr/>
            <a:lstStyle/>
            <a:p>
              <a:endParaRPr lang="en-US" dirty="0"/>
            </a:p>
          </p:txBody>
        </p:sp>
        <p:sp>
          <p:nvSpPr>
            <p:cNvPr id="34867" name="Freeform 77"/>
            <p:cNvSpPr>
              <a:spLocks/>
            </p:cNvSpPr>
            <p:nvPr/>
          </p:nvSpPr>
          <p:spPr bwMode="auto">
            <a:xfrm>
              <a:off x="2018" y="2086"/>
              <a:ext cx="26" cy="50"/>
            </a:xfrm>
            <a:custGeom>
              <a:avLst/>
              <a:gdLst>
                <a:gd name="T0" fmla="*/ 0 w 11"/>
                <a:gd name="T1" fmla="*/ 2147483647 h 21"/>
                <a:gd name="T2" fmla="*/ 0 w 11"/>
                <a:gd name="T3" fmla="*/ 2147483647 h 21"/>
                <a:gd name="T4" fmla="*/ 2147483647 w 11"/>
                <a:gd name="T5" fmla="*/ 2147483647 h 21"/>
                <a:gd name="T6" fmla="*/ 2147483647 w 11"/>
                <a:gd name="T7" fmla="*/ 2147483647 h 21"/>
                <a:gd name="T8" fmla="*/ 2147483647 w 11"/>
                <a:gd name="T9" fmla="*/ 2147483647 h 21"/>
                <a:gd name="T10" fmla="*/ 2147483647 w 11"/>
                <a:gd name="T11" fmla="*/ 0 h 21"/>
                <a:gd name="T12" fmla="*/ 2147483647 w 11"/>
                <a:gd name="T13" fmla="*/ 0 h 21"/>
                <a:gd name="T14" fmla="*/ 2147483647 w 11"/>
                <a:gd name="T15" fmla="*/ 2147483647 h 21"/>
                <a:gd name="T16" fmla="*/ 2147483647 w 11"/>
                <a:gd name="T17" fmla="*/ 2147483647 h 21"/>
                <a:gd name="T18" fmla="*/ 2147483647 w 11"/>
                <a:gd name="T19" fmla="*/ 2147483647 h 21"/>
                <a:gd name="T20" fmla="*/ 2147483647 w 11"/>
                <a:gd name="T21" fmla="*/ 2147483647 h 21"/>
                <a:gd name="T22" fmla="*/ 2147483647 w 11"/>
                <a:gd name="T23" fmla="*/ 2147483647 h 21"/>
                <a:gd name="T24" fmla="*/ 0 w 11"/>
                <a:gd name="T25" fmla="*/ 2147483647 h 21"/>
                <a:gd name="T26" fmla="*/ 0 w 11"/>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1"/>
                <a:gd name="T43" fmla="*/ 0 h 21"/>
                <a:gd name="T44" fmla="*/ 11 w 11"/>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1" h="21">
                  <a:moveTo>
                    <a:pt x="0" y="7"/>
                  </a:moveTo>
                  <a:cubicBezTo>
                    <a:pt x="0" y="4"/>
                    <a:pt x="0" y="3"/>
                    <a:pt x="0" y="1"/>
                  </a:cubicBezTo>
                  <a:cubicBezTo>
                    <a:pt x="4" y="1"/>
                    <a:pt x="4" y="1"/>
                    <a:pt x="4" y="1"/>
                  </a:cubicBezTo>
                  <a:cubicBezTo>
                    <a:pt x="4" y="5"/>
                    <a:pt x="4" y="5"/>
                    <a:pt x="4" y="5"/>
                  </a:cubicBezTo>
                  <a:cubicBezTo>
                    <a:pt x="4" y="5"/>
                    <a:pt x="4" y="5"/>
                    <a:pt x="4" y="5"/>
                  </a:cubicBezTo>
                  <a:cubicBezTo>
                    <a:pt x="5" y="2"/>
                    <a:pt x="8" y="0"/>
                    <a:pt x="10" y="0"/>
                  </a:cubicBezTo>
                  <a:cubicBezTo>
                    <a:pt x="10" y="0"/>
                    <a:pt x="11" y="0"/>
                    <a:pt x="11" y="0"/>
                  </a:cubicBezTo>
                  <a:cubicBezTo>
                    <a:pt x="11" y="5"/>
                    <a:pt x="11" y="5"/>
                    <a:pt x="11" y="5"/>
                  </a:cubicBezTo>
                  <a:cubicBezTo>
                    <a:pt x="11" y="5"/>
                    <a:pt x="10" y="5"/>
                    <a:pt x="10" y="5"/>
                  </a:cubicBezTo>
                  <a:cubicBezTo>
                    <a:pt x="7" y="5"/>
                    <a:pt x="6" y="7"/>
                    <a:pt x="5" y="9"/>
                  </a:cubicBezTo>
                  <a:cubicBezTo>
                    <a:pt x="5" y="9"/>
                    <a:pt x="5" y="10"/>
                    <a:pt x="5" y="10"/>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endParaRPr lang="en-US" dirty="0"/>
            </a:p>
          </p:txBody>
        </p:sp>
        <p:sp>
          <p:nvSpPr>
            <p:cNvPr id="34868" name="Freeform 78"/>
            <p:cNvSpPr>
              <a:spLocks noEditPoints="1"/>
            </p:cNvSpPr>
            <p:nvPr/>
          </p:nvSpPr>
          <p:spPr bwMode="auto">
            <a:xfrm>
              <a:off x="2049" y="2086"/>
              <a:ext cx="45" cy="50"/>
            </a:xfrm>
            <a:custGeom>
              <a:avLst/>
              <a:gdLst>
                <a:gd name="T0" fmla="*/ 2147483647 w 19"/>
                <a:gd name="T1" fmla="*/ 2147483647 h 21"/>
                <a:gd name="T2" fmla="*/ 2147483647 w 19"/>
                <a:gd name="T3" fmla="*/ 2147483647 h 21"/>
                <a:gd name="T4" fmla="*/ 2147483647 w 19"/>
                <a:gd name="T5" fmla="*/ 2147483647 h 21"/>
                <a:gd name="T6" fmla="*/ 2147483647 w 19"/>
                <a:gd name="T7" fmla="*/ 2147483647 h 21"/>
                <a:gd name="T8" fmla="*/ 2147483647 w 19"/>
                <a:gd name="T9" fmla="*/ 2147483647 h 21"/>
                <a:gd name="T10" fmla="*/ 2147483647 w 19"/>
                <a:gd name="T11" fmla="*/ 2147483647 h 21"/>
                <a:gd name="T12" fmla="*/ 2147483647 w 19"/>
                <a:gd name="T13" fmla="*/ 0 h 21"/>
                <a:gd name="T14" fmla="*/ 0 w 19"/>
                <a:gd name="T15" fmla="*/ 2147483647 h 21"/>
                <a:gd name="T16" fmla="*/ 2147483647 w 19"/>
                <a:gd name="T17" fmla="*/ 2147483647 h 21"/>
                <a:gd name="T18" fmla="*/ 2147483647 w 19"/>
                <a:gd name="T19" fmla="*/ 2147483647 h 21"/>
                <a:gd name="T20" fmla="*/ 2147483647 w 19"/>
                <a:gd name="T21" fmla="*/ 2147483647 h 21"/>
                <a:gd name="T22" fmla="*/ 2147483647 w 19"/>
                <a:gd name="T23" fmla="*/ 2147483647 h 21"/>
                <a:gd name="T24" fmla="*/ 2147483647 w 19"/>
                <a:gd name="T25" fmla="*/ 2147483647 h 21"/>
                <a:gd name="T26" fmla="*/ 2147483647 w 19"/>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
                <a:gd name="T43" fmla="*/ 0 h 21"/>
                <a:gd name="T44" fmla="*/ 19 w 19"/>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 h="21">
                  <a:moveTo>
                    <a:pt x="5" y="9"/>
                  </a:moveTo>
                  <a:cubicBezTo>
                    <a:pt x="5" y="7"/>
                    <a:pt x="6" y="4"/>
                    <a:pt x="10" y="4"/>
                  </a:cubicBezTo>
                  <a:cubicBezTo>
                    <a:pt x="13" y="4"/>
                    <a:pt x="14" y="7"/>
                    <a:pt x="14" y="9"/>
                  </a:cubicBezTo>
                  <a:lnTo>
                    <a:pt x="5" y="9"/>
                  </a:lnTo>
                  <a:close/>
                  <a:moveTo>
                    <a:pt x="18" y="12"/>
                  </a:moveTo>
                  <a:cubicBezTo>
                    <a:pt x="19" y="12"/>
                    <a:pt x="19" y="11"/>
                    <a:pt x="19" y="10"/>
                  </a:cubicBezTo>
                  <a:cubicBezTo>
                    <a:pt x="19" y="6"/>
                    <a:pt x="17" y="0"/>
                    <a:pt x="10" y="0"/>
                  </a:cubicBezTo>
                  <a:cubicBezTo>
                    <a:pt x="3" y="0"/>
                    <a:pt x="0" y="6"/>
                    <a:pt x="0" y="11"/>
                  </a:cubicBezTo>
                  <a:cubicBezTo>
                    <a:pt x="0" y="17"/>
                    <a:pt x="4" y="21"/>
                    <a:pt x="10" y="21"/>
                  </a:cubicBezTo>
                  <a:cubicBezTo>
                    <a:pt x="13" y="21"/>
                    <a:pt x="16" y="21"/>
                    <a:pt x="18" y="20"/>
                  </a:cubicBezTo>
                  <a:cubicBezTo>
                    <a:pt x="17" y="17"/>
                    <a:pt x="17" y="17"/>
                    <a:pt x="17" y="17"/>
                  </a:cubicBezTo>
                  <a:cubicBezTo>
                    <a:pt x="15" y="17"/>
                    <a:pt x="14" y="18"/>
                    <a:pt x="11" y="18"/>
                  </a:cubicBezTo>
                  <a:cubicBezTo>
                    <a:pt x="8" y="18"/>
                    <a:pt x="5" y="16"/>
                    <a:pt x="5" y="12"/>
                  </a:cubicBezTo>
                  <a:lnTo>
                    <a:pt x="18" y="12"/>
                  </a:lnTo>
                  <a:close/>
                </a:path>
              </a:pathLst>
            </a:custGeom>
            <a:solidFill>
              <a:srgbClr val="000000"/>
            </a:solidFill>
            <a:ln w="9525">
              <a:noFill/>
              <a:round/>
              <a:headEnd/>
              <a:tailEnd/>
            </a:ln>
          </p:spPr>
          <p:txBody>
            <a:bodyPr/>
            <a:lstStyle/>
            <a:p>
              <a:endParaRPr lang="en-US" dirty="0"/>
            </a:p>
          </p:txBody>
        </p:sp>
        <p:sp>
          <p:nvSpPr>
            <p:cNvPr id="34869" name="Freeform 79"/>
            <p:cNvSpPr>
              <a:spLocks noEditPoints="1"/>
            </p:cNvSpPr>
            <p:nvPr/>
          </p:nvSpPr>
          <p:spPr bwMode="auto">
            <a:xfrm>
              <a:off x="2099" y="2065"/>
              <a:ext cx="49" cy="71"/>
            </a:xfrm>
            <a:custGeom>
              <a:avLst/>
              <a:gdLst>
                <a:gd name="T0" fmla="*/ 2147483647 w 21"/>
                <a:gd name="T1" fmla="*/ 2147483647 h 30"/>
                <a:gd name="T2" fmla="*/ 2147483647 w 21"/>
                <a:gd name="T3" fmla="*/ 2147483647 h 30"/>
                <a:gd name="T4" fmla="*/ 2147483647 w 21"/>
                <a:gd name="T5" fmla="*/ 2147483647 h 30"/>
                <a:gd name="T6" fmla="*/ 2147483647 w 21"/>
                <a:gd name="T7" fmla="*/ 2147483647 h 30"/>
                <a:gd name="T8" fmla="*/ 2147483647 w 21"/>
                <a:gd name="T9" fmla="*/ 2147483647 h 30"/>
                <a:gd name="T10" fmla="*/ 2147483647 w 21"/>
                <a:gd name="T11" fmla="*/ 2147483647 h 30"/>
                <a:gd name="T12" fmla="*/ 2147483647 w 21"/>
                <a:gd name="T13" fmla="*/ 2147483647 h 30"/>
                <a:gd name="T14" fmla="*/ 2147483647 w 21"/>
                <a:gd name="T15" fmla="*/ 2147483647 h 30"/>
                <a:gd name="T16" fmla="*/ 2147483647 w 21"/>
                <a:gd name="T17" fmla="*/ 0 h 30"/>
                <a:gd name="T18" fmla="*/ 2147483647 w 21"/>
                <a:gd name="T19" fmla="*/ 2147483647 h 30"/>
                <a:gd name="T20" fmla="*/ 2147483647 w 21"/>
                <a:gd name="T21" fmla="*/ 2147483647 h 30"/>
                <a:gd name="T22" fmla="*/ 2147483647 w 21"/>
                <a:gd name="T23" fmla="*/ 2147483647 h 30"/>
                <a:gd name="T24" fmla="*/ 0 w 21"/>
                <a:gd name="T25" fmla="*/ 2147483647 h 30"/>
                <a:gd name="T26" fmla="*/ 2147483647 w 21"/>
                <a:gd name="T27" fmla="*/ 2147483647 h 30"/>
                <a:gd name="T28" fmla="*/ 2147483647 w 21"/>
                <a:gd name="T29" fmla="*/ 2147483647 h 30"/>
                <a:gd name="T30" fmla="*/ 2147483647 w 21"/>
                <a:gd name="T31" fmla="*/ 2147483647 h 30"/>
                <a:gd name="T32" fmla="*/ 2147483647 w 21"/>
                <a:gd name="T33" fmla="*/ 2147483647 h 30"/>
                <a:gd name="T34" fmla="*/ 2147483647 w 21"/>
                <a:gd name="T35" fmla="*/ 2147483647 h 30"/>
                <a:gd name="T36" fmla="*/ 2147483647 w 21"/>
                <a:gd name="T37" fmla="*/ 2147483647 h 30"/>
                <a:gd name="T38" fmla="*/ 2147483647 w 21"/>
                <a:gd name="T39" fmla="*/ 0 h 30"/>
                <a:gd name="T40" fmla="*/ 2147483647 w 21"/>
                <a:gd name="T41" fmla="*/ 0 h 3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1"/>
                <a:gd name="T64" fmla="*/ 0 h 30"/>
                <a:gd name="T65" fmla="*/ 21 w 21"/>
                <a:gd name="T66" fmla="*/ 30 h 3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1" h="30">
                  <a:moveTo>
                    <a:pt x="15" y="21"/>
                  </a:moveTo>
                  <a:cubicBezTo>
                    <a:pt x="15" y="22"/>
                    <a:pt x="15" y="22"/>
                    <a:pt x="15" y="23"/>
                  </a:cubicBezTo>
                  <a:cubicBezTo>
                    <a:pt x="15" y="25"/>
                    <a:pt x="13" y="26"/>
                    <a:pt x="11" y="26"/>
                  </a:cubicBezTo>
                  <a:cubicBezTo>
                    <a:pt x="8" y="26"/>
                    <a:pt x="6" y="24"/>
                    <a:pt x="6" y="20"/>
                  </a:cubicBezTo>
                  <a:cubicBezTo>
                    <a:pt x="6" y="16"/>
                    <a:pt x="8" y="13"/>
                    <a:pt x="11" y="13"/>
                  </a:cubicBezTo>
                  <a:cubicBezTo>
                    <a:pt x="13" y="13"/>
                    <a:pt x="15" y="15"/>
                    <a:pt x="15" y="17"/>
                  </a:cubicBezTo>
                  <a:cubicBezTo>
                    <a:pt x="15" y="17"/>
                    <a:pt x="15" y="18"/>
                    <a:pt x="15" y="18"/>
                  </a:cubicBezTo>
                  <a:lnTo>
                    <a:pt x="15" y="21"/>
                  </a:lnTo>
                  <a:close/>
                  <a:moveTo>
                    <a:pt x="15" y="0"/>
                  </a:moveTo>
                  <a:cubicBezTo>
                    <a:pt x="15" y="12"/>
                    <a:pt x="15" y="12"/>
                    <a:pt x="15" y="12"/>
                  </a:cubicBezTo>
                  <a:cubicBezTo>
                    <a:pt x="15" y="12"/>
                    <a:pt x="15" y="12"/>
                    <a:pt x="15" y="12"/>
                  </a:cubicBezTo>
                  <a:cubicBezTo>
                    <a:pt x="14" y="10"/>
                    <a:pt x="12" y="9"/>
                    <a:pt x="10" y="9"/>
                  </a:cubicBezTo>
                  <a:cubicBezTo>
                    <a:pt x="5" y="9"/>
                    <a:pt x="0" y="13"/>
                    <a:pt x="0" y="20"/>
                  </a:cubicBezTo>
                  <a:cubicBezTo>
                    <a:pt x="0" y="26"/>
                    <a:pt x="4" y="30"/>
                    <a:pt x="9" y="30"/>
                  </a:cubicBezTo>
                  <a:cubicBezTo>
                    <a:pt x="12" y="30"/>
                    <a:pt x="15" y="29"/>
                    <a:pt x="16" y="27"/>
                  </a:cubicBezTo>
                  <a:cubicBezTo>
                    <a:pt x="16" y="27"/>
                    <a:pt x="16" y="27"/>
                    <a:pt x="16" y="27"/>
                  </a:cubicBezTo>
                  <a:cubicBezTo>
                    <a:pt x="16" y="30"/>
                    <a:pt x="16" y="30"/>
                    <a:pt x="16" y="30"/>
                  </a:cubicBezTo>
                  <a:cubicBezTo>
                    <a:pt x="21" y="30"/>
                    <a:pt x="21" y="30"/>
                    <a:pt x="21" y="30"/>
                  </a:cubicBezTo>
                  <a:cubicBezTo>
                    <a:pt x="21" y="29"/>
                    <a:pt x="20" y="26"/>
                    <a:pt x="20" y="24"/>
                  </a:cubicBezTo>
                  <a:cubicBezTo>
                    <a:pt x="20" y="0"/>
                    <a:pt x="20" y="0"/>
                    <a:pt x="20" y="0"/>
                  </a:cubicBezTo>
                  <a:lnTo>
                    <a:pt x="15" y="0"/>
                  </a:lnTo>
                  <a:close/>
                </a:path>
              </a:pathLst>
            </a:custGeom>
            <a:solidFill>
              <a:srgbClr val="000000"/>
            </a:solidFill>
            <a:ln w="9525">
              <a:noFill/>
              <a:round/>
              <a:headEnd/>
              <a:tailEnd/>
            </a:ln>
          </p:spPr>
          <p:txBody>
            <a:bodyPr/>
            <a:lstStyle/>
            <a:p>
              <a:endParaRPr lang="en-US" dirty="0"/>
            </a:p>
          </p:txBody>
        </p:sp>
        <p:sp>
          <p:nvSpPr>
            <p:cNvPr id="34870" name="Freeform 80"/>
            <p:cNvSpPr>
              <a:spLocks noEditPoints="1"/>
            </p:cNvSpPr>
            <p:nvPr/>
          </p:nvSpPr>
          <p:spPr bwMode="auto">
            <a:xfrm>
              <a:off x="2179" y="2065"/>
              <a:ext cx="50" cy="71"/>
            </a:xfrm>
            <a:custGeom>
              <a:avLst/>
              <a:gdLst>
                <a:gd name="T0" fmla="*/ 2147483647 w 21"/>
                <a:gd name="T1" fmla="*/ 2147483647 h 30"/>
                <a:gd name="T2" fmla="*/ 2147483647 w 21"/>
                <a:gd name="T3" fmla="*/ 2147483647 h 30"/>
                <a:gd name="T4" fmla="*/ 2147483647 w 21"/>
                <a:gd name="T5" fmla="*/ 2147483647 h 30"/>
                <a:gd name="T6" fmla="*/ 2147483647 w 21"/>
                <a:gd name="T7" fmla="*/ 2147483647 h 30"/>
                <a:gd name="T8" fmla="*/ 2147483647 w 21"/>
                <a:gd name="T9" fmla="*/ 2147483647 h 30"/>
                <a:gd name="T10" fmla="*/ 2147483647 w 21"/>
                <a:gd name="T11" fmla="*/ 2147483647 h 30"/>
                <a:gd name="T12" fmla="*/ 2147483647 w 21"/>
                <a:gd name="T13" fmla="*/ 2147483647 h 30"/>
                <a:gd name="T14" fmla="*/ 2147483647 w 21"/>
                <a:gd name="T15" fmla="*/ 2147483647 h 30"/>
                <a:gd name="T16" fmla="*/ 2147483647 w 21"/>
                <a:gd name="T17" fmla="*/ 2147483647 h 30"/>
                <a:gd name="T18" fmla="*/ 0 w 21"/>
                <a:gd name="T19" fmla="*/ 2147483647 h 30"/>
                <a:gd name="T20" fmla="*/ 2147483647 w 21"/>
                <a:gd name="T21" fmla="*/ 2147483647 h 30"/>
                <a:gd name="T22" fmla="*/ 2147483647 w 21"/>
                <a:gd name="T23" fmla="*/ 2147483647 h 30"/>
                <a:gd name="T24" fmla="*/ 2147483647 w 21"/>
                <a:gd name="T25" fmla="*/ 2147483647 h 30"/>
                <a:gd name="T26" fmla="*/ 2147483647 w 21"/>
                <a:gd name="T27" fmla="*/ 2147483647 h 30"/>
                <a:gd name="T28" fmla="*/ 2147483647 w 21"/>
                <a:gd name="T29" fmla="*/ 2147483647 h 30"/>
                <a:gd name="T30" fmla="*/ 2147483647 w 21"/>
                <a:gd name="T31" fmla="*/ 2147483647 h 30"/>
                <a:gd name="T32" fmla="*/ 2147483647 w 21"/>
                <a:gd name="T33" fmla="*/ 2147483647 h 30"/>
                <a:gd name="T34" fmla="*/ 2147483647 w 21"/>
                <a:gd name="T35" fmla="*/ 2147483647 h 30"/>
                <a:gd name="T36" fmla="*/ 2147483647 w 21"/>
                <a:gd name="T37" fmla="*/ 0 h 30"/>
                <a:gd name="T38" fmla="*/ 2147483647 w 21"/>
                <a:gd name="T39" fmla="*/ 0 h 30"/>
                <a:gd name="T40" fmla="*/ 2147483647 w 21"/>
                <a:gd name="T41" fmla="*/ 2147483647 h 3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1"/>
                <a:gd name="T64" fmla="*/ 0 h 30"/>
                <a:gd name="T65" fmla="*/ 21 w 21"/>
                <a:gd name="T66" fmla="*/ 30 h 3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1" h="30">
                  <a:moveTo>
                    <a:pt x="6" y="18"/>
                  </a:moveTo>
                  <a:cubicBezTo>
                    <a:pt x="6" y="18"/>
                    <a:pt x="6" y="17"/>
                    <a:pt x="6" y="17"/>
                  </a:cubicBezTo>
                  <a:cubicBezTo>
                    <a:pt x="6" y="15"/>
                    <a:pt x="8" y="13"/>
                    <a:pt x="10" y="13"/>
                  </a:cubicBezTo>
                  <a:cubicBezTo>
                    <a:pt x="14" y="13"/>
                    <a:pt x="15" y="16"/>
                    <a:pt x="15" y="20"/>
                  </a:cubicBezTo>
                  <a:cubicBezTo>
                    <a:pt x="15" y="24"/>
                    <a:pt x="14" y="26"/>
                    <a:pt x="10" y="26"/>
                  </a:cubicBezTo>
                  <a:cubicBezTo>
                    <a:pt x="8" y="26"/>
                    <a:pt x="6" y="25"/>
                    <a:pt x="6" y="23"/>
                  </a:cubicBezTo>
                  <a:cubicBezTo>
                    <a:pt x="6" y="22"/>
                    <a:pt x="6" y="22"/>
                    <a:pt x="6" y="22"/>
                  </a:cubicBezTo>
                  <a:lnTo>
                    <a:pt x="6" y="18"/>
                  </a:lnTo>
                  <a:close/>
                  <a:moveTo>
                    <a:pt x="1" y="24"/>
                  </a:moveTo>
                  <a:cubicBezTo>
                    <a:pt x="1" y="26"/>
                    <a:pt x="0" y="29"/>
                    <a:pt x="0" y="30"/>
                  </a:cubicBezTo>
                  <a:cubicBezTo>
                    <a:pt x="5" y="30"/>
                    <a:pt x="5" y="30"/>
                    <a:pt x="5" y="30"/>
                  </a:cubicBezTo>
                  <a:cubicBezTo>
                    <a:pt x="5" y="27"/>
                    <a:pt x="5" y="27"/>
                    <a:pt x="5" y="27"/>
                  </a:cubicBezTo>
                  <a:cubicBezTo>
                    <a:pt x="5" y="27"/>
                    <a:pt x="5" y="27"/>
                    <a:pt x="5" y="27"/>
                  </a:cubicBezTo>
                  <a:cubicBezTo>
                    <a:pt x="7" y="29"/>
                    <a:pt x="9" y="30"/>
                    <a:pt x="11" y="30"/>
                  </a:cubicBezTo>
                  <a:cubicBezTo>
                    <a:pt x="16" y="30"/>
                    <a:pt x="21" y="27"/>
                    <a:pt x="21" y="20"/>
                  </a:cubicBezTo>
                  <a:cubicBezTo>
                    <a:pt x="21" y="13"/>
                    <a:pt x="17" y="9"/>
                    <a:pt x="12" y="9"/>
                  </a:cubicBezTo>
                  <a:cubicBezTo>
                    <a:pt x="9" y="9"/>
                    <a:pt x="7" y="11"/>
                    <a:pt x="6" y="12"/>
                  </a:cubicBezTo>
                  <a:cubicBezTo>
                    <a:pt x="6" y="12"/>
                    <a:pt x="6" y="12"/>
                    <a:pt x="6" y="12"/>
                  </a:cubicBezTo>
                  <a:cubicBezTo>
                    <a:pt x="6" y="0"/>
                    <a:pt x="6" y="0"/>
                    <a:pt x="6" y="0"/>
                  </a:cubicBezTo>
                  <a:cubicBezTo>
                    <a:pt x="1" y="0"/>
                    <a:pt x="1" y="0"/>
                    <a:pt x="1" y="0"/>
                  </a:cubicBezTo>
                  <a:lnTo>
                    <a:pt x="1" y="24"/>
                  </a:lnTo>
                  <a:close/>
                </a:path>
              </a:pathLst>
            </a:custGeom>
            <a:solidFill>
              <a:srgbClr val="000000"/>
            </a:solidFill>
            <a:ln w="9525">
              <a:noFill/>
              <a:round/>
              <a:headEnd/>
              <a:tailEnd/>
            </a:ln>
          </p:spPr>
          <p:txBody>
            <a:bodyPr/>
            <a:lstStyle/>
            <a:p>
              <a:endParaRPr lang="en-US" dirty="0"/>
            </a:p>
          </p:txBody>
        </p:sp>
        <p:sp>
          <p:nvSpPr>
            <p:cNvPr id="34871" name="Freeform 81"/>
            <p:cNvSpPr>
              <a:spLocks/>
            </p:cNvSpPr>
            <p:nvPr/>
          </p:nvSpPr>
          <p:spPr bwMode="auto">
            <a:xfrm>
              <a:off x="2231" y="2089"/>
              <a:ext cx="47" cy="68"/>
            </a:xfrm>
            <a:custGeom>
              <a:avLst/>
              <a:gdLst>
                <a:gd name="T0" fmla="*/ 2147483647 w 20"/>
                <a:gd name="T1" fmla="*/ 0 h 29"/>
                <a:gd name="T2" fmla="*/ 2147483647 w 20"/>
                <a:gd name="T3" fmla="*/ 2147483647 h 29"/>
                <a:gd name="T4" fmla="*/ 2147483647 w 20"/>
                <a:gd name="T5" fmla="*/ 2147483647 h 29"/>
                <a:gd name="T6" fmla="*/ 2147483647 w 20"/>
                <a:gd name="T7" fmla="*/ 2147483647 h 29"/>
                <a:gd name="T8" fmla="*/ 2147483647 w 20"/>
                <a:gd name="T9" fmla="*/ 2147483647 h 29"/>
                <a:gd name="T10" fmla="*/ 2147483647 w 20"/>
                <a:gd name="T11" fmla="*/ 0 h 29"/>
                <a:gd name="T12" fmla="*/ 2147483647 w 20"/>
                <a:gd name="T13" fmla="*/ 0 h 29"/>
                <a:gd name="T14" fmla="*/ 2147483647 w 20"/>
                <a:gd name="T15" fmla="*/ 2147483647 h 29"/>
                <a:gd name="T16" fmla="*/ 2147483647 w 20"/>
                <a:gd name="T17" fmla="*/ 2147483647 h 29"/>
                <a:gd name="T18" fmla="*/ 2147483647 w 20"/>
                <a:gd name="T19" fmla="*/ 2147483647 h 29"/>
                <a:gd name="T20" fmla="*/ 2147483647 w 20"/>
                <a:gd name="T21" fmla="*/ 2147483647 h 29"/>
                <a:gd name="T22" fmla="*/ 2147483647 w 20"/>
                <a:gd name="T23" fmla="*/ 2147483647 h 29"/>
                <a:gd name="T24" fmla="*/ 2147483647 w 20"/>
                <a:gd name="T25" fmla="*/ 2147483647 h 29"/>
                <a:gd name="T26" fmla="*/ 2147483647 w 20"/>
                <a:gd name="T27" fmla="*/ 2147483647 h 29"/>
                <a:gd name="T28" fmla="*/ 2147483647 w 20"/>
                <a:gd name="T29" fmla="*/ 2147483647 h 29"/>
                <a:gd name="T30" fmla="*/ 0 w 20"/>
                <a:gd name="T31" fmla="*/ 0 h 29"/>
                <a:gd name="T32" fmla="*/ 2147483647 w 20"/>
                <a:gd name="T33" fmla="*/ 0 h 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29"/>
                <a:gd name="T53" fmla="*/ 20 w 20"/>
                <a:gd name="T54" fmla="*/ 29 h 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29">
                  <a:moveTo>
                    <a:pt x="6" y="0"/>
                  </a:moveTo>
                  <a:cubicBezTo>
                    <a:pt x="9" y="11"/>
                    <a:pt x="9" y="11"/>
                    <a:pt x="9" y="11"/>
                  </a:cubicBezTo>
                  <a:cubicBezTo>
                    <a:pt x="10" y="12"/>
                    <a:pt x="10" y="13"/>
                    <a:pt x="10" y="14"/>
                  </a:cubicBezTo>
                  <a:cubicBezTo>
                    <a:pt x="11" y="14"/>
                    <a:pt x="11" y="14"/>
                    <a:pt x="11" y="14"/>
                  </a:cubicBezTo>
                  <a:cubicBezTo>
                    <a:pt x="11" y="13"/>
                    <a:pt x="11" y="12"/>
                    <a:pt x="12" y="11"/>
                  </a:cubicBezTo>
                  <a:cubicBezTo>
                    <a:pt x="15" y="0"/>
                    <a:pt x="15" y="0"/>
                    <a:pt x="15" y="0"/>
                  </a:cubicBezTo>
                  <a:cubicBezTo>
                    <a:pt x="20" y="0"/>
                    <a:pt x="20" y="0"/>
                    <a:pt x="20" y="0"/>
                  </a:cubicBezTo>
                  <a:cubicBezTo>
                    <a:pt x="15" y="14"/>
                    <a:pt x="15" y="14"/>
                    <a:pt x="15" y="14"/>
                  </a:cubicBezTo>
                  <a:cubicBezTo>
                    <a:pt x="12" y="21"/>
                    <a:pt x="11" y="24"/>
                    <a:pt x="8" y="27"/>
                  </a:cubicBezTo>
                  <a:cubicBezTo>
                    <a:pt x="6" y="28"/>
                    <a:pt x="4" y="29"/>
                    <a:pt x="3" y="29"/>
                  </a:cubicBezTo>
                  <a:cubicBezTo>
                    <a:pt x="2" y="25"/>
                    <a:pt x="2" y="25"/>
                    <a:pt x="2" y="25"/>
                  </a:cubicBezTo>
                  <a:cubicBezTo>
                    <a:pt x="3" y="25"/>
                    <a:pt x="4" y="24"/>
                    <a:pt x="5" y="23"/>
                  </a:cubicBezTo>
                  <a:cubicBezTo>
                    <a:pt x="6" y="23"/>
                    <a:pt x="7" y="22"/>
                    <a:pt x="7" y="20"/>
                  </a:cubicBezTo>
                  <a:cubicBezTo>
                    <a:pt x="8" y="20"/>
                    <a:pt x="8" y="20"/>
                    <a:pt x="8" y="19"/>
                  </a:cubicBezTo>
                  <a:cubicBezTo>
                    <a:pt x="8" y="19"/>
                    <a:pt x="8" y="19"/>
                    <a:pt x="7" y="18"/>
                  </a:cubicBezTo>
                  <a:cubicBezTo>
                    <a:pt x="0" y="0"/>
                    <a:pt x="0" y="0"/>
                    <a:pt x="0" y="0"/>
                  </a:cubicBezTo>
                  <a:lnTo>
                    <a:pt x="6" y="0"/>
                  </a:lnTo>
                  <a:close/>
                </a:path>
              </a:pathLst>
            </a:custGeom>
            <a:solidFill>
              <a:srgbClr val="000000"/>
            </a:solidFill>
            <a:ln w="9525">
              <a:noFill/>
              <a:round/>
              <a:headEnd/>
              <a:tailEnd/>
            </a:ln>
          </p:spPr>
          <p:txBody>
            <a:bodyPr/>
            <a:lstStyle/>
            <a:p>
              <a:endParaRPr lang="en-US" dirty="0"/>
            </a:p>
          </p:txBody>
        </p:sp>
        <p:sp>
          <p:nvSpPr>
            <p:cNvPr id="34872" name="Freeform 82"/>
            <p:cNvSpPr>
              <a:spLocks/>
            </p:cNvSpPr>
            <p:nvPr/>
          </p:nvSpPr>
          <p:spPr bwMode="auto">
            <a:xfrm>
              <a:off x="2302" y="2077"/>
              <a:ext cx="31" cy="59"/>
            </a:xfrm>
            <a:custGeom>
              <a:avLst/>
              <a:gdLst>
                <a:gd name="T0" fmla="*/ 2147483647 w 13"/>
                <a:gd name="T1" fmla="*/ 0 h 25"/>
                <a:gd name="T2" fmla="*/ 2147483647 w 13"/>
                <a:gd name="T3" fmla="*/ 2147483647 h 25"/>
                <a:gd name="T4" fmla="*/ 2147483647 w 13"/>
                <a:gd name="T5" fmla="*/ 2147483647 h 25"/>
                <a:gd name="T6" fmla="*/ 2147483647 w 13"/>
                <a:gd name="T7" fmla="*/ 2147483647 h 25"/>
                <a:gd name="T8" fmla="*/ 2147483647 w 13"/>
                <a:gd name="T9" fmla="*/ 2147483647 h 25"/>
                <a:gd name="T10" fmla="*/ 2147483647 w 13"/>
                <a:gd name="T11" fmla="*/ 2147483647 h 25"/>
                <a:gd name="T12" fmla="*/ 2147483647 w 13"/>
                <a:gd name="T13" fmla="*/ 2147483647 h 25"/>
                <a:gd name="T14" fmla="*/ 2147483647 w 13"/>
                <a:gd name="T15" fmla="*/ 2147483647 h 25"/>
                <a:gd name="T16" fmla="*/ 2147483647 w 13"/>
                <a:gd name="T17" fmla="*/ 2147483647 h 25"/>
                <a:gd name="T18" fmla="*/ 2147483647 w 13"/>
                <a:gd name="T19" fmla="*/ 2147483647 h 25"/>
                <a:gd name="T20" fmla="*/ 2147483647 w 13"/>
                <a:gd name="T21" fmla="*/ 2147483647 h 25"/>
                <a:gd name="T22" fmla="*/ 2147483647 w 13"/>
                <a:gd name="T23" fmla="*/ 2147483647 h 25"/>
                <a:gd name="T24" fmla="*/ 2147483647 w 13"/>
                <a:gd name="T25" fmla="*/ 2147483647 h 25"/>
                <a:gd name="T26" fmla="*/ 0 w 13"/>
                <a:gd name="T27" fmla="*/ 2147483647 h 25"/>
                <a:gd name="T28" fmla="*/ 0 w 13"/>
                <a:gd name="T29" fmla="*/ 2147483647 h 25"/>
                <a:gd name="T30" fmla="*/ 2147483647 w 13"/>
                <a:gd name="T31" fmla="*/ 2147483647 h 25"/>
                <a:gd name="T32" fmla="*/ 2147483647 w 13"/>
                <a:gd name="T33" fmla="*/ 2147483647 h 25"/>
                <a:gd name="T34" fmla="*/ 2147483647 w 13"/>
                <a:gd name="T35" fmla="*/ 0 h 2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
                <a:gd name="T55" fmla="*/ 0 h 25"/>
                <a:gd name="T56" fmla="*/ 13 w 13"/>
                <a:gd name="T57" fmla="*/ 25 h 2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 h="25">
                  <a:moveTo>
                    <a:pt x="8" y="0"/>
                  </a:moveTo>
                  <a:cubicBezTo>
                    <a:pt x="8" y="5"/>
                    <a:pt x="8" y="5"/>
                    <a:pt x="8" y="5"/>
                  </a:cubicBezTo>
                  <a:cubicBezTo>
                    <a:pt x="13" y="5"/>
                    <a:pt x="13" y="5"/>
                    <a:pt x="13" y="5"/>
                  </a:cubicBezTo>
                  <a:cubicBezTo>
                    <a:pt x="13" y="9"/>
                    <a:pt x="13" y="9"/>
                    <a:pt x="13" y="9"/>
                  </a:cubicBezTo>
                  <a:cubicBezTo>
                    <a:pt x="8" y="9"/>
                    <a:pt x="8" y="9"/>
                    <a:pt x="8" y="9"/>
                  </a:cubicBezTo>
                  <a:cubicBezTo>
                    <a:pt x="8" y="17"/>
                    <a:pt x="8" y="17"/>
                    <a:pt x="8" y="17"/>
                  </a:cubicBezTo>
                  <a:cubicBezTo>
                    <a:pt x="8" y="20"/>
                    <a:pt x="8" y="21"/>
                    <a:pt x="10" y="21"/>
                  </a:cubicBezTo>
                  <a:cubicBezTo>
                    <a:pt x="11" y="21"/>
                    <a:pt x="12" y="21"/>
                    <a:pt x="12" y="21"/>
                  </a:cubicBezTo>
                  <a:cubicBezTo>
                    <a:pt x="12" y="25"/>
                    <a:pt x="12" y="25"/>
                    <a:pt x="12" y="25"/>
                  </a:cubicBezTo>
                  <a:cubicBezTo>
                    <a:pt x="12" y="25"/>
                    <a:pt x="10" y="25"/>
                    <a:pt x="9" y="25"/>
                  </a:cubicBezTo>
                  <a:cubicBezTo>
                    <a:pt x="7" y="25"/>
                    <a:pt x="5" y="25"/>
                    <a:pt x="4" y="24"/>
                  </a:cubicBezTo>
                  <a:cubicBezTo>
                    <a:pt x="3" y="23"/>
                    <a:pt x="3" y="21"/>
                    <a:pt x="3" y="18"/>
                  </a:cubicBezTo>
                  <a:cubicBezTo>
                    <a:pt x="3" y="9"/>
                    <a:pt x="3" y="9"/>
                    <a:pt x="3" y="9"/>
                  </a:cubicBezTo>
                  <a:cubicBezTo>
                    <a:pt x="0" y="9"/>
                    <a:pt x="0" y="9"/>
                    <a:pt x="0" y="9"/>
                  </a:cubicBezTo>
                  <a:cubicBezTo>
                    <a:pt x="0" y="5"/>
                    <a:pt x="0" y="5"/>
                    <a:pt x="0" y="5"/>
                  </a:cubicBezTo>
                  <a:cubicBezTo>
                    <a:pt x="3" y="5"/>
                    <a:pt x="3" y="5"/>
                    <a:pt x="3" y="5"/>
                  </a:cubicBezTo>
                  <a:cubicBezTo>
                    <a:pt x="3" y="1"/>
                    <a:pt x="3" y="1"/>
                    <a:pt x="3" y="1"/>
                  </a:cubicBezTo>
                  <a:lnTo>
                    <a:pt x="8" y="0"/>
                  </a:lnTo>
                  <a:close/>
                </a:path>
              </a:pathLst>
            </a:custGeom>
            <a:solidFill>
              <a:srgbClr val="000000"/>
            </a:solidFill>
            <a:ln w="9525">
              <a:noFill/>
              <a:round/>
              <a:headEnd/>
              <a:tailEnd/>
            </a:ln>
          </p:spPr>
          <p:txBody>
            <a:bodyPr/>
            <a:lstStyle/>
            <a:p>
              <a:endParaRPr lang="en-US" dirty="0"/>
            </a:p>
          </p:txBody>
        </p:sp>
        <p:sp>
          <p:nvSpPr>
            <p:cNvPr id="34873" name="Freeform 83"/>
            <p:cNvSpPr>
              <a:spLocks/>
            </p:cNvSpPr>
            <p:nvPr/>
          </p:nvSpPr>
          <p:spPr bwMode="auto">
            <a:xfrm>
              <a:off x="2340" y="2065"/>
              <a:ext cx="45" cy="71"/>
            </a:xfrm>
            <a:custGeom>
              <a:avLst/>
              <a:gdLst>
                <a:gd name="T0" fmla="*/ 0 w 19"/>
                <a:gd name="T1" fmla="*/ 0 h 30"/>
                <a:gd name="T2" fmla="*/ 2147483647 w 19"/>
                <a:gd name="T3" fmla="*/ 0 h 30"/>
                <a:gd name="T4" fmla="*/ 2147483647 w 19"/>
                <a:gd name="T5" fmla="*/ 2147483647 h 30"/>
                <a:gd name="T6" fmla="*/ 2147483647 w 19"/>
                <a:gd name="T7" fmla="*/ 2147483647 h 30"/>
                <a:gd name="T8" fmla="*/ 2147483647 w 19"/>
                <a:gd name="T9" fmla="*/ 2147483647 h 30"/>
                <a:gd name="T10" fmla="*/ 2147483647 w 19"/>
                <a:gd name="T11" fmla="*/ 2147483647 h 30"/>
                <a:gd name="T12" fmla="*/ 2147483647 w 19"/>
                <a:gd name="T13" fmla="*/ 2147483647 h 30"/>
                <a:gd name="T14" fmla="*/ 2147483647 w 19"/>
                <a:gd name="T15" fmla="*/ 2147483647 h 30"/>
                <a:gd name="T16" fmla="*/ 2147483647 w 19"/>
                <a:gd name="T17" fmla="*/ 2147483647 h 30"/>
                <a:gd name="T18" fmla="*/ 2147483647 w 19"/>
                <a:gd name="T19" fmla="*/ 2147483647 h 30"/>
                <a:gd name="T20" fmla="*/ 2147483647 w 19"/>
                <a:gd name="T21" fmla="*/ 2147483647 h 30"/>
                <a:gd name="T22" fmla="*/ 2147483647 w 19"/>
                <a:gd name="T23" fmla="*/ 2147483647 h 30"/>
                <a:gd name="T24" fmla="*/ 2147483647 w 19"/>
                <a:gd name="T25" fmla="*/ 2147483647 h 30"/>
                <a:gd name="T26" fmla="*/ 2147483647 w 19"/>
                <a:gd name="T27" fmla="*/ 2147483647 h 30"/>
                <a:gd name="T28" fmla="*/ 0 w 19"/>
                <a:gd name="T29" fmla="*/ 2147483647 h 30"/>
                <a:gd name="T30" fmla="*/ 0 w 19"/>
                <a:gd name="T31" fmla="*/ 0 h 3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9"/>
                <a:gd name="T49" fmla="*/ 0 h 30"/>
                <a:gd name="T50" fmla="*/ 19 w 19"/>
                <a:gd name="T51" fmla="*/ 30 h 3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9" h="30">
                  <a:moveTo>
                    <a:pt x="0" y="0"/>
                  </a:moveTo>
                  <a:cubicBezTo>
                    <a:pt x="6" y="0"/>
                    <a:pt x="6" y="0"/>
                    <a:pt x="6" y="0"/>
                  </a:cubicBezTo>
                  <a:cubicBezTo>
                    <a:pt x="6" y="12"/>
                    <a:pt x="6" y="12"/>
                    <a:pt x="6" y="12"/>
                  </a:cubicBezTo>
                  <a:cubicBezTo>
                    <a:pt x="6" y="12"/>
                    <a:pt x="6" y="12"/>
                    <a:pt x="6" y="12"/>
                  </a:cubicBezTo>
                  <a:cubicBezTo>
                    <a:pt x="6" y="12"/>
                    <a:pt x="7" y="11"/>
                    <a:pt x="8" y="10"/>
                  </a:cubicBezTo>
                  <a:cubicBezTo>
                    <a:pt x="9" y="10"/>
                    <a:pt x="10" y="9"/>
                    <a:pt x="12" y="9"/>
                  </a:cubicBezTo>
                  <a:cubicBezTo>
                    <a:pt x="15" y="9"/>
                    <a:pt x="19" y="12"/>
                    <a:pt x="19" y="18"/>
                  </a:cubicBezTo>
                  <a:cubicBezTo>
                    <a:pt x="19" y="30"/>
                    <a:pt x="19" y="30"/>
                    <a:pt x="19" y="30"/>
                  </a:cubicBezTo>
                  <a:cubicBezTo>
                    <a:pt x="14" y="30"/>
                    <a:pt x="14" y="30"/>
                    <a:pt x="14" y="30"/>
                  </a:cubicBezTo>
                  <a:cubicBezTo>
                    <a:pt x="14" y="19"/>
                    <a:pt x="14" y="19"/>
                    <a:pt x="14" y="19"/>
                  </a:cubicBezTo>
                  <a:cubicBezTo>
                    <a:pt x="14" y="16"/>
                    <a:pt x="13" y="13"/>
                    <a:pt x="10" y="13"/>
                  </a:cubicBezTo>
                  <a:cubicBezTo>
                    <a:pt x="8" y="13"/>
                    <a:pt x="6" y="15"/>
                    <a:pt x="6" y="16"/>
                  </a:cubicBezTo>
                  <a:cubicBezTo>
                    <a:pt x="6" y="17"/>
                    <a:pt x="6" y="17"/>
                    <a:pt x="6" y="18"/>
                  </a:cubicBezTo>
                  <a:cubicBezTo>
                    <a:pt x="6" y="30"/>
                    <a:pt x="6" y="30"/>
                    <a:pt x="6" y="30"/>
                  </a:cubicBezTo>
                  <a:cubicBezTo>
                    <a:pt x="0" y="30"/>
                    <a:pt x="0" y="30"/>
                    <a:pt x="0" y="30"/>
                  </a:cubicBezTo>
                  <a:lnTo>
                    <a:pt x="0" y="0"/>
                  </a:lnTo>
                  <a:close/>
                </a:path>
              </a:pathLst>
            </a:custGeom>
            <a:solidFill>
              <a:srgbClr val="000000"/>
            </a:solidFill>
            <a:ln w="9525">
              <a:noFill/>
              <a:round/>
              <a:headEnd/>
              <a:tailEnd/>
            </a:ln>
          </p:spPr>
          <p:txBody>
            <a:bodyPr/>
            <a:lstStyle/>
            <a:p>
              <a:endParaRPr lang="en-US" dirty="0"/>
            </a:p>
          </p:txBody>
        </p:sp>
        <p:sp>
          <p:nvSpPr>
            <p:cNvPr id="34874" name="Freeform 84"/>
            <p:cNvSpPr>
              <a:spLocks noEditPoints="1"/>
            </p:cNvSpPr>
            <p:nvPr/>
          </p:nvSpPr>
          <p:spPr bwMode="auto">
            <a:xfrm>
              <a:off x="2394" y="2086"/>
              <a:ext cx="45" cy="50"/>
            </a:xfrm>
            <a:custGeom>
              <a:avLst/>
              <a:gdLst>
                <a:gd name="T0" fmla="*/ 2147483647 w 19"/>
                <a:gd name="T1" fmla="*/ 2147483647 h 21"/>
                <a:gd name="T2" fmla="*/ 2147483647 w 19"/>
                <a:gd name="T3" fmla="*/ 2147483647 h 21"/>
                <a:gd name="T4" fmla="*/ 2147483647 w 19"/>
                <a:gd name="T5" fmla="*/ 2147483647 h 21"/>
                <a:gd name="T6" fmla="*/ 2147483647 w 19"/>
                <a:gd name="T7" fmla="*/ 2147483647 h 21"/>
                <a:gd name="T8" fmla="*/ 2147483647 w 19"/>
                <a:gd name="T9" fmla="*/ 2147483647 h 21"/>
                <a:gd name="T10" fmla="*/ 2147483647 w 19"/>
                <a:gd name="T11" fmla="*/ 2147483647 h 21"/>
                <a:gd name="T12" fmla="*/ 2147483647 w 19"/>
                <a:gd name="T13" fmla="*/ 0 h 21"/>
                <a:gd name="T14" fmla="*/ 0 w 19"/>
                <a:gd name="T15" fmla="*/ 2147483647 h 21"/>
                <a:gd name="T16" fmla="*/ 2147483647 w 19"/>
                <a:gd name="T17" fmla="*/ 2147483647 h 21"/>
                <a:gd name="T18" fmla="*/ 2147483647 w 19"/>
                <a:gd name="T19" fmla="*/ 2147483647 h 21"/>
                <a:gd name="T20" fmla="*/ 2147483647 w 19"/>
                <a:gd name="T21" fmla="*/ 2147483647 h 21"/>
                <a:gd name="T22" fmla="*/ 2147483647 w 19"/>
                <a:gd name="T23" fmla="*/ 2147483647 h 21"/>
                <a:gd name="T24" fmla="*/ 2147483647 w 19"/>
                <a:gd name="T25" fmla="*/ 2147483647 h 21"/>
                <a:gd name="T26" fmla="*/ 2147483647 w 19"/>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
                <a:gd name="T43" fmla="*/ 0 h 21"/>
                <a:gd name="T44" fmla="*/ 19 w 19"/>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 h="21">
                  <a:moveTo>
                    <a:pt x="5" y="9"/>
                  </a:moveTo>
                  <a:cubicBezTo>
                    <a:pt x="5" y="7"/>
                    <a:pt x="6" y="4"/>
                    <a:pt x="10" y="4"/>
                  </a:cubicBezTo>
                  <a:cubicBezTo>
                    <a:pt x="13" y="4"/>
                    <a:pt x="14" y="7"/>
                    <a:pt x="14" y="9"/>
                  </a:cubicBezTo>
                  <a:lnTo>
                    <a:pt x="5" y="9"/>
                  </a:lnTo>
                  <a:close/>
                  <a:moveTo>
                    <a:pt x="18" y="12"/>
                  </a:moveTo>
                  <a:cubicBezTo>
                    <a:pt x="18" y="12"/>
                    <a:pt x="19" y="11"/>
                    <a:pt x="19" y="10"/>
                  </a:cubicBezTo>
                  <a:cubicBezTo>
                    <a:pt x="19" y="6"/>
                    <a:pt x="16" y="0"/>
                    <a:pt x="10" y="0"/>
                  </a:cubicBezTo>
                  <a:cubicBezTo>
                    <a:pt x="3" y="0"/>
                    <a:pt x="0" y="6"/>
                    <a:pt x="0" y="11"/>
                  </a:cubicBezTo>
                  <a:cubicBezTo>
                    <a:pt x="0" y="17"/>
                    <a:pt x="4" y="21"/>
                    <a:pt x="10" y="21"/>
                  </a:cubicBezTo>
                  <a:cubicBezTo>
                    <a:pt x="13" y="21"/>
                    <a:pt x="16" y="21"/>
                    <a:pt x="17" y="20"/>
                  </a:cubicBezTo>
                  <a:cubicBezTo>
                    <a:pt x="17" y="17"/>
                    <a:pt x="17" y="17"/>
                    <a:pt x="17" y="17"/>
                  </a:cubicBezTo>
                  <a:cubicBezTo>
                    <a:pt x="15" y="17"/>
                    <a:pt x="13" y="18"/>
                    <a:pt x="11" y="18"/>
                  </a:cubicBezTo>
                  <a:cubicBezTo>
                    <a:pt x="8" y="18"/>
                    <a:pt x="5" y="16"/>
                    <a:pt x="5" y="12"/>
                  </a:cubicBezTo>
                  <a:lnTo>
                    <a:pt x="18" y="12"/>
                  </a:lnTo>
                  <a:close/>
                </a:path>
              </a:pathLst>
            </a:custGeom>
            <a:solidFill>
              <a:srgbClr val="000000"/>
            </a:solidFill>
            <a:ln w="9525">
              <a:noFill/>
              <a:round/>
              <a:headEnd/>
              <a:tailEnd/>
            </a:ln>
          </p:spPr>
          <p:txBody>
            <a:bodyPr/>
            <a:lstStyle/>
            <a:p>
              <a:endParaRPr lang="en-US" dirty="0"/>
            </a:p>
          </p:txBody>
        </p:sp>
        <p:sp>
          <p:nvSpPr>
            <p:cNvPr id="34875" name="Freeform 85"/>
            <p:cNvSpPr>
              <a:spLocks/>
            </p:cNvSpPr>
            <p:nvPr/>
          </p:nvSpPr>
          <p:spPr bwMode="auto">
            <a:xfrm>
              <a:off x="2467" y="2070"/>
              <a:ext cx="40" cy="66"/>
            </a:xfrm>
            <a:custGeom>
              <a:avLst/>
              <a:gdLst>
                <a:gd name="T0" fmla="*/ 0 w 40"/>
                <a:gd name="T1" fmla="*/ 0 h 66"/>
                <a:gd name="T2" fmla="*/ 40 w 40"/>
                <a:gd name="T3" fmla="*/ 0 h 66"/>
                <a:gd name="T4" fmla="*/ 40 w 40"/>
                <a:gd name="T5" fmla="*/ 9 h 66"/>
                <a:gd name="T6" fmla="*/ 14 w 40"/>
                <a:gd name="T7" fmla="*/ 9 h 66"/>
                <a:gd name="T8" fmla="*/ 14 w 40"/>
                <a:gd name="T9" fmla="*/ 28 h 66"/>
                <a:gd name="T10" fmla="*/ 38 w 40"/>
                <a:gd name="T11" fmla="*/ 28 h 66"/>
                <a:gd name="T12" fmla="*/ 38 w 40"/>
                <a:gd name="T13" fmla="*/ 38 h 66"/>
                <a:gd name="T14" fmla="*/ 14 w 40"/>
                <a:gd name="T15" fmla="*/ 38 h 66"/>
                <a:gd name="T16" fmla="*/ 14 w 40"/>
                <a:gd name="T17" fmla="*/ 66 h 66"/>
                <a:gd name="T18" fmla="*/ 0 w 40"/>
                <a:gd name="T19" fmla="*/ 66 h 66"/>
                <a:gd name="T20" fmla="*/ 0 w 40"/>
                <a:gd name="T21" fmla="*/ 0 h 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0"/>
                <a:gd name="T34" fmla="*/ 0 h 66"/>
                <a:gd name="T35" fmla="*/ 40 w 40"/>
                <a:gd name="T36" fmla="*/ 66 h 6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0" h="66">
                  <a:moveTo>
                    <a:pt x="0" y="0"/>
                  </a:moveTo>
                  <a:lnTo>
                    <a:pt x="40" y="0"/>
                  </a:lnTo>
                  <a:lnTo>
                    <a:pt x="40" y="9"/>
                  </a:lnTo>
                  <a:lnTo>
                    <a:pt x="14" y="9"/>
                  </a:lnTo>
                  <a:lnTo>
                    <a:pt x="14" y="28"/>
                  </a:lnTo>
                  <a:lnTo>
                    <a:pt x="38" y="28"/>
                  </a:lnTo>
                  <a:lnTo>
                    <a:pt x="38" y="38"/>
                  </a:lnTo>
                  <a:lnTo>
                    <a:pt x="14" y="38"/>
                  </a:lnTo>
                  <a:lnTo>
                    <a:pt x="14" y="66"/>
                  </a:lnTo>
                  <a:lnTo>
                    <a:pt x="0" y="66"/>
                  </a:lnTo>
                  <a:lnTo>
                    <a:pt x="0" y="0"/>
                  </a:lnTo>
                  <a:close/>
                </a:path>
              </a:pathLst>
            </a:custGeom>
            <a:solidFill>
              <a:srgbClr val="000000"/>
            </a:solidFill>
            <a:ln w="9525">
              <a:noFill/>
              <a:round/>
              <a:headEnd/>
              <a:tailEnd/>
            </a:ln>
          </p:spPr>
          <p:txBody>
            <a:bodyPr/>
            <a:lstStyle/>
            <a:p>
              <a:endParaRPr lang="en-US" dirty="0"/>
            </a:p>
          </p:txBody>
        </p:sp>
        <p:sp>
          <p:nvSpPr>
            <p:cNvPr id="34876" name="Freeform 86"/>
            <p:cNvSpPr>
              <a:spLocks noEditPoints="1"/>
            </p:cNvSpPr>
            <p:nvPr/>
          </p:nvSpPr>
          <p:spPr bwMode="auto">
            <a:xfrm>
              <a:off x="2519" y="2070"/>
              <a:ext cx="57" cy="66"/>
            </a:xfrm>
            <a:custGeom>
              <a:avLst/>
              <a:gdLst>
                <a:gd name="T0" fmla="*/ 2147483647 w 24"/>
                <a:gd name="T1" fmla="*/ 2147483647 h 28"/>
                <a:gd name="T2" fmla="*/ 2147483647 w 24"/>
                <a:gd name="T3" fmla="*/ 2147483647 h 28"/>
                <a:gd name="T4" fmla="*/ 2147483647 w 24"/>
                <a:gd name="T5" fmla="*/ 2147483647 h 28"/>
                <a:gd name="T6" fmla="*/ 2147483647 w 24"/>
                <a:gd name="T7" fmla="*/ 2147483647 h 28"/>
                <a:gd name="T8" fmla="*/ 2147483647 w 24"/>
                <a:gd name="T9" fmla="*/ 2147483647 h 28"/>
                <a:gd name="T10" fmla="*/ 2147483647 w 24"/>
                <a:gd name="T11" fmla="*/ 2147483647 h 28"/>
                <a:gd name="T12" fmla="*/ 0 w 24"/>
                <a:gd name="T13" fmla="*/ 2147483647 h 28"/>
                <a:gd name="T14" fmla="*/ 2147483647 w 24"/>
                <a:gd name="T15" fmla="*/ 2147483647 h 28"/>
                <a:gd name="T16" fmla="*/ 2147483647 w 24"/>
                <a:gd name="T17" fmla="*/ 2147483647 h 28"/>
                <a:gd name="T18" fmla="*/ 2147483647 w 24"/>
                <a:gd name="T19" fmla="*/ 2147483647 h 28"/>
                <a:gd name="T20" fmla="*/ 2147483647 w 24"/>
                <a:gd name="T21" fmla="*/ 2147483647 h 28"/>
                <a:gd name="T22" fmla="*/ 2147483647 w 24"/>
                <a:gd name="T23" fmla="*/ 0 h 28"/>
                <a:gd name="T24" fmla="*/ 0 w 24"/>
                <a:gd name="T25" fmla="*/ 0 h 28"/>
                <a:gd name="T26" fmla="*/ 0 w 24"/>
                <a:gd name="T27" fmla="*/ 2147483647 h 2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4"/>
                <a:gd name="T43" fmla="*/ 0 h 28"/>
                <a:gd name="T44" fmla="*/ 24 w 24"/>
                <a:gd name="T45" fmla="*/ 28 h 2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4" h="28">
                  <a:moveTo>
                    <a:pt x="5" y="4"/>
                  </a:moveTo>
                  <a:cubicBezTo>
                    <a:pt x="5" y="4"/>
                    <a:pt x="7" y="4"/>
                    <a:pt x="8" y="4"/>
                  </a:cubicBezTo>
                  <a:cubicBezTo>
                    <a:pt x="15" y="4"/>
                    <a:pt x="18" y="7"/>
                    <a:pt x="18" y="13"/>
                  </a:cubicBezTo>
                  <a:cubicBezTo>
                    <a:pt x="18" y="21"/>
                    <a:pt x="14" y="24"/>
                    <a:pt x="8" y="24"/>
                  </a:cubicBezTo>
                  <a:cubicBezTo>
                    <a:pt x="7" y="24"/>
                    <a:pt x="5" y="24"/>
                    <a:pt x="5" y="24"/>
                  </a:cubicBezTo>
                  <a:lnTo>
                    <a:pt x="5" y="4"/>
                  </a:lnTo>
                  <a:close/>
                  <a:moveTo>
                    <a:pt x="0" y="28"/>
                  </a:moveTo>
                  <a:cubicBezTo>
                    <a:pt x="1" y="28"/>
                    <a:pt x="4" y="28"/>
                    <a:pt x="7" y="28"/>
                  </a:cubicBezTo>
                  <a:cubicBezTo>
                    <a:pt x="12" y="28"/>
                    <a:pt x="16" y="27"/>
                    <a:pt x="19" y="24"/>
                  </a:cubicBezTo>
                  <a:cubicBezTo>
                    <a:pt x="22" y="22"/>
                    <a:pt x="24" y="18"/>
                    <a:pt x="24" y="13"/>
                  </a:cubicBezTo>
                  <a:cubicBezTo>
                    <a:pt x="24" y="8"/>
                    <a:pt x="22" y="5"/>
                    <a:pt x="19" y="3"/>
                  </a:cubicBezTo>
                  <a:cubicBezTo>
                    <a:pt x="17" y="1"/>
                    <a:pt x="13" y="0"/>
                    <a:pt x="8" y="0"/>
                  </a:cubicBezTo>
                  <a:cubicBezTo>
                    <a:pt x="5" y="0"/>
                    <a:pt x="2" y="0"/>
                    <a:pt x="0" y="0"/>
                  </a:cubicBezTo>
                  <a:lnTo>
                    <a:pt x="0" y="28"/>
                  </a:lnTo>
                  <a:close/>
                </a:path>
              </a:pathLst>
            </a:custGeom>
            <a:solidFill>
              <a:srgbClr val="000000"/>
            </a:solidFill>
            <a:ln w="9525">
              <a:noFill/>
              <a:round/>
              <a:headEnd/>
              <a:tailEnd/>
            </a:ln>
          </p:spPr>
          <p:txBody>
            <a:bodyPr/>
            <a:lstStyle/>
            <a:p>
              <a:endParaRPr lang="en-US" dirty="0"/>
            </a:p>
          </p:txBody>
        </p:sp>
        <p:sp>
          <p:nvSpPr>
            <p:cNvPr id="34877" name="Rectangle 87"/>
            <p:cNvSpPr>
              <a:spLocks noChangeArrowheads="1"/>
            </p:cNvSpPr>
            <p:nvPr/>
          </p:nvSpPr>
          <p:spPr bwMode="auto">
            <a:xfrm>
              <a:off x="2585" y="2070"/>
              <a:ext cx="12" cy="66"/>
            </a:xfrm>
            <a:prstGeom prst="rect">
              <a:avLst/>
            </a:prstGeom>
            <a:solidFill>
              <a:srgbClr val="000000"/>
            </a:solidFill>
            <a:ln w="9525">
              <a:noFill/>
              <a:miter lim="800000"/>
              <a:headEnd/>
              <a:tailEnd/>
            </a:ln>
          </p:spPr>
          <p:txBody>
            <a:bodyPr/>
            <a:lstStyle/>
            <a:p>
              <a:pPr>
                <a:lnSpc>
                  <a:spcPct val="95000"/>
                </a:lnSpc>
              </a:pPr>
              <a:endParaRPr lang="en-US" b="0" dirty="0">
                <a:solidFill>
                  <a:schemeClr val="bg1"/>
                </a:solidFill>
              </a:endParaRPr>
            </a:p>
          </p:txBody>
        </p:sp>
        <p:sp>
          <p:nvSpPr>
            <p:cNvPr id="34878" name="Freeform 88"/>
            <p:cNvSpPr>
              <a:spLocks/>
            </p:cNvSpPr>
            <p:nvPr/>
          </p:nvSpPr>
          <p:spPr bwMode="auto">
            <a:xfrm>
              <a:off x="2609" y="2067"/>
              <a:ext cx="50" cy="69"/>
            </a:xfrm>
            <a:custGeom>
              <a:avLst/>
              <a:gdLst>
                <a:gd name="T0" fmla="*/ 2147483647 w 21"/>
                <a:gd name="T1" fmla="*/ 2147483647 h 29"/>
                <a:gd name="T2" fmla="*/ 2147483647 w 21"/>
                <a:gd name="T3" fmla="*/ 2147483647 h 29"/>
                <a:gd name="T4" fmla="*/ 0 w 21"/>
                <a:gd name="T5" fmla="*/ 2147483647 h 29"/>
                <a:gd name="T6" fmla="*/ 2147483647 w 21"/>
                <a:gd name="T7" fmla="*/ 0 h 29"/>
                <a:gd name="T8" fmla="*/ 2147483647 w 21"/>
                <a:gd name="T9" fmla="*/ 2147483647 h 29"/>
                <a:gd name="T10" fmla="*/ 2147483647 w 21"/>
                <a:gd name="T11" fmla="*/ 2147483647 h 29"/>
                <a:gd name="T12" fmla="*/ 2147483647 w 21"/>
                <a:gd name="T13" fmla="*/ 2147483647 h 29"/>
                <a:gd name="T14" fmla="*/ 2147483647 w 21"/>
                <a:gd name="T15" fmla="*/ 2147483647 h 29"/>
                <a:gd name="T16" fmla="*/ 2147483647 w 21"/>
                <a:gd name="T17" fmla="*/ 2147483647 h 29"/>
                <a:gd name="T18" fmla="*/ 2147483647 w 21"/>
                <a:gd name="T19" fmla="*/ 2147483647 h 29"/>
                <a:gd name="T20" fmla="*/ 2147483647 w 21"/>
                <a:gd name="T21" fmla="*/ 2147483647 h 2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29"/>
                <a:gd name="T35" fmla="*/ 21 w 21"/>
                <a:gd name="T36" fmla="*/ 29 h 2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29">
                  <a:moveTo>
                    <a:pt x="21" y="28"/>
                  </a:moveTo>
                  <a:cubicBezTo>
                    <a:pt x="20" y="29"/>
                    <a:pt x="17" y="29"/>
                    <a:pt x="14" y="29"/>
                  </a:cubicBezTo>
                  <a:cubicBezTo>
                    <a:pt x="5" y="29"/>
                    <a:pt x="0" y="24"/>
                    <a:pt x="0" y="15"/>
                  </a:cubicBezTo>
                  <a:cubicBezTo>
                    <a:pt x="0" y="6"/>
                    <a:pt x="6" y="0"/>
                    <a:pt x="15" y="0"/>
                  </a:cubicBezTo>
                  <a:cubicBezTo>
                    <a:pt x="18" y="0"/>
                    <a:pt x="20" y="1"/>
                    <a:pt x="21" y="2"/>
                  </a:cubicBezTo>
                  <a:cubicBezTo>
                    <a:pt x="20" y="6"/>
                    <a:pt x="20" y="6"/>
                    <a:pt x="20" y="6"/>
                  </a:cubicBezTo>
                  <a:cubicBezTo>
                    <a:pt x="19" y="5"/>
                    <a:pt x="17" y="5"/>
                    <a:pt x="15" y="5"/>
                  </a:cubicBezTo>
                  <a:cubicBezTo>
                    <a:pt x="9" y="5"/>
                    <a:pt x="5" y="8"/>
                    <a:pt x="5" y="15"/>
                  </a:cubicBezTo>
                  <a:cubicBezTo>
                    <a:pt x="5" y="21"/>
                    <a:pt x="9" y="25"/>
                    <a:pt x="15" y="25"/>
                  </a:cubicBezTo>
                  <a:cubicBezTo>
                    <a:pt x="17" y="25"/>
                    <a:pt x="19" y="25"/>
                    <a:pt x="20" y="24"/>
                  </a:cubicBezTo>
                  <a:lnTo>
                    <a:pt x="21" y="28"/>
                  </a:lnTo>
                  <a:close/>
                </a:path>
              </a:pathLst>
            </a:custGeom>
            <a:solidFill>
              <a:srgbClr val="000000"/>
            </a:solidFill>
            <a:ln w="9525">
              <a:noFill/>
              <a:round/>
              <a:headEnd/>
              <a:tailEnd/>
            </a:ln>
          </p:spPr>
          <p:txBody>
            <a:bodyPr/>
            <a:lstStyle/>
            <a:p>
              <a:endParaRPr lang="en-US" dirty="0"/>
            </a:p>
          </p:txBody>
        </p:sp>
        <p:sp>
          <p:nvSpPr>
            <p:cNvPr id="34879" name="Freeform 89"/>
            <p:cNvSpPr>
              <a:spLocks noEditPoints="1"/>
            </p:cNvSpPr>
            <p:nvPr/>
          </p:nvSpPr>
          <p:spPr bwMode="auto">
            <a:xfrm>
              <a:off x="2687" y="2086"/>
              <a:ext cx="47" cy="50"/>
            </a:xfrm>
            <a:custGeom>
              <a:avLst/>
              <a:gdLst>
                <a:gd name="T0" fmla="*/ 2147483647 w 20"/>
                <a:gd name="T1" fmla="*/ 2147483647 h 21"/>
                <a:gd name="T2" fmla="*/ 2147483647 w 20"/>
                <a:gd name="T3" fmla="*/ 2147483647 h 21"/>
                <a:gd name="T4" fmla="*/ 2147483647 w 20"/>
                <a:gd name="T5" fmla="*/ 2147483647 h 21"/>
                <a:gd name="T6" fmla="*/ 2147483647 w 20"/>
                <a:gd name="T7" fmla="*/ 2147483647 h 21"/>
                <a:gd name="T8" fmla="*/ 2147483647 w 20"/>
                <a:gd name="T9" fmla="*/ 2147483647 h 21"/>
                <a:gd name="T10" fmla="*/ 2147483647 w 20"/>
                <a:gd name="T11" fmla="*/ 2147483647 h 21"/>
                <a:gd name="T12" fmla="*/ 2147483647 w 20"/>
                <a:gd name="T13" fmla="*/ 2147483647 h 21"/>
                <a:gd name="T14" fmla="*/ 2147483647 w 20"/>
                <a:gd name="T15" fmla="*/ 0 h 21"/>
                <a:gd name="T16" fmla="*/ 0 w 20"/>
                <a:gd name="T17" fmla="*/ 2147483647 h 21"/>
                <a:gd name="T18" fmla="*/ 2147483647 w 20"/>
                <a:gd name="T19" fmla="*/ 2147483647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21"/>
                <a:gd name="T32" fmla="*/ 20 w 20"/>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21">
                  <a:moveTo>
                    <a:pt x="10" y="18"/>
                  </a:moveTo>
                  <a:cubicBezTo>
                    <a:pt x="7" y="18"/>
                    <a:pt x="5" y="15"/>
                    <a:pt x="5" y="11"/>
                  </a:cubicBezTo>
                  <a:cubicBezTo>
                    <a:pt x="5" y="7"/>
                    <a:pt x="6" y="4"/>
                    <a:pt x="10" y="4"/>
                  </a:cubicBezTo>
                  <a:cubicBezTo>
                    <a:pt x="13" y="4"/>
                    <a:pt x="15" y="8"/>
                    <a:pt x="15" y="11"/>
                  </a:cubicBezTo>
                  <a:cubicBezTo>
                    <a:pt x="15" y="15"/>
                    <a:pt x="13" y="18"/>
                    <a:pt x="10" y="18"/>
                  </a:cubicBezTo>
                  <a:close/>
                  <a:moveTo>
                    <a:pt x="10" y="21"/>
                  </a:moveTo>
                  <a:cubicBezTo>
                    <a:pt x="15" y="21"/>
                    <a:pt x="20" y="18"/>
                    <a:pt x="20" y="11"/>
                  </a:cubicBezTo>
                  <a:cubicBezTo>
                    <a:pt x="20" y="4"/>
                    <a:pt x="16" y="0"/>
                    <a:pt x="10" y="0"/>
                  </a:cubicBezTo>
                  <a:cubicBezTo>
                    <a:pt x="4" y="0"/>
                    <a:pt x="0" y="4"/>
                    <a:pt x="0" y="11"/>
                  </a:cubicBezTo>
                  <a:cubicBezTo>
                    <a:pt x="0" y="17"/>
                    <a:pt x="4" y="21"/>
                    <a:pt x="10" y="21"/>
                  </a:cubicBezTo>
                  <a:close/>
                </a:path>
              </a:pathLst>
            </a:custGeom>
            <a:solidFill>
              <a:srgbClr val="000000"/>
            </a:solidFill>
            <a:ln w="9525">
              <a:noFill/>
              <a:round/>
              <a:headEnd/>
              <a:tailEnd/>
            </a:ln>
          </p:spPr>
          <p:txBody>
            <a:bodyPr/>
            <a:lstStyle/>
            <a:p>
              <a:endParaRPr lang="en-US" dirty="0"/>
            </a:p>
          </p:txBody>
        </p:sp>
        <p:sp>
          <p:nvSpPr>
            <p:cNvPr id="34880" name="Freeform 90"/>
            <p:cNvSpPr>
              <a:spLocks/>
            </p:cNvSpPr>
            <p:nvPr/>
          </p:nvSpPr>
          <p:spPr bwMode="auto">
            <a:xfrm>
              <a:off x="2744" y="2086"/>
              <a:ext cx="28" cy="50"/>
            </a:xfrm>
            <a:custGeom>
              <a:avLst/>
              <a:gdLst>
                <a:gd name="T0" fmla="*/ 0 w 12"/>
                <a:gd name="T1" fmla="*/ 2147483647 h 21"/>
                <a:gd name="T2" fmla="*/ 0 w 12"/>
                <a:gd name="T3" fmla="*/ 2147483647 h 21"/>
                <a:gd name="T4" fmla="*/ 2147483647 w 12"/>
                <a:gd name="T5" fmla="*/ 2147483647 h 21"/>
                <a:gd name="T6" fmla="*/ 2147483647 w 12"/>
                <a:gd name="T7" fmla="*/ 2147483647 h 21"/>
                <a:gd name="T8" fmla="*/ 2147483647 w 12"/>
                <a:gd name="T9" fmla="*/ 2147483647 h 21"/>
                <a:gd name="T10" fmla="*/ 2147483647 w 12"/>
                <a:gd name="T11" fmla="*/ 0 h 21"/>
                <a:gd name="T12" fmla="*/ 2147483647 w 12"/>
                <a:gd name="T13" fmla="*/ 0 h 21"/>
                <a:gd name="T14" fmla="*/ 2147483647 w 12"/>
                <a:gd name="T15" fmla="*/ 2147483647 h 21"/>
                <a:gd name="T16" fmla="*/ 2147483647 w 12"/>
                <a:gd name="T17" fmla="*/ 2147483647 h 21"/>
                <a:gd name="T18" fmla="*/ 2147483647 w 12"/>
                <a:gd name="T19" fmla="*/ 2147483647 h 21"/>
                <a:gd name="T20" fmla="*/ 2147483647 w 12"/>
                <a:gd name="T21" fmla="*/ 2147483647 h 21"/>
                <a:gd name="T22" fmla="*/ 2147483647 w 12"/>
                <a:gd name="T23" fmla="*/ 2147483647 h 21"/>
                <a:gd name="T24" fmla="*/ 0 w 12"/>
                <a:gd name="T25" fmla="*/ 2147483647 h 21"/>
                <a:gd name="T26" fmla="*/ 0 w 12"/>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21"/>
                <a:gd name="T44" fmla="*/ 12 w 12"/>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21">
                  <a:moveTo>
                    <a:pt x="0" y="7"/>
                  </a:moveTo>
                  <a:cubicBezTo>
                    <a:pt x="0" y="4"/>
                    <a:pt x="0" y="3"/>
                    <a:pt x="0" y="1"/>
                  </a:cubicBezTo>
                  <a:cubicBezTo>
                    <a:pt x="5" y="1"/>
                    <a:pt x="5" y="1"/>
                    <a:pt x="5" y="1"/>
                  </a:cubicBezTo>
                  <a:cubicBezTo>
                    <a:pt x="5" y="5"/>
                    <a:pt x="5" y="5"/>
                    <a:pt x="5" y="5"/>
                  </a:cubicBezTo>
                  <a:cubicBezTo>
                    <a:pt x="5" y="5"/>
                    <a:pt x="5" y="5"/>
                    <a:pt x="5" y="5"/>
                  </a:cubicBezTo>
                  <a:cubicBezTo>
                    <a:pt x="6" y="2"/>
                    <a:pt x="8" y="0"/>
                    <a:pt x="10" y="0"/>
                  </a:cubicBezTo>
                  <a:cubicBezTo>
                    <a:pt x="11" y="0"/>
                    <a:pt x="11" y="0"/>
                    <a:pt x="12" y="0"/>
                  </a:cubicBezTo>
                  <a:cubicBezTo>
                    <a:pt x="12" y="5"/>
                    <a:pt x="12" y="5"/>
                    <a:pt x="12" y="5"/>
                  </a:cubicBezTo>
                  <a:cubicBezTo>
                    <a:pt x="11" y="5"/>
                    <a:pt x="11" y="5"/>
                    <a:pt x="10" y="5"/>
                  </a:cubicBezTo>
                  <a:cubicBezTo>
                    <a:pt x="8" y="5"/>
                    <a:pt x="6" y="7"/>
                    <a:pt x="6" y="9"/>
                  </a:cubicBezTo>
                  <a:cubicBezTo>
                    <a:pt x="5" y="9"/>
                    <a:pt x="5" y="10"/>
                    <a:pt x="5" y="10"/>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endParaRPr lang="en-US" dirty="0"/>
            </a:p>
          </p:txBody>
        </p:sp>
        <p:sp>
          <p:nvSpPr>
            <p:cNvPr id="34881" name="Freeform 91"/>
            <p:cNvSpPr>
              <a:spLocks noEditPoints="1"/>
            </p:cNvSpPr>
            <p:nvPr/>
          </p:nvSpPr>
          <p:spPr bwMode="auto">
            <a:xfrm>
              <a:off x="2796" y="2086"/>
              <a:ext cx="42" cy="50"/>
            </a:xfrm>
            <a:custGeom>
              <a:avLst/>
              <a:gdLst>
                <a:gd name="T0" fmla="*/ 2147483647 w 18"/>
                <a:gd name="T1" fmla="*/ 2147483647 h 21"/>
                <a:gd name="T2" fmla="*/ 2147483647 w 18"/>
                <a:gd name="T3" fmla="*/ 2147483647 h 21"/>
                <a:gd name="T4" fmla="*/ 2147483647 w 18"/>
                <a:gd name="T5" fmla="*/ 2147483647 h 21"/>
                <a:gd name="T6" fmla="*/ 2147483647 w 18"/>
                <a:gd name="T7" fmla="*/ 2147483647 h 21"/>
                <a:gd name="T8" fmla="*/ 2147483647 w 18"/>
                <a:gd name="T9" fmla="*/ 2147483647 h 21"/>
                <a:gd name="T10" fmla="*/ 2147483647 w 18"/>
                <a:gd name="T11" fmla="*/ 2147483647 h 21"/>
                <a:gd name="T12" fmla="*/ 2147483647 w 18"/>
                <a:gd name="T13" fmla="*/ 2147483647 h 21"/>
                <a:gd name="T14" fmla="*/ 2147483647 w 18"/>
                <a:gd name="T15" fmla="*/ 0 h 21"/>
                <a:gd name="T16" fmla="*/ 2147483647 w 18"/>
                <a:gd name="T17" fmla="*/ 2147483647 h 21"/>
                <a:gd name="T18" fmla="*/ 2147483647 w 18"/>
                <a:gd name="T19" fmla="*/ 2147483647 h 21"/>
                <a:gd name="T20" fmla="*/ 2147483647 w 18"/>
                <a:gd name="T21" fmla="*/ 2147483647 h 21"/>
                <a:gd name="T22" fmla="*/ 2147483647 w 18"/>
                <a:gd name="T23" fmla="*/ 2147483647 h 21"/>
                <a:gd name="T24" fmla="*/ 2147483647 w 18"/>
                <a:gd name="T25" fmla="*/ 2147483647 h 21"/>
                <a:gd name="T26" fmla="*/ 0 w 18"/>
                <a:gd name="T27" fmla="*/ 2147483647 h 21"/>
                <a:gd name="T28" fmla="*/ 2147483647 w 18"/>
                <a:gd name="T29" fmla="*/ 2147483647 h 21"/>
                <a:gd name="T30" fmla="*/ 2147483647 w 18"/>
                <a:gd name="T31" fmla="*/ 2147483647 h 21"/>
                <a:gd name="T32" fmla="*/ 2147483647 w 18"/>
                <a:gd name="T33" fmla="*/ 2147483647 h 21"/>
                <a:gd name="T34" fmla="*/ 2147483647 w 18"/>
                <a:gd name="T35" fmla="*/ 2147483647 h 21"/>
                <a:gd name="T36" fmla="*/ 2147483647 w 18"/>
                <a:gd name="T37" fmla="*/ 2147483647 h 21"/>
                <a:gd name="T38" fmla="*/ 2147483647 w 18"/>
                <a:gd name="T39" fmla="*/ 2147483647 h 21"/>
                <a:gd name="T40" fmla="*/ 2147483647 w 18"/>
                <a:gd name="T41" fmla="*/ 2147483647 h 2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
                <a:gd name="T64" fmla="*/ 0 h 21"/>
                <a:gd name="T65" fmla="*/ 18 w 18"/>
                <a:gd name="T66" fmla="*/ 21 h 2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 h="21">
                  <a:moveTo>
                    <a:pt x="12" y="14"/>
                  </a:moveTo>
                  <a:cubicBezTo>
                    <a:pt x="12" y="14"/>
                    <a:pt x="12" y="15"/>
                    <a:pt x="12" y="15"/>
                  </a:cubicBezTo>
                  <a:cubicBezTo>
                    <a:pt x="12" y="16"/>
                    <a:pt x="10" y="18"/>
                    <a:pt x="8" y="18"/>
                  </a:cubicBezTo>
                  <a:cubicBezTo>
                    <a:pt x="7" y="18"/>
                    <a:pt x="5" y="17"/>
                    <a:pt x="5" y="15"/>
                  </a:cubicBezTo>
                  <a:cubicBezTo>
                    <a:pt x="5" y="12"/>
                    <a:pt x="9" y="11"/>
                    <a:pt x="12" y="11"/>
                  </a:cubicBezTo>
                  <a:lnTo>
                    <a:pt x="12" y="14"/>
                  </a:lnTo>
                  <a:close/>
                  <a:moveTo>
                    <a:pt x="17" y="9"/>
                  </a:moveTo>
                  <a:cubicBezTo>
                    <a:pt x="17" y="4"/>
                    <a:pt x="16" y="0"/>
                    <a:pt x="9" y="0"/>
                  </a:cubicBezTo>
                  <a:cubicBezTo>
                    <a:pt x="6" y="0"/>
                    <a:pt x="3" y="1"/>
                    <a:pt x="2" y="2"/>
                  </a:cubicBezTo>
                  <a:cubicBezTo>
                    <a:pt x="3" y="5"/>
                    <a:pt x="3" y="5"/>
                    <a:pt x="3" y="5"/>
                  </a:cubicBezTo>
                  <a:cubicBezTo>
                    <a:pt x="4" y="4"/>
                    <a:pt x="6" y="4"/>
                    <a:pt x="8" y="4"/>
                  </a:cubicBezTo>
                  <a:cubicBezTo>
                    <a:pt x="12" y="4"/>
                    <a:pt x="12" y="6"/>
                    <a:pt x="12" y="7"/>
                  </a:cubicBezTo>
                  <a:cubicBezTo>
                    <a:pt x="12" y="8"/>
                    <a:pt x="12" y="8"/>
                    <a:pt x="12" y="8"/>
                  </a:cubicBezTo>
                  <a:cubicBezTo>
                    <a:pt x="5" y="8"/>
                    <a:pt x="0" y="10"/>
                    <a:pt x="0" y="15"/>
                  </a:cubicBezTo>
                  <a:cubicBezTo>
                    <a:pt x="0" y="18"/>
                    <a:pt x="3" y="21"/>
                    <a:pt x="7" y="21"/>
                  </a:cubicBezTo>
                  <a:cubicBezTo>
                    <a:pt x="9" y="21"/>
                    <a:pt x="11" y="20"/>
                    <a:pt x="13" y="19"/>
                  </a:cubicBezTo>
                  <a:cubicBezTo>
                    <a:pt x="13" y="19"/>
                    <a:pt x="13" y="19"/>
                    <a:pt x="13" y="19"/>
                  </a:cubicBezTo>
                  <a:cubicBezTo>
                    <a:pt x="13" y="21"/>
                    <a:pt x="13" y="21"/>
                    <a:pt x="13" y="21"/>
                  </a:cubicBezTo>
                  <a:cubicBezTo>
                    <a:pt x="18" y="21"/>
                    <a:pt x="18" y="21"/>
                    <a:pt x="18" y="21"/>
                  </a:cubicBezTo>
                  <a:cubicBezTo>
                    <a:pt x="17" y="20"/>
                    <a:pt x="17" y="18"/>
                    <a:pt x="17" y="16"/>
                  </a:cubicBezTo>
                  <a:lnTo>
                    <a:pt x="17" y="9"/>
                  </a:lnTo>
                  <a:close/>
                </a:path>
              </a:pathLst>
            </a:custGeom>
            <a:solidFill>
              <a:srgbClr val="000000"/>
            </a:solidFill>
            <a:ln w="9525">
              <a:noFill/>
              <a:round/>
              <a:headEnd/>
              <a:tailEnd/>
            </a:ln>
          </p:spPr>
          <p:txBody>
            <a:bodyPr/>
            <a:lstStyle/>
            <a:p>
              <a:endParaRPr lang="en-US" dirty="0"/>
            </a:p>
          </p:txBody>
        </p:sp>
        <p:sp>
          <p:nvSpPr>
            <p:cNvPr id="34882" name="Freeform 92"/>
            <p:cNvSpPr>
              <a:spLocks/>
            </p:cNvSpPr>
            <p:nvPr/>
          </p:nvSpPr>
          <p:spPr bwMode="auto">
            <a:xfrm>
              <a:off x="2850" y="2086"/>
              <a:ext cx="42" cy="50"/>
            </a:xfrm>
            <a:custGeom>
              <a:avLst/>
              <a:gdLst>
                <a:gd name="T0" fmla="*/ 0 w 18"/>
                <a:gd name="T1" fmla="*/ 2147483647 h 21"/>
                <a:gd name="T2" fmla="*/ 0 w 18"/>
                <a:gd name="T3" fmla="*/ 2147483647 h 21"/>
                <a:gd name="T4" fmla="*/ 2147483647 w 18"/>
                <a:gd name="T5" fmla="*/ 2147483647 h 21"/>
                <a:gd name="T6" fmla="*/ 2147483647 w 18"/>
                <a:gd name="T7" fmla="*/ 2147483647 h 21"/>
                <a:gd name="T8" fmla="*/ 2147483647 w 18"/>
                <a:gd name="T9" fmla="*/ 2147483647 h 21"/>
                <a:gd name="T10" fmla="*/ 2147483647 w 18"/>
                <a:gd name="T11" fmla="*/ 0 h 21"/>
                <a:gd name="T12" fmla="*/ 2147483647 w 18"/>
                <a:gd name="T13" fmla="*/ 2147483647 h 21"/>
                <a:gd name="T14" fmla="*/ 2147483647 w 18"/>
                <a:gd name="T15" fmla="*/ 2147483647 h 21"/>
                <a:gd name="T16" fmla="*/ 2147483647 w 18"/>
                <a:gd name="T17" fmla="*/ 2147483647 h 21"/>
                <a:gd name="T18" fmla="*/ 2147483647 w 18"/>
                <a:gd name="T19" fmla="*/ 2147483647 h 21"/>
                <a:gd name="T20" fmla="*/ 2147483647 w 18"/>
                <a:gd name="T21" fmla="*/ 2147483647 h 21"/>
                <a:gd name="T22" fmla="*/ 2147483647 w 18"/>
                <a:gd name="T23" fmla="*/ 2147483647 h 21"/>
                <a:gd name="T24" fmla="*/ 2147483647 w 18"/>
                <a:gd name="T25" fmla="*/ 2147483647 h 21"/>
                <a:gd name="T26" fmla="*/ 2147483647 w 18"/>
                <a:gd name="T27" fmla="*/ 2147483647 h 21"/>
                <a:gd name="T28" fmla="*/ 0 w 18"/>
                <a:gd name="T29" fmla="*/ 2147483647 h 21"/>
                <a:gd name="T30" fmla="*/ 0 w 18"/>
                <a:gd name="T31" fmla="*/ 2147483647 h 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
                <a:gd name="T49" fmla="*/ 0 h 21"/>
                <a:gd name="T50" fmla="*/ 18 w 18"/>
                <a:gd name="T51" fmla="*/ 21 h 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 h="21">
                  <a:moveTo>
                    <a:pt x="0" y="7"/>
                  </a:moveTo>
                  <a:cubicBezTo>
                    <a:pt x="0" y="4"/>
                    <a:pt x="0" y="2"/>
                    <a:pt x="0" y="1"/>
                  </a:cubicBezTo>
                  <a:cubicBezTo>
                    <a:pt x="4" y="1"/>
                    <a:pt x="4" y="1"/>
                    <a:pt x="4" y="1"/>
                  </a:cubicBezTo>
                  <a:cubicBezTo>
                    <a:pt x="4" y="4"/>
                    <a:pt x="4" y="4"/>
                    <a:pt x="4" y="4"/>
                  </a:cubicBezTo>
                  <a:cubicBezTo>
                    <a:pt x="4" y="4"/>
                    <a:pt x="4" y="4"/>
                    <a:pt x="4" y="4"/>
                  </a:cubicBezTo>
                  <a:cubicBezTo>
                    <a:pt x="5" y="2"/>
                    <a:pt x="8" y="0"/>
                    <a:pt x="11" y="0"/>
                  </a:cubicBezTo>
                  <a:cubicBezTo>
                    <a:pt x="14" y="0"/>
                    <a:pt x="18" y="3"/>
                    <a:pt x="18" y="9"/>
                  </a:cubicBezTo>
                  <a:cubicBezTo>
                    <a:pt x="18" y="21"/>
                    <a:pt x="18" y="21"/>
                    <a:pt x="18" y="21"/>
                  </a:cubicBezTo>
                  <a:cubicBezTo>
                    <a:pt x="13" y="21"/>
                    <a:pt x="13" y="21"/>
                    <a:pt x="13" y="21"/>
                  </a:cubicBezTo>
                  <a:cubicBezTo>
                    <a:pt x="13" y="10"/>
                    <a:pt x="13" y="10"/>
                    <a:pt x="13" y="10"/>
                  </a:cubicBezTo>
                  <a:cubicBezTo>
                    <a:pt x="13" y="7"/>
                    <a:pt x="12" y="4"/>
                    <a:pt x="9" y="4"/>
                  </a:cubicBezTo>
                  <a:cubicBezTo>
                    <a:pt x="7" y="4"/>
                    <a:pt x="6" y="6"/>
                    <a:pt x="5" y="7"/>
                  </a:cubicBezTo>
                  <a:cubicBezTo>
                    <a:pt x="5" y="8"/>
                    <a:pt x="5" y="8"/>
                    <a:pt x="5" y="9"/>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endParaRPr lang="en-US" dirty="0"/>
            </a:p>
          </p:txBody>
        </p:sp>
        <p:sp>
          <p:nvSpPr>
            <p:cNvPr id="34883" name="Freeform 93"/>
            <p:cNvSpPr>
              <a:spLocks/>
            </p:cNvSpPr>
            <p:nvPr/>
          </p:nvSpPr>
          <p:spPr bwMode="auto">
            <a:xfrm>
              <a:off x="2897" y="2089"/>
              <a:ext cx="50" cy="68"/>
            </a:xfrm>
            <a:custGeom>
              <a:avLst/>
              <a:gdLst>
                <a:gd name="T0" fmla="*/ 2147483647 w 21"/>
                <a:gd name="T1" fmla="*/ 0 h 29"/>
                <a:gd name="T2" fmla="*/ 2147483647 w 21"/>
                <a:gd name="T3" fmla="*/ 2147483647 h 29"/>
                <a:gd name="T4" fmla="*/ 2147483647 w 21"/>
                <a:gd name="T5" fmla="*/ 2147483647 h 29"/>
                <a:gd name="T6" fmla="*/ 2147483647 w 21"/>
                <a:gd name="T7" fmla="*/ 2147483647 h 29"/>
                <a:gd name="T8" fmla="*/ 2147483647 w 21"/>
                <a:gd name="T9" fmla="*/ 2147483647 h 29"/>
                <a:gd name="T10" fmla="*/ 2147483647 w 21"/>
                <a:gd name="T11" fmla="*/ 0 h 29"/>
                <a:gd name="T12" fmla="*/ 2147483647 w 21"/>
                <a:gd name="T13" fmla="*/ 0 h 29"/>
                <a:gd name="T14" fmla="*/ 2147483647 w 21"/>
                <a:gd name="T15" fmla="*/ 2147483647 h 29"/>
                <a:gd name="T16" fmla="*/ 2147483647 w 21"/>
                <a:gd name="T17" fmla="*/ 2147483647 h 29"/>
                <a:gd name="T18" fmla="*/ 2147483647 w 21"/>
                <a:gd name="T19" fmla="*/ 2147483647 h 29"/>
                <a:gd name="T20" fmla="*/ 2147483647 w 21"/>
                <a:gd name="T21" fmla="*/ 2147483647 h 29"/>
                <a:gd name="T22" fmla="*/ 2147483647 w 21"/>
                <a:gd name="T23" fmla="*/ 2147483647 h 29"/>
                <a:gd name="T24" fmla="*/ 2147483647 w 21"/>
                <a:gd name="T25" fmla="*/ 2147483647 h 29"/>
                <a:gd name="T26" fmla="*/ 2147483647 w 21"/>
                <a:gd name="T27" fmla="*/ 2147483647 h 29"/>
                <a:gd name="T28" fmla="*/ 2147483647 w 21"/>
                <a:gd name="T29" fmla="*/ 2147483647 h 29"/>
                <a:gd name="T30" fmla="*/ 0 w 21"/>
                <a:gd name="T31" fmla="*/ 0 h 29"/>
                <a:gd name="T32" fmla="*/ 2147483647 w 21"/>
                <a:gd name="T33" fmla="*/ 0 h 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1"/>
                <a:gd name="T52" fmla="*/ 0 h 29"/>
                <a:gd name="T53" fmla="*/ 21 w 21"/>
                <a:gd name="T54" fmla="*/ 29 h 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1" h="29">
                  <a:moveTo>
                    <a:pt x="6" y="0"/>
                  </a:moveTo>
                  <a:cubicBezTo>
                    <a:pt x="10" y="11"/>
                    <a:pt x="10" y="11"/>
                    <a:pt x="10" y="11"/>
                  </a:cubicBezTo>
                  <a:cubicBezTo>
                    <a:pt x="10" y="12"/>
                    <a:pt x="11" y="13"/>
                    <a:pt x="11" y="14"/>
                  </a:cubicBezTo>
                  <a:cubicBezTo>
                    <a:pt x="11" y="14"/>
                    <a:pt x="11" y="14"/>
                    <a:pt x="11" y="14"/>
                  </a:cubicBezTo>
                  <a:cubicBezTo>
                    <a:pt x="11" y="13"/>
                    <a:pt x="12" y="12"/>
                    <a:pt x="12" y="11"/>
                  </a:cubicBezTo>
                  <a:cubicBezTo>
                    <a:pt x="15" y="0"/>
                    <a:pt x="15" y="0"/>
                    <a:pt x="15" y="0"/>
                  </a:cubicBezTo>
                  <a:cubicBezTo>
                    <a:pt x="21" y="0"/>
                    <a:pt x="21" y="0"/>
                    <a:pt x="21" y="0"/>
                  </a:cubicBezTo>
                  <a:cubicBezTo>
                    <a:pt x="16" y="14"/>
                    <a:pt x="16" y="14"/>
                    <a:pt x="16" y="14"/>
                  </a:cubicBezTo>
                  <a:cubicBezTo>
                    <a:pt x="13" y="21"/>
                    <a:pt x="11" y="24"/>
                    <a:pt x="9" y="27"/>
                  </a:cubicBezTo>
                  <a:cubicBezTo>
                    <a:pt x="7" y="28"/>
                    <a:pt x="5" y="29"/>
                    <a:pt x="3" y="29"/>
                  </a:cubicBezTo>
                  <a:cubicBezTo>
                    <a:pt x="2" y="25"/>
                    <a:pt x="2" y="25"/>
                    <a:pt x="2" y="25"/>
                  </a:cubicBezTo>
                  <a:cubicBezTo>
                    <a:pt x="3" y="25"/>
                    <a:pt x="4" y="24"/>
                    <a:pt x="5" y="23"/>
                  </a:cubicBezTo>
                  <a:cubicBezTo>
                    <a:pt x="6" y="23"/>
                    <a:pt x="7" y="22"/>
                    <a:pt x="8" y="20"/>
                  </a:cubicBezTo>
                  <a:cubicBezTo>
                    <a:pt x="8" y="20"/>
                    <a:pt x="8" y="20"/>
                    <a:pt x="8" y="19"/>
                  </a:cubicBezTo>
                  <a:cubicBezTo>
                    <a:pt x="8" y="19"/>
                    <a:pt x="8" y="19"/>
                    <a:pt x="8" y="18"/>
                  </a:cubicBezTo>
                  <a:cubicBezTo>
                    <a:pt x="0" y="0"/>
                    <a:pt x="0" y="0"/>
                    <a:pt x="0" y="0"/>
                  </a:cubicBezTo>
                  <a:lnTo>
                    <a:pt x="6" y="0"/>
                  </a:lnTo>
                  <a:close/>
                </a:path>
              </a:pathLst>
            </a:custGeom>
            <a:solidFill>
              <a:srgbClr val="000000"/>
            </a:solidFill>
            <a:ln w="9525">
              <a:noFill/>
              <a:round/>
              <a:headEnd/>
              <a:tailEnd/>
            </a:ln>
          </p:spPr>
          <p:txBody>
            <a:bodyPr/>
            <a:lstStyle/>
            <a:p>
              <a:endParaRPr lang="en-US" dirty="0"/>
            </a:p>
          </p:txBody>
        </p:sp>
        <p:sp>
          <p:nvSpPr>
            <p:cNvPr id="34884" name="Freeform 94"/>
            <p:cNvSpPr>
              <a:spLocks noEditPoints="1"/>
            </p:cNvSpPr>
            <p:nvPr/>
          </p:nvSpPr>
          <p:spPr bwMode="auto">
            <a:xfrm>
              <a:off x="2970" y="2086"/>
              <a:ext cx="50" cy="50"/>
            </a:xfrm>
            <a:custGeom>
              <a:avLst/>
              <a:gdLst>
                <a:gd name="T0" fmla="*/ 2147483647 w 21"/>
                <a:gd name="T1" fmla="*/ 2147483647 h 21"/>
                <a:gd name="T2" fmla="*/ 2147483647 w 21"/>
                <a:gd name="T3" fmla="*/ 2147483647 h 21"/>
                <a:gd name="T4" fmla="*/ 2147483647 w 21"/>
                <a:gd name="T5" fmla="*/ 2147483647 h 21"/>
                <a:gd name="T6" fmla="*/ 2147483647 w 21"/>
                <a:gd name="T7" fmla="*/ 2147483647 h 21"/>
                <a:gd name="T8" fmla="*/ 2147483647 w 21"/>
                <a:gd name="T9" fmla="*/ 2147483647 h 21"/>
                <a:gd name="T10" fmla="*/ 2147483647 w 21"/>
                <a:gd name="T11" fmla="*/ 2147483647 h 21"/>
                <a:gd name="T12" fmla="*/ 2147483647 w 21"/>
                <a:gd name="T13" fmla="*/ 2147483647 h 21"/>
                <a:gd name="T14" fmla="*/ 2147483647 w 21"/>
                <a:gd name="T15" fmla="*/ 0 h 21"/>
                <a:gd name="T16" fmla="*/ 0 w 21"/>
                <a:gd name="T17" fmla="*/ 2147483647 h 21"/>
                <a:gd name="T18" fmla="*/ 2147483647 w 21"/>
                <a:gd name="T19" fmla="*/ 2147483647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21"/>
                <a:gd name="T32" fmla="*/ 21 w 21"/>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21">
                  <a:moveTo>
                    <a:pt x="10" y="18"/>
                  </a:moveTo>
                  <a:cubicBezTo>
                    <a:pt x="7" y="18"/>
                    <a:pt x="5" y="15"/>
                    <a:pt x="5" y="11"/>
                  </a:cubicBezTo>
                  <a:cubicBezTo>
                    <a:pt x="5" y="7"/>
                    <a:pt x="7" y="4"/>
                    <a:pt x="10" y="4"/>
                  </a:cubicBezTo>
                  <a:cubicBezTo>
                    <a:pt x="14" y="4"/>
                    <a:pt x="15" y="8"/>
                    <a:pt x="15" y="11"/>
                  </a:cubicBezTo>
                  <a:cubicBezTo>
                    <a:pt x="15" y="15"/>
                    <a:pt x="13" y="18"/>
                    <a:pt x="10" y="18"/>
                  </a:cubicBezTo>
                  <a:close/>
                  <a:moveTo>
                    <a:pt x="10" y="21"/>
                  </a:moveTo>
                  <a:cubicBezTo>
                    <a:pt x="15" y="21"/>
                    <a:pt x="21" y="18"/>
                    <a:pt x="21" y="11"/>
                  </a:cubicBezTo>
                  <a:cubicBezTo>
                    <a:pt x="21" y="4"/>
                    <a:pt x="16" y="0"/>
                    <a:pt x="10" y="0"/>
                  </a:cubicBezTo>
                  <a:cubicBezTo>
                    <a:pt x="4" y="0"/>
                    <a:pt x="0" y="4"/>
                    <a:pt x="0" y="11"/>
                  </a:cubicBezTo>
                  <a:cubicBezTo>
                    <a:pt x="0" y="17"/>
                    <a:pt x="4" y="21"/>
                    <a:pt x="10" y="21"/>
                  </a:cubicBezTo>
                  <a:close/>
                </a:path>
              </a:pathLst>
            </a:custGeom>
            <a:solidFill>
              <a:srgbClr val="000000"/>
            </a:solidFill>
            <a:ln w="9525">
              <a:noFill/>
              <a:round/>
              <a:headEnd/>
              <a:tailEnd/>
            </a:ln>
          </p:spPr>
          <p:txBody>
            <a:bodyPr/>
            <a:lstStyle/>
            <a:p>
              <a:endParaRPr lang="en-US" dirty="0"/>
            </a:p>
          </p:txBody>
        </p:sp>
        <p:sp>
          <p:nvSpPr>
            <p:cNvPr id="34885" name="Freeform 95"/>
            <p:cNvSpPr>
              <a:spLocks/>
            </p:cNvSpPr>
            <p:nvPr/>
          </p:nvSpPr>
          <p:spPr bwMode="auto">
            <a:xfrm>
              <a:off x="3025" y="2077"/>
              <a:ext cx="28" cy="59"/>
            </a:xfrm>
            <a:custGeom>
              <a:avLst/>
              <a:gdLst>
                <a:gd name="T0" fmla="*/ 2147483647 w 12"/>
                <a:gd name="T1" fmla="*/ 0 h 25"/>
                <a:gd name="T2" fmla="*/ 2147483647 w 12"/>
                <a:gd name="T3" fmla="*/ 2147483647 h 25"/>
                <a:gd name="T4" fmla="*/ 2147483647 w 12"/>
                <a:gd name="T5" fmla="*/ 2147483647 h 25"/>
                <a:gd name="T6" fmla="*/ 2147483647 w 12"/>
                <a:gd name="T7" fmla="*/ 2147483647 h 25"/>
                <a:gd name="T8" fmla="*/ 2147483647 w 12"/>
                <a:gd name="T9" fmla="*/ 2147483647 h 25"/>
                <a:gd name="T10" fmla="*/ 2147483647 w 12"/>
                <a:gd name="T11" fmla="*/ 2147483647 h 25"/>
                <a:gd name="T12" fmla="*/ 2147483647 w 12"/>
                <a:gd name="T13" fmla="*/ 2147483647 h 25"/>
                <a:gd name="T14" fmla="*/ 2147483647 w 12"/>
                <a:gd name="T15" fmla="*/ 2147483647 h 25"/>
                <a:gd name="T16" fmla="*/ 2147483647 w 12"/>
                <a:gd name="T17" fmla="*/ 2147483647 h 25"/>
                <a:gd name="T18" fmla="*/ 2147483647 w 12"/>
                <a:gd name="T19" fmla="*/ 2147483647 h 25"/>
                <a:gd name="T20" fmla="*/ 2147483647 w 12"/>
                <a:gd name="T21" fmla="*/ 2147483647 h 25"/>
                <a:gd name="T22" fmla="*/ 2147483647 w 12"/>
                <a:gd name="T23" fmla="*/ 2147483647 h 25"/>
                <a:gd name="T24" fmla="*/ 2147483647 w 12"/>
                <a:gd name="T25" fmla="*/ 2147483647 h 25"/>
                <a:gd name="T26" fmla="*/ 0 w 12"/>
                <a:gd name="T27" fmla="*/ 2147483647 h 25"/>
                <a:gd name="T28" fmla="*/ 0 w 12"/>
                <a:gd name="T29" fmla="*/ 2147483647 h 25"/>
                <a:gd name="T30" fmla="*/ 2147483647 w 12"/>
                <a:gd name="T31" fmla="*/ 2147483647 h 25"/>
                <a:gd name="T32" fmla="*/ 2147483647 w 12"/>
                <a:gd name="T33" fmla="*/ 2147483647 h 25"/>
                <a:gd name="T34" fmla="*/ 2147483647 w 12"/>
                <a:gd name="T35" fmla="*/ 0 h 2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
                <a:gd name="T55" fmla="*/ 0 h 25"/>
                <a:gd name="T56" fmla="*/ 12 w 12"/>
                <a:gd name="T57" fmla="*/ 25 h 2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 h="25">
                  <a:moveTo>
                    <a:pt x="8" y="0"/>
                  </a:moveTo>
                  <a:cubicBezTo>
                    <a:pt x="8" y="5"/>
                    <a:pt x="8" y="5"/>
                    <a:pt x="8" y="5"/>
                  </a:cubicBezTo>
                  <a:cubicBezTo>
                    <a:pt x="12" y="5"/>
                    <a:pt x="12" y="5"/>
                    <a:pt x="12" y="5"/>
                  </a:cubicBezTo>
                  <a:cubicBezTo>
                    <a:pt x="12" y="9"/>
                    <a:pt x="12" y="9"/>
                    <a:pt x="12" y="9"/>
                  </a:cubicBezTo>
                  <a:cubicBezTo>
                    <a:pt x="8" y="9"/>
                    <a:pt x="8" y="9"/>
                    <a:pt x="8" y="9"/>
                  </a:cubicBezTo>
                  <a:cubicBezTo>
                    <a:pt x="8" y="17"/>
                    <a:pt x="8" y="17"/>
                    <a:pt x="8" y="17"/>
                  </a:cubicBezTo>
                  <a:cubicBezTo>
                    <a:pt x="8" y="20"/>
                    <a:pt x="8" y="21"/>
                    <a:pt x="10" y="21"/>
                  </a:cubicBezTo>
                  <a:cubicBezTo>
                    <a:pt x="11" y="21"/>
                    <a:pt x="12" y="21"/>
                    <a:pt x="12" y="21"/>
                  </a:cubicBezTo>
                  <a:cubicBezTo>
                    <a:pt x="12" y="25"/>
                    <a:pt x="12" y="25"/>
                    <a:pt x="12" y="25"/>
                  </a:cubicBezTo>
                  <a:cubicBezTo>
                    <a:pt x="12" y="25"/>
                    <a:pt x="10" y="25"/>
                    <a:pt x="9" y="25"/>
                  </a:cubicBezTo>
                  <a:cubicBezTo>
                    <a:pt x="7" y="25"/>
                    <a:pt x="5" y="25"/>
                    <a:pt x="4" y="24"/>
                  </a:cubicBezTo>
                  <a:cubicBezTo>
                    <a:pt x="3" y="23"/>
                    <a:pt x="3" y="21"/>
                    <a:pt x="3" y="18"/>
                  </a:cubicBezTo>
                  <a:cubicBezTo>
                    <a:pt x="3" y="9"/>
                    <a:pt x="3" y="9"/>
                    <a:pt x="3" y="9"/>
                  </a:cubicBezTo>
                  <a:cubicBezTo>
                    <a:pt x="0" y="9"/>
                    <a:pt x="0" y="9"/>
                    <a:pt x="0" y="9"/>
                  </a:cubicBezTo>
                  <a:cubicBezTo>
                    <a:pt x="0" y="5"/>
                    <a:pt x="0" y="5"/>
                    <a:pt x="0" y="5"/>
                  </a:cubicBezTo>
                  <a:cubicBezTo>
                    <a:pt x="3" y="5"/>
                    <a:pt x="3" y="5"/>
                    <a:pt x="3" y="5"/>
                  </a:cubicBezTo>
                  <a:cubicBezTo>
                    <a:pt x="3" y="1"/>
                    <a:pt x="3" y="1"/>
                    <a:pt x="3" y="1"/>
                  </a:cubicBezTo>
                  <a:lnTo>
                    <a:pt x="8" y="0"/>
                  </a:lnTo>
                  <a:close/>
                </a:path>
              </a:pathLst>
            </a:custGeom>
            <a:solidFill>
              <a:srgbClr val="000000"/>
            </a:solidFill>
            <a:ln w="9525">
              <a:noFill/>
              <a:round/>
              <a:headEnd/>
              <a:tailEnd/>
            </a:ln>
          </p:spPr>
          <p:txBody>
            <a:bodyPr/>
            <a:lstStyle/>
            <a:p>
              <a:endParaRPr lang="en-US" dirty="0"/>
            </a:p>
          </p:txBody>
        </p:sp>
        <p:sp>
          <p:nvSpPr>
            <p:cNvPr id="34886" name="Freeform 96"/>
            <p:cNvSpPr>
              <a:spLocks/>
            </p:cNvSpPr>
            <p:nvPr/>
          </p:nvSpPr>
          <p:spPr bwMode="auto">
            <a:xfrm>
              <a:off x="3063" y="2065"/>
              <a:ext cx="44" cy="71"/>
            </a:xfrm>
            <a:custGeom>
              <a:avLst/>
              <a:gdLst>
                <a:gd name="T0" fmla="*/ 0 w 19"/>
                <a:gd name="T1" fmla="*/ 0 h 30"/>
                <a:gd name="T2" fmla="*/ 2147483647 w 19"/>
                <a:gd name="T3" fmla="*/ 0 h 30"/>
                <a:gd name="T4" fmla="*/ 2147483647 w 19"/>
                <a:gd name="T5" fmla="*/ 2147483647 h 30"/>
                <a:gd name="T6" fmla="*/ 2147483647 w 19"/>
                <a:gd name="T7" fmla="*/ 2147483647 h 30"/>
                <a:gd name="T8" fmla="*/ 2147483647 w 19"/>
                <a:gd name="T9" fmla="*/ 2147483647 h 30"/>
                <a:gd name="T10" fmla="*/ 2147483647 w 19"/>
                <a:gd name="T11" fmla="*/ 2147483647 h 30"/>
                <a:gd name="T12" fmla="*/ 2147483647 w 19"/>
                <a:gd name="T13" fmla="*/ 2147483647 h 30"/>
                <a:gd name="T14" fmla="*/ 2147483647 w 19"/>
                <a:gd name="T15" fmla="*/ 2147483647 h 30"/>
                <a:gd name="T16" fmla="*/ 2147483647 w 19"/>
                <a:gd name="T17" fmla="*/ 2147483647 h 30"/>
                <a:gd name="T18" fmla="*/ 2147483647 w 19"/>
                <a:gd name="T19" fmla="*/ 2147483647 h 30"/>
                <a:gd name="T20" fmla="*/ 2147483647 w 19"/>
                <a:gd name="T21" fmla="*/ 2147483647 h 30"/>
                <a:gd name="T22" fmla="*/ 2147483647 w 19"/>
                <a:gd name="T23" fmla="*/ 2147483647 h 30"/>
                <a:gd name="T24" fmla="*/ 2147483647 w 19"/>
                <a:gd name="T25" fmla="*/ 2147483647 h 30"/>
                <a:gd name="T26" fmla="*/ 2147483647 w 19"/>
                <a:gd name="T27" fmla="*/ 2147483647 h 30"/>
                <a:gd name="T28" fmla="*/ 0 w 19"/>
                <a:gd name="T29" fmla="*/ 2147483647 h 30"/>
                <a:gd name="T30" fmla="*/ 0 w 19"/>
                <a:gd name="T31" fmla="*/ 0 h 3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9"/>
                <a:gd name="T49" fmla="*/ 0 h 30"/>
                <a:gd name="T50" fmla="*/ 19 w 19"/>
                <a:gd name="T51" fmla="*/ 30 h 3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9" h="30">
                  <a:moveTo>
                    <a:pt x="0" y="0"/>
                  </a:moveTo>
                  <a:cubicBezTo>
                    <a:pt x="5" y="0"/>
                    <a:pt x="5" y="0"/>
                    <a:pt x="5" y="0"/>
                  </a:cubicBezTo>
                  <a:cubicBezTo>
                    <a:pt x="5" y="12"/>
                    <a:pt x="5" y="12"/>
                    <a:pt x="5" y="12"/>
                  </a:cubicBezTo>
                  <a:cubicBezTo>
                    <a:pt x="6" y="12"/>
                    <a:pt x="6" y="12"/>
                    <a:pt x="6" y="12"/>
                  </a:cubicBezTo>
                  <a:cubicBezTo>
                    <a:pt x="6" y="12"/>
                    <a:pt x="7" y="11"/>
                    <a:pt x="8" y="10"/>
                  </a:cubicBezTo>
                  <a:cubicBezTo>
                    <a:pt x="9" y="10"/>
                    <a:pt x="10" y="9"/>
                    <a:pt x="12" y="9"/>
                  </a:cubicBezTo>
                  <a:cubicBezTo>
                    <a:pt x="15" y="9"/>
                    <a:pt x="19" y="12"/>
                    <a:pt x="19" y="18"/>
                  </a:cubicBezTo>
                  <a:cubicBezTo>
                    <a:pt x="19" y="30"/>
                    <a:pt x="19" y="30"/>
                    <a:pt x="19" y="30"/>
                  </a:cubicBezTo>
                  <a:cubicBezTo>
                    <a:pt x="14" y="30"/>
                    <a:pt x="14" y="30"/>
                    <a:pt x="14" y="30"/>
                  </a:cubicBezTo>
                  <a:cubicBezTo>
                    <a:pt x="14" y="19"/>
                    <a:pt x="14" y="19"/>
                    <a:pt x="14" y="19"/>
                  </a:cubicBezTo>
                  <a:cubicBezTo>
                    <a:pt x="14" y="16"/>
                    <a:pt x="12" y="13"/>
                    <a:pt x="10" y="13"/>
                  </a:cubicBezTo>
                  <a:cubicBezTo>
                    <a:pt x="8" y="13"/>
                    <a:pt x="6" y="15"/>
                    <a:pt x="6" y="16"/>
                  </a:cubicBezTo>
                  <a:cubicBezTo>
                    <a:pt x="6" y="17"/>
                    <a:pt x="5" y="17"/>
                    <a:pt x="5" y="18"/>
                  </a:cubicBezTo>
                  <a:cubicBezTo>
                    <a:pt x="5" y="30"/>
                    <a:pt x="5" y="30"/>
                    <a:pt x="5" y="30"/>
                  </a:cubicBezTo>
                  <a:cubicBezTo>
                    <a:pt x="0" y="30"/>
                    <a:pt x="0" y="30"/>
                    <a:pt x="0" y="30"/>
                  </a:cubicBezTo>
                  <a:lnTo>
                    <a:pt x="0" y="0"/>
                  </a:lnTo>
                  <a:close/>
                </a:path>
              </a:pathLst>
            </a:custGeom>
            <a:solidFill>
              <a:srgbClr val="000000"/>
            </a:solidFill>
            <a:ln w="9525">
              <a:noFill/>
              <a:round/>
              <a:headEnd/>
              <a:tailEnd/>
            </a:ln>
          </p:spPr>
          <p:txBody>
            <a:bodyPr/>
            <a:lstStyle/>
            <a:p>
              <a:endParaRPr lang="en-US" dirty="0"/>
            </a:p>
          </p:txBody>
        </p:sp>
        <p:sp>
          <p:nvSpPr>
            <p:cNvPr id="34887" name="Freeform 97"/>
            <p:cNvSpPr>
              <a:spLocks noEditPoints="1"/>
            </p:cNvSpPr>
            <p:nvPr/>
          </p:nvSpPr>
          <p:spPr bwMode="auto">
            <a:xfrm>
              <a:off x="3117" y="2086"/>
              <a:ext cx="42" cy="50"/>
            </a:xfrm>
            <a:custGeom>
              <a:avLst/>
              <a:gdLst>
                <a:gd name="T0" fmla="*/ 2147483647 w 18"/>
                <a:gd name="T1" fmla="*/ 2147483647 h 21"/>
                <a:gd name="T2" fmla="*/ 2147483647 w 18"/>
                <a:gd name="T3" fmla="*/ 2147483647 h 21"/>
                <a:gd name="T4" fmla="*/ 2147483647 w 18"/>
                <a:gd name="T5" fmla="*/ 2147483647 h 21"/>
                <a:gd name="T6" fmla="*/ 2147483647 w 18"/>
                <a:gd name="T7" fmla="*/ 2147483647 h 21"/>
                <a:gd name="T8" fmla="*/ 2147483647 w 18"/>
                <a:gd name="T9" fmla="*/ 2147483647 h 21"/>
                <a:gd name="T10" fmla="*/ 2147483647 w 18"/>
                <a:gd name="T11" fmla="*/ 2147483647 h 21"/>
                <a:gd name="T12" fmla="*/ 2147483647 w 18"/>
                <a:gd name="T13" fmla="*/ 0 h 21"/>
                <a:gd name="T14" fmla="*/ 0 w 18"/>
                <a:gd name="T15" fmla="*/ 2147483647 h 21"/>
                <a:gd name="T16" fmla="*/ 2147483647 w 18"/>
                <a:gd name="T17" fmla="*/ 2147483647 h 21"/>
                <a:gd name="T18" fmla="*/ 2147483647 w 18"/>
                <a:gd name="T19" fmla="*/ 2147483647 h 21"/>
                <a:gd name="T20" fmla="*/ 2147483647 w 18"/>
                <a:gd name="T21" fmla="*/ 2147483647 h 21"/>
                <a:gd name="T22" fmla="*/ 2147483647 w 18"/>
                <a:gd name="T23" fmla="*/ 2147483647 h 21"/>
                <a:gd name="T24" fmla="*/ 2147483647 w 18"/>
                <a:gd name="T25" fmla="*/ 2147483647 h 21"/>
                <a:gd name="T26" fmla="*/ 2147483647 w 18"/>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8"/>
                <a:gd name="T43" fmla="*/ 0 h 21"/>
                <a:gd name="T44" fmla="*/ 18 w 18"/>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8" h="21">
                  <a:moveTo>
                    <a:pt x="5" y="9"/>
                  </a:moveTo>
                  <a:cubicBezTo>
                    <a:pt x="5" y="7"/>
                    <a:pt x="6" y="4"/>
                    <a:pt x="9" y="4"/>
                  </a:cubicBezTo>
                  <a:cubicBezTo>
                    <a:pt x="13" y="4"/>
                    <a:pt x="14" y="7"/>
                    <a:pt x="14" y="9"/>
                  </a:cubicBezTo>
                  <a:lnTo>
                    <a:pt x="5" y="9"/>
                  </a:lnTo>
                  <a:close/>
                  <a:moveTo>
                    <a:pt x="18" y="12"/>
                  </a:moveTo>
                  <a:cubicBezTo>
                    <a:pt x="18" y="12"/>
                    <a:pt x="18" y="11"/>
                    <a:pt x="18" y="10"/>
                  </a:cubicBezTo>
                  <a:cubicBezTo>
                    <a:pt x="18" y="6"/>
                    <a:pt x="16" y="0"/>
                    <a:pt x="10" y="0"/>
                  </a:cubicBezTo>
                  <a:cubicBezTo>
                    <a:pt x="3" y="0"/>
                    <a:pt x="0" y="6"/>
                    <a:pt x="0" y="11"/>
                  </a:cubicBezTo>
                  <a:cubicBezTo>
                    <a:pt x="0" y="17"/>
                    <a:pt x="4" y="21"/>
                    <a:pt x="10" y="21"/>
                  </a:cubicBezTo>
                  <a:cubicBezTo>
                    <a:pt x="13" y="21"/>
                    <a:pt x="16" y="21"/>
                    <a:pt x="17" y="20"/>
                  </a:cubicBezTo>
                  <a:cubicBezTo>
                    <a:pt x="17" y="17"/>
                    <a:pt x="17" y="17"/>
                    <a:pt x="17" y="17"/>
                  </a:cubicBezTo>
                  <a:cubicBezTo>
                    <a:pt x="15" y="17"/>
                    <a:pt x="13" y="18"/>
                    <a:pt x="11" y="18"/>
                  </a:cubicBezTo>
                  <a:cubicBezTo>
                    <a:pt x="8" y="18"/>
                    <a:pt x="5" y="16"/>
                    <a:pt x="5" y="12"/>
                  </a:cubicBezTo>
                  <a:lnTo>
                    <a:pt x="18" y="12"/>
                  </a:lnTo>
                  <a:close/>
                </a:path>
              </a:pathLst>
            </a:custGeom>
            <a:solidFill>
              <a:srgbClr val="000000"/>
            </a:solidFill>
            <a:ln w="9525">
              <a:noFill/>
              <a:round/>
              <a:headEnd/>
              <a:tailEnd/>
            </a:ln>
          </p:spPr>
          <p:txBody>
            <a:bodyPr/>
            <a:lstStyle/>
            <a:p>
              <a:endParaRPr lang="en-US" dirty="0"/>
            </a:p>
          </p:txBody>
        </p:sp>
        <p:sp>
          <p:nvSpPr>
            <p:cNvPr id="34888" name="Freeform 98"/>
            <p:cNvSpPr>
              <a:spLocks/>
            </p:cNvSpPr>
            <p:nvPr/>
          </p:nvSpPr>
          <p:spPr bwMode="auto">
            <a:xfrm>
              <a:off x="3169" y="2086"/>
              <a:ext cx="28" cy="50"/>
            </a:xfrm>
            <a:custGeom>
              <a:avLst/>
              <a:gdLst>
                <a:gd name="T0" fmla="*/ 2147483647 w 12"/>
                <a:gd name="T1" fmla="*/ 2147483647 h 21"/>
                <a:gd name="T2" fmla="*/ 0 w 12"/>
                <a:gd name="T3" fmla="*/ 2147483647 h 21"/>
                <a:gd name="T4" fmla="*/ 2147483647 w 12"/>
                <a:gd name="T5" fmla="*/ 2147483647 h 21"/>
                <a:gd name="T6" fmla="*/ 2147483647 w 12"/>
                <a:gd name="T7" fmla="*/ 2147483647 h 21"/>
                <a:gd name="T8" fmla="*/ 2147483647 w 12"/>
                <a:gd name="T9" fmla="*/ 2147483647 h 21"/>
                <a:gd name="T10" fmla="*/ 2147483647 w 12"/>
                <a:gd name="T11" fmla="*/ 0 h 21"/>
                <a:gd name="T12" fmla="*/ 2147483647 w 12"/>
                <a:gd name="T13" fmla="*/ 0 h 21"/>
                <a:gd name="T14" fmla="*/ 2147483647 w 12"/>
                <a:gd name="T15" fmla="*/ 2147483647 h 21"/>
                <a:gd name="T16" fmla="*/ 2147483647 w 12"/>
                <a:gd name="T17" fmla="*/ 2147483647 h 21"/>
                <a:gd name="T18" fmla="*/ 2147483647 w 12"/>
                <a:gd name="T19" fmla="*/ 2147483647 h 21"/>
                <a:gd name="T20" fmla="*/ 2147483647 w 12"/>
                <a:gd name="T21" fmla="*/ 2147483647 h 21"/>
                <a:gd name="T22" fmla="*/ 2147483647 w 12"/>
                <a:gd name="T23" fmla="*/ 2147483647 h 21"/>
                <a:gd name="T24" fmla="*/ 2147483647 w 12"/>
                <a:gd name="T25" fmla="*/ 2147483647 h 21"/>
                <a:gd name="T26" fmla="*/ 2147483647 w 12"/>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21"/>
                <a:gd name="T44" fmla="*/ 12 w 12"/>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21">
                  <a:moveTo>
                    <a:pt x="1" y="7"/>
                  </a:moveTo>
                  <a:cubicBezTo>
                    <a:pt x="1" y="4"/>
                    <a:pt x="0" y="3"/>
                    <a:pt x="0" y="1"/>
                  </a:cubicBezTo>
                  <a:cubicBezTo>
                    <a:pt x="5" y="1"/>
                    <a:pt x="5" y="1"/>
                    <a:pt x="5" y="1"/>
                  </a:cubicBezTo>
                  <a:cubicBezTo>
                    <a:pt x="5" y="5"/>
                    <a:pt x="5" y="5"/>
                    <a:pt x="5" y="5"/>
                  </a:cubicBezTo>
                  <a:cubicBezTo>
                    <a:pt x="5" y="5"/>
                    <a:pt x="5" y="5"/>
                    <a:pt x="5" y="5"/>
                  </a:cubicBezTo>
                  <a:cubicBezTo>
                    <a:pt x="6" y="2"/>
                    <a:pt x="9" y="0"/>
                    <a:pt x="11" y="0"/>
                  </a:cubicBezTo>
                  <a:cubicBezTo>
                    <a:pt x="11" y="0"/>
                    <a:pt x="11" y="0"/>
                    <a:pt x="12" y="0"/>
                  </a:cubicBezTo>
                  <a:cubicBezTo>
                    <a:pt x="12" y="5"/>
                    <a:pt x="12" y="5"/>
                    <a:pt x="12" y="5"/>
                  </a:cubicBezTo>
                  <a:cubicBezTo>
                    <a:pt x="11" y="5"/>
                    <a:pt x="11" y="5"/>
                    <a:pt x="10" y="5"/>
                  </a:cubicBezTo>
                  <a:cubicBezTo>
                    <a:pt x="8" y="5"/>
                    <a:pt x="6" y="7"/>
                    <a:pt x="6" y="9"/>
                  </a:cubicBezTo>
                  <a:cubicBezTo>
                    <a:pt x="6" y="9"/>
                    <a:pt x="6" y="10"/>
                    <a:pt x="6" y="10"/>
                  </a:cubicBezTo>
                  <a:cubicBezTo>
                    <a:pt x="6" y="21"/>
                    <a:pt x="6" y="21"/>
                    <a:pt x="6" y="21"/>
                  </a:cubicBezTo>
                  <a:cubicBezTo>
                    <a:pt x="1" y="21"/>
                    <a:pt x="1" y="21"/>
                    <a:pt x="1" y="21"/>
                  </a:cubicBezTo>
                  <a:lnTo>
                    <a:pt x="1" y="7"/>
                  </a:lnTo>
                  <a:close/>
                </a:path>
              </a:pathLst>
            </a:custGeom>
            <a:solidFill>
              <a:srgbClr val="000000"/>
            </a:solidFill>
            <a:ln w="9525">
              <a:noFill/>
              <a:round/>
              <a:headEnd/>
              <a:tailEnd/>
            </a:ln>
          </p:spPr>
          <p:txBody>
            <a:bodyPr/>
            <a:lstStyle/>
            <a:p>
              <a:endParaRPr lang="en-US" dirty="0"/>
            </a:p>
          </p:txBody>
        </p:sp>
        <p:sp>
          <p:nvSpPr>
            <p:cNvPr id="34889" name="Freeform 99"/>
            <p:cNvSpPr>
              <a:spLocks/>
            </p:cNvSpPr>
            <p:nvPr/>
          </p:nvSpPr>
          <p:spPr bwMode="auto">
            <a:xfrm>
              <a:off x="3221" y="2065"/>
              <a:ext cx="33" cy="71"/>
            </a:xfrm>
            <a:custGeom>
              <a:avLst/>
              <a:gdLst>
                <a:gd name="T0" fmla="*/ 2147483647 w 14"/>
                <a:gd name="T1" fmla="*/ 2147483647 h 30"/>
                <a:gd name="T2" fmla="*/ 2147483647 w 14"/>
                <a:gd name="T3" fmla="*/ 2147483647 h 30"/>
                <a:gd name="T4" fmla="*/ 0 w 14"/>
                <a:gd name="T5" fmla="*/ 2147483647 h 30"/>
                <a:gd name="T6" fmla="*/ 0 w 14"/>
                <a:gd name="T7" fmla="*/ 2147483647 h 30"/>
                <a:gd name="T8" fmla="*/ 2147483647 w 14"/>
                <a:gd name="T9" fmla="*/ 2147483647 h 30"/>
                <a:gd name="T10" fmla="*/ 2147483647 w 14"/>
                <a:gd name="T11" fmla="*/ 2147483647 h 30"/>
                <a:gd name="T12" fmla="*/ 2147483647 w 14"/>
                <a:gd name="T13" fmla="*/ 2147483647 h 30"/>
                <a:gd name="T14" fmla="*/ 2147483647 w 14"/>
                <a:gd name="T15" fmla="*/ 0 h 30"/>
                <a:gd name="T16" fmla="*/ 2147483647 w 14"/>
                <a:gd name="T17" fmla="*/ 0 h 30"/>
                <a:gd name="T18" fmla="*/ 2147483647 w 14"/>
                <a:gd name="T19" fmla="*/ 2147483647 h 30"/>
                <a:gd name="T20" fmla="*/ 2147483647 w 14"/>
                <a:gd name="T21" fmla="*/ 2147483647 h 30"/>
                <a:gd name="T22" fmla="*/ 2147483647 w 14"/>
                <a:gd name="T23" fmla="*/ 2147483647 h 30"/>
                <a:gd name="T24" fmla="*/ 2147483647 w 14"/>
                <a:gd name="T25" fmla="*/ 2147483647 h 30"/>
                <a:gd name="T26" fmla="*/ 2147483647 w 14"/>
                <a:gd name="T27" fmla="*/ 2147483647 h 30"/>
                <a:gd name="T28" fmla="*/ 2147483647 w 14"/>
                <a:gd name="T29" fmla="*/ 2147483647 h 30"/>
                <a:gd name="T30" fmla="*/ 2147483647 w 14"/>
                <a:gd name="T31" fmla="*/ 2147483647 h 30"/>
                <a:gd name="T32" fmla="*/ 2147483647 w 14"/>
                <a:gd name="T33" fmla="*/ 2147483647 h 30"/>
                <a:gd name="T34" fmla="*/ 2147483647 w 14"/>
                <a:gd name="T35" fmla="*/ 2147483647 h 3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4"/>
                <a:gd name="T55" fmla="*/ 0 h 30"/>
                <a:gd name="T56" fmla="*/ 14 w 14"/>
                <a:gd name="T57" fmla="*/ 30 h 3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4" h="30">
                  <a:moveTo>
                    <a:pt x="3" y="30"/>
                  </a:moveTo>
                  <a:cubicBezTo>
                    <a:pt x="3" y="14"/>
                    <a:pt x="3" y="14"/>
                    <a:pt x="3" y="14"/>
                  </a:cubicBezTo>
                  <a:cubicBezTo>
                    <a:pt x="0" y="14"/>
                    <a:pt x="0" y="14"/>
                    <a:pt x="0" y="14"/>
                  </a:cubicBezTo>
                  <a:cubicBezTo>
                    <a:pt x="0" y="10"/>
                    <a:pt x="0" y="10"/>
                    <a:pt x="0" y="10"/>
                  </a:cubicBezTo>
                  <a:cubicBezTo>
                    <a:pt x="3" y="10"/>
                    <a:pt x="3" y="10"/>
                    <a:pt x="3" y="10"/>
                  </a:cubicBezTo>
                  <a:cubicBezTo>
                    <a:pt x="3" y="9"/>
                    <a:pt x="3" y="9"/>
                    <a:pt x="3" y="9"/>
                  </a:cubicBezTo>
                  <a:cubicBezTo>
                    <a:pt x="3" y="6"/>
                    <a:pt x="3" y="4"/>
                    <a:pt x="5" y="2"/>
                  </a:cubicBezTo>
                  <a:cubicBezTo>
                    <a:pt x="6" y="0"/>
                    <a:pt x="8" y="0"/>
                    <a:pt x="10" y="0"/>
                  </a:cubicBezTo>
                  <a:cubicBezTo>
                    <a:pt x="12" y="0"/>
                    <a:pt x="13" y="0"/>
                    <a:pt x="14" y="0"/>
                  </a:cubicBezTo>
                  <a:cubicBezTo>
                    <a:pt x="13" y="4"/>
                    <a:pt x="13" y="4"/>
                    <a:pt x="13" y="4"/>
                  </a:cubicBezTo>
                  <a:cubicBezTo>
                    <a:pt x="13" y="4"/>
                    <a:pt x="12" y="4"/>
                    <a:pt x="11" y="4"/>
                  </a:cubicBezTo>
                  <a:cubicBezTo>
                    <a:pt x="8" y="4"/>
                    <a:pt x="8" y="6"/>
                    <a:pt x="8" y="9"/>
                  </a:cubicBezTo>
                  <a:cubicBezTo>
                    <a:pt x="8" y="10"/>
                    <a:pt x="8" y="10"/>
                    <a:pt x="8" y="10"/>
                  </a:cubicBezTo>
                  <a:cubicBezTo>
                    <a:pt x="12" y="10"/>
                    <a:pt x="12" y="10"/>
                    <a:pt x="12" y="10"/>
                  </a:cubicBezTo>
                  <a:cubicBezTo>
                    <a:pt x="12" y="14"/>
                    <a:pt x="12" y="14"/>
                    <a:pt x="12" y="14"/>
                  </a:cubicBezTo>
                  <a:cubicBezTo>
                    <a:pt x="8" y="14"/>
                    <a:pt x="8" y="14"/>
                    <a:pt x="8" y="14"/>
                  </a:cubicBezTo>
                  <a:cubicBezTo>
                    <a:pt x="8" y="30"/>
                    <a:pt x="8" y="30"/>
                    <a:pt x="8" y="30"/>
                  </a:cubicBezTo>
                  <a:lnTo>
                    <a:pt x="3" y="30"/>
                  </a:lnTo>
                  <a:close/>
                </a:path>
              </a:pathLst>
            </a:custGeom>
            <a:solidFill>
              <a:srgbClr val="000000"/>
            </a:solidFill>
            <a:ln w="9525">
              <a:noFill/>
              <a:round/>
              <a:headEnd/>
              <a:tailEnd/>
            </a:ln>
          </p:spPr>
          <p:txBody>
            <a:bodyPr/>
            <a:lstStyle/>
            <a:p>
              <a:endParaRPr lang="en-US" dirty="0"/>
            </a:p>
          </p:txBody>
        </p:sp>
        <p:sp>
          <p:nvSpPr>
            <p:cNvPr id="34890" name="Freeform 100"/>
            <p:cNvSpPr>
              <a:spLocks noEditPoints="1"/>
            </p:cNvSpPr>
            <p:nvPr/>
          </p:nvSpPr>
          <p:spPr bwMode="auto">
            <a:xfrm>
              <a:off x="3254" y="2086"/>
              <a:ext cx="42" cy="50"/>
            </a:xfrm>
            <a:custGeom>
              <a:avLst/>
              <a:gdLst>
                <a:gd name="T0" fmla="*/ 2147483647 w 18"/>
                <a:gd name="T1" fmla="*/ 2147483647 h 21"/>
                <a:gd name="T2" fmla="*/ 2147483647 w 18"/>
                <a:gd name="T3" fmla="*/ 2147483647 h 21"/>
                <a:gd name="T4" fmla="*/ 2147483647 w 18"/>
                <a:gd name="T5" fmla="*/ 2147483647 h 21"/>
                <a:gd name="T6" fmla="*/ 2147483647 w 18"/>
                <a:gd name="T7" fmla="*/ 2147483647 h 21"/>
                <a:gd name="T8" fmla="*/ 2147483647 w 18"/>
                <a:gd name="T9" fmla="*/ 2147483647 h 21"/>
                <a:gd name="T10" fmla="*/ 2147483647 w 18"/>
                <a:gd name="T11" fmla="*/ 2147483647 h 21"/>
                <a:gd name="T12" fmla="*/ 2147483647 w 18"/>
                <a:gd name="T13" fmla="*/ 0 h 21"/>
                <a:gd name="T14" fmla="*/ 0 w 18"/>
                <a:gd name="T15" fmla="*/ 2147483647 h 21"/>
                <a:gd name="T16" fmla="*/ 2147483647 w 18"/>
                <a:gd name="T17" fmla="*/ 2147483647 h 21"/>
                <a:gd name="T18" fmla="*/ 2147483647 w 18"/>
                <a:gd name="T19" fmla="*/ 2147483647 h 21"/>
                <a:gd name="T20" fmla="*/ 2147483647 w 18"/>
                <a:gd name="T21" fmla="*/ 2147483647 h 21"/>
                <a:gd name="T22" fmla="*/ 2147483647 w 18"/>
                <a:gd name="T23" fmla="*/ 2147483647 h 21"/>
                <a:gd name="T24" fmla="*/ 2147483647 w 18"/>
                <a:gd name="T25" fmla="*/ 2147483647 h 21"/>
                <a:gd name="T26" fmla="*/ 2147483647 w 18"/>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8"/>
                <a:gd name="T43" fmla="*/ 0 h 21"/>
                <a:gd name="T44" fmla="*/ 18 w 18"/>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8" h="21">
                  <a:moveTo>
                    <a:pt x="4" y="9"/>
                  </a:moveTo>
                  <a:cubicBezTo>
                    <a:pt x="5" y="7"/>
                    <a:pt x="6" y="4"/>
                    <a:pt x="9" y="4"/>
                  </a:cubicBezTo>
                  <a:cubicBezTo>
                    <a:pt x="13" y="4"/>
                    <a:pt x="13" y="7"/>
                    <a:pt x="13" y="9"/>
                  </a:cubicBezTo>
                  <a:lnTo>
                    <a:pt x="4" y="9"/>
                  </a:lnTo>
                  <a:close/>
                  <a:moveTo>
                    <a:pt x="18" y="12"/>
                  </a:moveTo>
                  <a:cubicBezTo>
                    <a:pt x="18" y="12"/>
                    <a:pt x="18" y="11"/>
                    <a:pt x="18" y="10"/>
                  </a:cubicBezTo>
                  <a:cubicBezTo>
                    <a:pt x="18" y="6"/>
                    <a:pt x="16" y="0"/>
                    <a:pt x="9" y="0"/>
                  </a:cubicBezTo>
                  <a:cubicBezTo>
                    <a:pt x="3" y="0"/>
                    <a:pt x="0" y="6"/>
                    <a:pt x="0" y="11"/>
                  </a:cubicBezTo>
                  <a:cubicBezTo>
                    <a:pt x="0" y="17"/>
                    <a:pt x="3" y="21"/>
                    <a:pt x="10" y="21"/>
                  </a:cubicBezTo>
                  <a:cubicBezTo>
                    <a:pt x="13" y="21"/>
                    <a:pt x="15" y="21"/>
                    <a:pt x="17" y="20"/>
                  </a:cubicBezTo>
                  <a:cubicBezTo>
                    <a:pt x="16" y="17"/>
                    <a:pt x="16" y="17"/>
                    <a:pt x="16" y="17"/>
                  </a:cubicBezTo>
                  <a:cubicBezTo>
                    <a:pt x="15" y="17"/>
                    <a:pt x="13" y="18"/>
                    <a:pt x="11" y="18"/>
                  </a:cubicBezTo>
                  <a:cubicBezTo>
                    <a:pt x="7" y="18"/>
                    <a:pt x="5" y="16"/>
                    <a:pt x="4" y="12"/>
                  </a:cubicBezTo>
                  <a:lnTo>
                    <a:pt x="18" y="12"/>
                  </a:lnTo>
                  <a:close/>
                </a:path>
              </a:pathLst>
            </a:custGeom>
            <a:solidFill>
              <a:srgbClr val="000000"/>
            </a:solidFill>
            <a:ln w="9525">
              <a:noFill/>
              <a:round/>
              <a:headEnd/>
              <a:tailEnd/>
            </a:ln>
          </p:spPr>
          <p:txBody>
            <a:bodyPr/>
            <a:lstStyle/>
            <a:p>
              <a:endParaRPr lang="en-US" dirty="0"/>
            </a:p>
          </p:txBody>
        </p:sp>
        <p:sp>
          <p:nvSpPr>
            <p:cNvPr id="34891" name="Freeform 101"/>
            <p:cNvSpPr>
              <a:spLocks noEditPoints="1"/>
            </p:cNvSpPr>
            <p:nvPr/>
          </p:nvSpPr>
          <p:spPr bwMode="auto">
            <a:xfrm>
              <a:off x="3304" y="2065"/>
              <a:ext cx="47" cy="71"/>
            </a:xfrm>
            <a:custGeom>
              <a:avLst/>
              <a:gdLst>
                <a:gd name="T0" fmla="*/ 2147483647 w 20"/>
                <a:gd name="T1" fmla="*/ 2147483647 h 30"/>
                <a:gd name="T2" fmla="*/ 2147483647 w 20"/>
                <a:gd name="T3" fmla="*/ 2147483647 h 30"/>
                <a:gd name="T4" fmla="*/ 2147483647 w 20"/>
                <a:gd name="T5" fmla="*/ 2147483647 h 30"/>
                <a:gd name="T6" fmla="*/ 2147483647 w 20"/>
                <a:gd name="T7" fmla="*/ 2147483647 h 30"/>
                <a:gd name="T8" fmla="*/ 2147483647 w 20"/>
                <a:gd name="T9" fmla="*/ 2147483647 h 30"/>
                <a:gd name="T10" fmla="*/ 2147483647 w 20"/>
                <a:gd name="T11" fmla="*/ 2147483647 h 30"/>
                <a:gd name="T12" fmla="*/ 2147483647 w 20"/>
                <a:gd name="T13" fmla="*/ 2147483647 h 30"/>
                <a:gd name="T14" fmla="*/ 2147483647 w 20"/>
                <a:gd name="T15" fmla="*/ 2147483647 h 30"/>
                <a:gd name="T16" fmla="*/ 2147483647 w 20"/>
                <a:gd name="T17" fmla="*/ 0 h 30"/>
                <a:gd name="T18" fmla="*/ 2147483647 w 20"/>
                <a:gd name="T19" fmla="*/ 2147483647 h 30"/>
                <a:gd name="T20" fmla="*/ 2147483647 w 20"/>
                <a:gd name="T21" fmla="*/ 2147483647 h 30"/>
                <a:gd name="T22" fmla="*/ 2147483647 w 20"/>
                <a:gd name="T23" fmla="*/ 2147483647 h 30"/>
                <a:gd name="T24" fmla="*/ 0 w 20"/>
                <a:gd name="T25" fmla="*/ 2147483647 h 30"/>
                <a:gd name="T26" fmla="*/ 2147483647 w 20"/>
                <a:gd name="T27" fmla="*/ 2147483647 h 30"/>
                <a:gd name="T28" fmla="*/ 2147483647 w 20"/>
                <a:gd name="T29" fmla="*/ 2147483647 h 30"/>
                <a:gd name="T30" fmla="*/ 2147483647 w 20"/>
                <a:gd name="T31" fmla="*/ 2147483647 h 30"/>
                <a:gd name="T32" fmla="*/ 2147483647 w 20"/>
                <a:gd name="T33" fmla="*/ 2147483647 h 30"/>
                <a:gd name="T34" fmla="*/ 2147483647 w 20"/>
                <a:gd name="T35" fmla="*/ 2147483647 h 30"/>
                <a:gd name="T36" fmla="*/ 2147483647 w 20"/>
                <a:gd name="T37" fmla="*/ 2147483647 h 30"/>
                <a:gd name="T38" fmla="*/ 2147483647 w 20"/>
                <a:gd name="T39" fmla="*/ 0 h 30"/>
                <a:gd name="T40" fmla="*/ 2147483647 w 20"/>
                <a:gd name="T41" fmla="*/ 0 h 3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0"/>
                <a:gd name="T64" fmla="*/ 0 h 30"/>
                <a:gd name="T65" fmla="*/ 20 w 20"/>
                <a:gd name="T66" fmla="*/ 30 h 3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0" h="30">
                  <a:moveTo>
                    <a:pt x="15" y="21"/>
                  </a:moveTo>
                  <a:cubicBezTo>
                    <a:pt x="15" y="22"/>
                    <a:pt x="15" y="22"/>
                    <a:pt x="15" y="23"/>
                  </a:cubicBezTo>
                  <a:cubicBezTo>
                    <a:pt x="14" y="25"/>
                    <a:pt x="12" y="26"/>
                    <a:pt x="10" y="26"/>
                  </a:cubicBezTo>
                  <a:cubicBezTo>
                    <a:pt x="7" y="26"/>
                    <a:pt x="5" y="24"/>
                    <a:pt x="5" y="20"/>
                  </a:cubicBezTo>
                  <a:cubicBezTo>
                    <a:pt x="5" y="16"/>
                    <a:pt x="7" y="13"/>
                    <a:pt x="10" y="13"/>
                  </a:cubicBezTo>
                  <a:cubicBezTo>
                    <a:pt x="13" y="13"/>
                    <a:pt x="14" y="15"/>
                    <a:pt x="15" y="17"/>
                  </a:cubicBezTo>
                  <a:cubicBezTo>
                    <a:pt x="15" y="17"/>
                    <a:pt x="15" y="18"/>
                    <a:pt x="15" y="18"/>
                  </a:cubicBezTo>
                  <a:lnTo>
                    <a:pt x="15" y="21"/>
                  </a:lnTo>
                  <a:close/>
                  <a:moveTo>
                    <a:pt x="15" y="0"/>
                  </a:moveTo>
                  <a:cubicBezTo>
                    <a:pt x="15" y="12"/>
                    <a:pt x="15" y="12"/>
                    <a:pt x="15" y="12"/>
                  </a:cubicBezTo>
                  <a:cubicBezTo>
                    <a:pt x="15" y="12"/>
                    <a:pt x="15" y="12"/>
                    <a:pt x="15" y="12"/>
                  </a:cubicBezTo>
                  <a:cubicBezTo>
                    <a:pt x="14" y="10"/>
                    <a:pt x="12" y="9"/>
                    <a:pt x="9" y="9"/>
                  </a:cubicBezTo>
                  <a:cubicBezTo>
                    <a:pt x="4" y="9"/>
                    <a:pt x="0" y="13"/>
                    <a:pt x="0" y="20"/>
                  </a:cubicBezTo>
                  <a:cubicBezTo>
                    <a:pt x="0" y="26"/>
                    <a:pt x="4" y="30"/>
                    <a:pt x="9" y="30"/>
                  </a:cubicBezTo>
                  <a:cubicBezTo>
                    <a:pt x="12" y="30"/>
                    <a:pt x="14" y="29"/>
                    <a:pt x="15" y="27"/>
                  </a:cubicBezTo>
                  <a:cubicBezTo>
                    <a:pt x="15" y="27"/>
                    <a:pt x="15" y="27"/>
                    <a:pt x="15" y="27"/>
                  </a:cubicBezTo>
                  <a:cubicBezTo>
                    <a:pt x="16" y="30"/>
                    <a:pt x="16" y="30"/>
                    <a:pt x="16" y="30"/>
                  </a:cubicBezTo>
                  <a:cubicBezTo>
                    <a:pt x="20" y="30"/>
                    <a:pt x="20" y="30"/>
                    <a:pt x="20" y="30"/>
                  </a:cubicBezTo>
                  <a:cubicBezTo>
                    <a:pt x="20" y="29"/>
                    <a:pt x="20" y="26"/>
                    <a:pt x="20" y="24"/>
                  </a:cubicBezTo>
                  <a:cubicBezTo>
                    <a:pt x="20" y="0"/>
                    <a:pt x="20" y="0"/>
                    <a:pt x="20" y="0"/>
                  </a:cubicBezTo>
                  <a:lnTo>
                    <a:pt x="15" y="0"/>
                  </a:lnTo>
                  <a:close/>
                </a:path>
              </a:pathLst>
            </a:custGeom>
            <a:solidFill>
              <a:srgbClr val="000000"/>
            </a:solidFill>
            <a:ln w="9525">
              <a:noFill/>
              <a:round/>
              <a:headEnd/>
              <a:tailEnd/>
            </a:ln>
          </p:spPr>
          <p:txBody>
            <a:bodyPr/>
            <a:lstStyle/>
            <a:p>
              <a:endParaRPr lang="en-US" dirty="0"/>
            </a:p>
          </p:txBody>
        </p:sp>
        <p:sp>
          <p:nvSpPr>
            <p:cNvPr id="34892" name="Freeform 102"/>
            <p:cNvSpPr>
              <a:spLocks noEditPoints="1"/>
            </p:cNvSpPr>
            <p:nvPr/>
          </p:nvSpPr>
          <p:spPr bwMode="auto">
            <a:xfrm>
              <a:off x="3360" y="2086"/>
              <a:ext cx="45" cy="50"/>
            </a:xfrm>
            <a:custGeom>
              <a:avLst/>
              <a:gdLst>
                <a:gd name="T0" fmla="*/ 2147483647 w 19"/>
                <a:gd name="T1" fmla="*/ 2147483647 h 21"/>
                <a:gd name="T2" fmla="*/ 2147483647 w 19"/>
                <a:gd name="T3" fmla="*/ 2147483647 h 21"/>
                <a:gd name="T4" fmla="*/ 2147483647 w 19"/>
                <a:gd name="T5" fmla="*/ 2147483647 h 21"/>
                <a:gd name="T6" fmla="*/ 2147483647 w 19"/>
                <a:gd name="T7" fmla="*/ 2147483647 h 21"/>
                <a:gd name="T8" fmla="*/ 2147483647 w 19"/>
                <a:gd name="T9" fmla="*/ 2147483647 h 21"/>
                <a:gd name="T10" fmla="*/ 2147483647 w 19"/>
                <a:gd name="T11" fmla="*/ 2147483647 h 21"/>
                <a:gd name="T12" fmla="*/ 2147483647 w 19"/>
                <a:gd name="T13" fmla="*/ 0 h 21"/>
                <a:gd name="T14" fmla="*/ 0 w 19"/>
                <a:gd name="T15" fmla="*/ 2147483647 h 21"/>
                <a:gd name="T16" fmla="*/ 2147483647 w 19"/>
                <a:gd name="T17" fmla="*/ 2147483647 h 21"/>
                <a:gd name="T18" fmla="*/ 2147483647 w 19"/>
                <a:gd name="T19" fmla="*/ 2147483647 h 21"/>
                <a:gd name="T20" fmla="*/ 2147483647 w 19"/>
                <a:gd name="T21" fmla="*/ 2147483647 h 21"/>
                <a:gd name="T22" fmla="*/ 2147483647 w 19"/>
                <a:gd name="T23" fmla="*/ 2147483647 h 21"/>
                <a:gd name="T24" fmla="*/ 2147483647 w 19"/>
                <a:gd name="T25" fmla="*/ 2147483647 h 21"/>
                <a:gd name="T26" fmla="*/ 2147483647 w 19"/>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
                <a:gd name="T43" fmla="*/ 0 h 21"/>
                <a:gd name="T44" fmla="*/ 19 w 19"/>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 h="21">
                  <a:moveTo>
                    <a:pt x="5" y="9"/>
                  </a:moveTo>
                  <a:cubicBezTo>
                    <a:pt x="5" y="7"/>
                    <a:pt x="7" y="4"/>
                    <a:pt x="10" y="4"/>
                  </a:cubicBezTo>
                  <a:cubicBezTo>
                    <a:pt x="13" y="4"/>
                    <a:pt x="14" y="7"/>
                    <a:pt x="14" y="9"/>
                  </a:cubicBezTo>
                  <a:lnTo>
                    <a:pt x="5" y="9"/>
                  </a:lnTo>
                  <a:close/>
                  <a:moveTo>
                    <a:pt x="19" y="12"/>
                  </a:moveTo>
                  <a:cubicBezTo>
                    <a:pt x="19" y="12"/>
                    <a:pt x="19" y="11"/>
                    <a:pt x="19" y="10"/>
                  </a:cubicBezTo>
                  <a:cubicBezTo>
                    <a:pt x="19" y="6"/>
                    <a:pt x="17" y="0"/>
                    <a:pt x="10" y="0"/>
                  </a:cubicBezTo>
                  <a:cubicBezTo>
                    <a:pt x="4" y="0"/>
                    <a:pt x="0" y="6"/>
                    <a:pt x="0" y="11"/>
                  </a:cubicBezTo>
                  <a:cubicBezTo>
                    <a:pt x="0" y="17"/>
                    <a:pt x="4" y="21"/>
                    <a:pt x="11" y="21"/>
                  </a:cubicBezTo>
                  <a:cubicBezTo>
                    <a:pt x="13" y="21"/>
                    <a:pt x="16" y="21"/>
                    <a:pt x="18" y="20"/>
                  </a:cubicBezTo>
                  <a:cubicBezTo>
                    <a:pt x="17" y="17"/>
                    <a:pt x="17" y="17"/>
                    <a:pt x="17" y="17"/>
                  </a:cubicBezTo>
                  <a:cubicBezTo>
                    <a:pt x="15" y="17"/>
                    <a:pt x="14" y="18"/>
                    <a:pt x="11" y="18"/>
                  </a:cubicBezTo>
                  <a:cubicBezTo>
                    <a:pt x="8" y="18"/>
                    <a:pt x="5" y="16"/>
                    <a:pt x="5" y="12"/>
                  </a:cubicBezTo>
                  <a:lnTo>
                    <a:pt x="19" y="12"/>
                  </a:lnTo>
                  <a:close/>
                </a:path>
              </a:pathLst>
            </a:custGeom>
            <a:solidFill>
              <a:srgbClr val="000000"/>
            </a:solidFill>
            <a:ln w="9525">
              <a:noFill/>
              <a:round/>
              <a:headEnd/>
              <a:tailEnd/>
            </a:ln>
          </p:spPr>
          <p:txBody>
            <a:bodyPr/>
            <a:lstStyle/>
            <a:p>
              <a:endParaRPr lang="en-US" dirty="0"/>
            </a:p>
          </p:txBody>
        </p:sp>
        <p:sp>
          <p:nvSpPr>
            <p:cNvPr id="34893" name="Freeform 103"/>
            <p:cNvSpPr>
              <a:spLocks/>
            </p:cNvSpPr>
            <p:nvPr/>
          </p:nvSpPr>
          <p:spPr bwMode="auto">
            <a:xfrm>
              <a:off x="3415" y="2086"/>
              <a:ext cx="26" cy="50"/>
            </a:xfrm>
            <a:custGeom>
              <a:avLst/>
              <a:gdLst>
                <a:gd name="T0" fmla="*/ 0 w 11"/>
                <a:gd name="T1" fmla="*/ 2147483647 h 21"/>
                <a:gd name="T2" fmla="*/ 0 w 11"/>
                <a:gd name="T3" fmla="*/ 2147483647 h 21"/>
                <a:gd name="T4" fmla="*/ 2147483647 w 11"/>
                <a:gd name="T5" fmla="*/ 2147483647 h 21"/>
                <a:gd name="T6" fmla="*/ 2147483647 w 11"/>
                <a:gd name="T7" fmla="*/ 2147483647 h 21"/>
                <a:gd name="T8" fmla="*/ 2147483647 w 11"/>
                <a:gd name="T9" fmla="*/ 2147483647 h 21"/>
                <a:gd name="T10" fmla="*/ 2147483647 w 11"/>
                <a:gd name="T11" fmla="*/ 0 h 21"/>
                <a:gd name="T12" fmla="*/ 2147483647 w 11"/>
                <a:gd name="T13" fmla="*/ 0 h 21"/>
                <a:gd name="T14" fmla="*/ 2147483647 w 11"/>
                <a:gd name="T15" fmla="*/ 2147483647 h 21"/>
                <a:gd name="T16" fmla="*/ 2147483647 w 11"/>
                <a:gd name="T17" fmla="*/ 2147483647 h 21"/>
                <a:gd name="T18" fmla="*/ 2147483647 w 11"/>
                <a:gd name="T19" fmla="*/ 2147483647 h 21"/>
                <a:gd name="T20" fmla="*/ 2147483647 w 11"/>
                <a:gd name="T21" fmla="*/ 2147483647 h 21"/>
                <a:gd name="T22" fmla="*/ 2147483647 w 11"/>
                <a:gd name="T23" fmla="*/ 2147483647 h 21"/>
                <a:gd name="T24" fmla="*/ 0 w 11"/>
                <a:gd name="T25" fmla="*/ 2147483647 h 21"/>
                <a:gd name="T26" fmla="*/ 0 w 11"/>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1"/>
                <a:gd name="T43" fmla="*/ 0 h 21"/>
                <a:gd name="T44" fmla="*/ 11 w 11"/>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1" h="21">
                  <a:moveTo>
                    <a:pt x="0" y="7"/>
                  </a:moveTo>
                  <a:cubicBezTo>
                    <a:pt x="0" y="4"/>
                    <a:pt x="0" y="3"/>
                    <a:pt x="0" y="1"/>
                  </a:cubicBezTo>
                  <a:cubicBezTo>
                    <a:pt x="4" y="1"/>
                    <a:pt x="4" y="1"/>
                    <a:pt x="4" y="1"/>
                  </a:cubicBezTo>
                  <a:cubicBezTo>
                    <a:pt x="4" y="5"/>
                    <a:pt x="4" y="5"/>
                    <a:pt x="4" y="5"/>
                  </a:cubicBezTo>
                  <a:cubicBezTo>
                    <a:pt x="4" y="5"/>
                    <a:pt x="4" y="5"/>
                    <a:pt x="4" y="5"/>
                  </a:cubicBezTo>
                  <a:cubicBezTo>
                    <a:pt x="5" y="2"/>
                    <a:pt x="8" y="0"/>
                    <a:pt x="10" y="0"/>
                  </a:cubicBezTo>
                  <a:cubicBezTo>
                    <a:pt x="11" y="0"/>
                    <a:pt x="11" y="0"/>
                    <a:pt x="11" y="0"/>
                  </a:cubicBezTo>
                  <a:cubicBezTo>
                    <a:pt x="11" y="5"/>
                    <a:pt x="11" y="5"/>
                    <a:pt x="11" y="5"/>
                  </a:cubicBezTo>
                  <a:cubicBezTo>
                    <a:pt x="11" y="5"/>
                    <a:pt x="10" y="5"/>
                    <a:pt x="10" y="5"/>
                  </a:cubicBezTo>
                  <a:cubicBezTo>
                    <a:pt x="7" y="5"/>
                    <a:pt x="6" y="7"/>
                    <a:pt x="5" y="9"/>
                  </a:cubicBezTo>
                  <a:cubicBezTo>
                    <a:pt x="5" y="9"/>
                    <a:pt x="5" y="10"/>
                    <a:pt x="5" y="10"/>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endParaRPr lang="en-US" dirty="0"/>
            </a:p>
          </p:txBody>
        </p:sp>
        <p:sp>
          <p:nvSpPr>
            <p:cNvPr id="34894" name="Freeform 104"/>
            <p:cNvSpPr>
              <a:spLocks noEditPoints="1"/>
            </p:cNvSpPr>
            <p:nvPr/>
          </p:nvSpPr>
          <p:spPr bwMode="auto">
            <a:xfrm>
              <a:off x="3445" y="2086"/>
              <a:ext cx="40" cy="50"/>
            </a:xfrm>
            <a:custGeom>
              <a:avLst/>
              <a:gdLst>
                <a:gd name="T0" fmla="*/ 2147483647 w 17"/>
                <a:gd name="T1" fmla="*/ 2147483647 h 21"/>
                <a:gd name="T2" fmla="*/ 2147483647 w 17"/>
                <a:gd name="T3" fmla="*/ 2147483647 h 21"/>
                <a:gd name="T4" fmla="*/ 2147483647 w 17"/>
                <a:gd name="T5" fmla="*/ 2147483647 h 21"/>
                <a:gd name="T6" fmla="*/ 2147483647 w 17"/>
                <a:gd name="T7" fmla="*/ 2147483647 h 21"/>
                <a:gd name="T8" fmla="*/ 2147483647 w 17"/>
                <a:gd name="T9" fmla="*/ 2147483647 h 21"/>
                <a:gd name="T10" fmla="*/ 2147483647 w 17"/>
                <a:gd name="T11" fmla="*/ 2147483647 h 21"/>
                <a:gd name="T12" fmla="*/ 0 w 17"/>
                <a:gd name="T13" fmla="*/ 2147483647 h 21"/>
                <a:gd name="T14" fmla="*/ 2147483647 w 17"/>
                <a:gd name="T15" fmla="*/ 2147483647 h 21"/>
                <a:gd name="T16" fmla="*/ 2147483647 w 17"/>
                <a:gd name="T17" fmla="*/ 2147483647 h 21"/>
                <a:gd name="T18" fmla="*/ 2147483647 w 17"/>
                <a:gd name="T19" fmla="*/ 2147483647 h 21"/>
                <a:gd name="T20" fmla="*/ 2147483647 w 17"/>
                <a:gd name="T21" fmla="*/ 2147483647 h 21"/>
                <a:gd name="T22" fmla="*/ 2147483647 w 17"/>
                <a:gd name="T23" fmla="*/ 2147483647 h 21"/>
                <a:gd name="T24" fmla="*/ 2147483647 w 17"/>
                <a:gd name="T25" fmla="*/ 0 h 21"/>
                <a:gd name="T26" fmla="*/ 2147483647 w 17"/>
                <a:gd name="T27" fmla="*/ 2147483647 h 21"/>
                <a:gd name="T28" fmla="*/ 2147483647 w 17"/>
                <a:gd name="T29" fmla="*/ 2147483647 h 21"/>
                <a:gd name="T30" fmla="*/ 2147483647 w 17"/>
                <a:gd name="T31" fmla="*/ 2147483647 h 21"/>
                <a:gd name="T32" fmla="*/ 2147483647 w 17"/>
                <a:gd name="T33" fmla="*/ 2147483647 h 21"/>
                <a:gd name="T34" fmla="*/ 2147483647 w 17"/>
                <a:gd name="T35" fmla="*/ 2147483647 h 21"/>
                <a:gd name="T36" fmla="*/ 2147483647 w 17"/>
                <a:gd name="T37" fmla="*/ 2147483647 h 21"/>
                <a:gd name="T38" fmla="*/ 2147483647 w 17"/>
                <a:gd name="T39" fmla="*/ 2147483647 h 21"/>
                <a:gd name="T40" fmla="*/ 2147483647 w 17"/>
                <a:gd name="T41" fmla="*/ 2147483647 h 2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7"/>
                <a:gd name="T64" fmla="*/ 0 h 21"/>
                <a:gd name="T65" fmla="*/ 17 w 17"/>
                <a:gd name="T66" fmla="*/ 21 h 2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7" h="21">
                  <a:moveTo>
                    <a:pt x="17" y="16"/>
                  </a:moveTo>
                  <a:cubicBezTo>
                    <a:pt x="17" y="18"/>
                    <a:pt x="17" y="20"/>
                    <a:pt x="17" y="21"/>
                  </a:cubicBezTo>
                  <a:cubicBezTo>
                    <a:pt x="13" y="21"/>
                    <a:pt x="13" y="21"/>
                    <a:pt x="13" y="21"/>
                  </a:cubicBezTo>
                  <a:cubicBezTo>
                    <a:pt x="12" y="19"/>
                    <a:pt x="12" y="19"/>
                    <a:pt x="12" y="19"/>
                  </a:cubicBezTo>
                  <a:cubicBezTo>
                    <a:pt x="12" y="19"/>
                    <a:pt x="12" y="19"/>
                    <a:pt x="12" y="19"/>
                  </a:cubicBezTo>
                  <a:cubicBezTo>
                    <a:pt x="11" y="20"/>
                    <a:pt x="9" y="21"/>
                    <a:pt x="6" y="21"/>
                  </a:cubicBezTo>
                  <a:cubicBezTo>
                    <a:pt x="2" y="21"/>
                    <a:pt x="0" y="18"/>
                    <a:pt x="0" y="15"/>
                  </a:cubicBezTo>
                  <a:cubicBezTo>
                    <a:pt x="0" y="10"/>
                    <a:pt x="4" y="8"/>
                    <a:pt x="12" y="8"/>
                  </a:cubicBezTo>
                  <a:cubicBezTo>
                    <a:pt x="12" y="7"/>
                    <a:pt x="12" y="7"/>
                    <a:pt x="12" y="7"/>
                  </a:cubicBezTo>
                  <a:cubicBezTo>
                    <a:pt x="12" y="6"/>
                    <a:pt x="11" y="4"/>
                    <a:pt x="8" y="4"/>
                  </a:cubicBezTo>
                  <a:cubicBezTo>
                    <a:pt x="6" y="4"/>
                    <a:pt x="4" y="4"/>
                    <a:pt x="2" y="5"/>
                  </a:cubicBezTo>
                  <a:cubicBezTo>
                    <a:pt x="1" y="2"/>
                    <a:pt x="1" y="2"/>
                    <a:pt x="1" y="2"/>
                  </a:cubicBezTo>
                  <a:cubicBezTo>
                    <a:pt x="3" y="1"/>
                    <a:pt x="5" y="0"/>
                    <a:pt x="9" y="0"/>
                  </a:cubicBezTo>
                  <a:cubicBezTo>
                    <a:pt x="15" y="0"/>
                    <a:pt x="17" y="4"/>
                    <a:pt x="17" y="9"/>
                  </a:cubicBezTo>
                  <a:lnTo>
                    <a:pt x="17" y="16"/>
                  </a:lnTo>
                  <a:close/>
                  <a:moveTo>
                    <a:pt x="12" y="11"/>
                  </a:moveTo>
                  <a:cubicBezTo>
                    <a:pt x="8" y="11"/>
                    <a:pt x="5" y="12"/>
                    <a:pt x="5" y="15"/>
                  </a:cubicBezTo>
                  <a:cubicBezTo>
                    <a:pt x="5" y="17"/>
                    <a:pt x="6" y="18"/>
                    <a:pt x="8" y="18"/>
                  </a:cubicBezTo>
                  <a:cubicBezTo>
                    <a:pt x="10" y="18"/>
                    <a:pt x="11" y="16"/>
                    <a:pt x="12" y="15"/>
                  </a:cubicBezTo>
                  <a:cubicBezTo>
                    <a:pt x="12" y="15"/>
                    <a:pt x="12" y="14"/>
                    <a:pt x="12" y="14"/>
                  </a:cubicBezTo>
                  <a:lnTo>
                    <a:pt x="12" y="11"/>
                  </a:lnTo>
                  <a:close/>
                </a:path>
              </a:pathLst>
            </a:custGeom>
            <a:solidFill>
              <a:srgbClr val="000000"/>
            </a:solidFill>
            <a:ln w="9525">
              <a:noFill/>
              <a:round/>
              <a:headEnd/>
              <a:tailEnd/>
            </a:ln>
          </p:spPr>
          <p:txBody>
            <a:bodyPr/>
            <a:lstStyle/>
            <a:p>
              <a:endParaRPr lang="en-US" dirty="0"/>
            </a:p>
          </p:txBody>
        </p:sp>
        <p:sp>
          <p:nvSpPr>
            <p:cNvPr id="34895" name="Rectangle 105"/>
            <p:cNvSpPr>
              <a:spLocks noChangeArrowheads="1"/>
            </p:cNvSpPr>
            <p:nvPr/>
          </p:nvSpPr>
          <p:spPr bwMode="auto">
            <a:xfrm>
              <a:off x="3497" y="2065"/>
              <a:ext cx="14" cy="71"/>
            </a:xfrm>
            <a:prstGeom prst="rect">
              <a:avLst/>
            </a:prstGeom>
            <a:solidFill>
              <a:srgbClr val="000000"/>
            </a:solidFill>
            <a:ln w="9525">
              <a:noFill/>
              <a:miter lim="800000"/>
              <a:headEnd/>
              <a:tailEnd/>
            </a:ln>
          </p:spPr>
          <p:txBody>
            <a:bodyPr/>
            <a:lstStyle/>
            <a:p>
              <a:pPr>
                <a:lnSpc>
                  <a:spcPct val="95000"/>
                </a:lnSpc>
              </a:pPr>
              <a:endParaRPr lang="en-US" b="0" dirty="0">
                <a:solidFill>
                  <a:schemeClr val="bg1"/>
                </a:solidFill>
              </a:endParaRPr>
            </a:p>
          </p:txBody>
        </p:sp>
        <p:sp>
          <p:nvSpPr>
            <p:cNvPr id="34896" name="Freeform 106"/>
            <p:cNvSpPr>
              <a:spLocks noEditPoints="1"/>
            </p:cNvSpPr>
            <p:nvPr/>
          </p:nvSpPr>
          <p:spPr bwMode="auto">
            <a:xfrm>
              <a:off x="3540" y="2086"/>
              <a:ext cx="47" cy="71"/>
            </a:xfrm>
            <a:custGeom>
              <a:avLst/>
              <a:gdLst>
                <a:gd name="T0" fmla="*/ 2147483647 w 20"/>
                <a:gd name="T1" fmla="*/ 2147483647 h 30"/>
                <a:gd name="T2" fmla="*/ 2147483647 w 20"/>
                <a:gd name="T3" fmla="*/ 2147483647 h 30"/>
                <a:gd name="T4" fmla="*/ 2147483647 w 20"/>
                <a:gd name="T5" fmla="*/ 2147483647 h 30"/>
                <a:gd name="T6" fmla="*/ 2147483647 w 20"/>
                <a:gd name="T7" fmla="*/ 2147483647 h 30"/>
                <a:gd name="T8" fmla="*/ 2147483647 w 20"/>
                <a:gd name="T9" fmla="*/ 2147483647 h 30"/>
                <a:gd name="T10" fmla="*/ 2147483647 w 20"/>
                <a:gd name="T11" fmla="*/ 2147483647 h 30"/>
                <a:gd name="T12" fmla="*/ 2147483647 w 20"/>
                <a:gd name="T13" fmla="*/ 2147483647 h 30"/>
                <a:gd name="T14" fmla="*/ 2147483647 w 20"/>
                <a:gd name="T15" fmla="*/ 2147483647 h 30"/>
                <a:gd name="T16" fmla="*/ 2147483647 w 20"/>
                <a:gd name="T17" fmla="*/ 2147483647 h 30"/>
                <a:gd name="T18" fmla="*/ 2147483647 w 20"/>
                <a:gd name="T19" fmla="*/ 2147483647 h 30"/>
                <a:gd name="T20" fmla="*/ 2147483647 w 20"/>
                <a:gd name="T21" fmla="*/ 2147483647 h 30"/>
                <a:gd name="T22" fmla="*/ 2147483647 w 20"/>
                <a:gd name="T23" fmla="*/ 2147483647 h 30"/>
                <a:gd name="T24" fmla="*/ 2147483647 w 20"/>
                <a:gd name="T25" fmla="*/ 2147483647 h 30"/>
                <a:gd name="T26" fmla="*/ 2147483647 w 20"/>
                <a:gd name="T27" fmla="*/ 0 h 30"/>
                <a:gd name="T28" fmla="*/ 0 w 20"/>
                <a:gd name="T29" fmla="*/ 2147483647 h 30"/>
                <a:gd name="T30" fmla="*/ 2147483647 w 20"/>
                <a:gd name="T31" fmla="*/ 2147483647 h 30"/>
                <a:gd name="T32" fmla="*/ 2147483647 w 20"/>
                <a:gd name="T33" fmla="*/ 2147483647 h 30"/>
                <a:gd name="T34" fmla="*/ 2147483647 w 20"/>
                <a:gd name="T35" fmla="*/ 2147483647 h 30"/>
                <a:gd name="T36" fmla="*/ 2147483647 w 20"/>
                <a:gd name="T37" fmla="*/ 2147483647 h 30"/>
                <a:gd name="T38" fmla="*/ 2147483647 w 20"/>
                <a:gd name="T39" fmla="*/ 2147483647 h 30"/>
                <a:gd name="T40" fmla="*/ 2147483647 w 20"/>
                <a:gd name="T41" fmla="*/ 2147483647 h 30"/>
                <a:gd name="T42" fmla="*/ 2147483647 w 20"/>
                <a:gd name="T43" fmla="*/ 2147483647 h 30"/>
                <a:gd name="T44" fmla="*/ 2147483647 w 20"/>
                <a:gd name="T45" fmla="*/ 2147483647 h 30"/>
                <a:gd name="T46" fmla="*/ 2147483647 w 20"/>
                <a:gd name="T47" fmla="*/ 2147483647 h 30"/>
                <a:gd name="T48" fmla="*/ 2147483647 w 20"/>
                <a:gd name="T49" fmla="*/ 2147483647 h 30"/>
                <a:gd name="T50" fmla="*/ 2147483647 w 20"/>
                <a:gd name="T51" fmla="*/ 2147483647 h 3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0"/>
                <a:gd name="T79" fmla="*/ 0 h 30"/>
                <a:gd name="T80" fmla="*/ 20 w 20"/>
                <a:gd name="T81" fmla="*/ 30 h 3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0" h="30">
                  <a:moveTo>
                    <a:pt x="15" y="12"/>
                  </a:moveTo>
                  <a:cubicBezTo>
                    <a:pt x="15" y="13"/>
                    <a:pt x="15" y="13"/>
                    <a:pt x="15" y="14"/>
                  </a:cubicBezTo>
                  <a:cubicBezTo>
                    <a:pt x="14" y="16"/>
                    <a:pt x="12" y="17"/>
                    <a:pt x="11" y="17"/>
                  </a:cubicBezTo>
                  <a:cubicBezTo>
                    <a:pt x="7" y="17"/>
                    <a:pt x="6" y="14"/>
                    <a:pt x="6" y="11"/>
                  </a:cubicBezTo>
                  <a:cubicBezTo>
                    <a:pt x="6" y="7"/>
                    <a:pt x="8" y="4"/>
                    <a:pt x="11" y="4"/>
                  </a:cubicBezTo>
                  <a:cubicBezTo>
                    <a:pt x="13" y="4"/>
                    <a:pt x="14" y="6"/>
                    <a:pt x="15" y="7"/>
                  </a:cubicBezTo>
                  <a:cubicBezTo>
                    <a:pt x="15" y="8"/>
                    <a:pt x="15" y="8"/>
                    <a:pt x="15" y="9"/>
                  </a:cubicBezTo>
                  <a:lnTo>
                    <a:pt x="15" y="12"/>
                  </a:lnTo>
                  <a:close/>
                  <a:moveTo>
                    <a:pt x="20" y="7"/>
                  </a:moveTo>
                  <a:cubicBezTo>
                    <a:pt x="20" y="4"/>
                    <a:pt x="20" y="2"/>
                    <a:pt x="20" y="1"/>
                  </a:cubicBezTo>
                  <a:cubicBezTo>
                    <a:pt x="16" y="1"/>
                    <a:pt x="16" y="1"/>
                    <a:pt x="16" y="1"/>
                  </a:cubicBezTo>
                  <a:cubicBezTo>
                    <a:pt x="16" y="3"/>
                    <a:pt x="16" y="3"/>
                    <a:pt x="16" y="3"/>
                  </a:cubicBezTo>
                  <a:cubicBezTo>
                    <a:pt x="15" y="3"/>
                    <a:pt x="15" y="3"/>
                    <a:pt x="15" y="3"/>
                  </a:cubicBezTo>
                  <a:cubicBezTo>
                    <a:pt x="14" y="2"/>
                    <a:pt x="13" y="0"/>
                    <a:pt x="10" y="0"/>
                  </a:cubicBezTo>
                  <a:cubicBezTo>
                    <a:pt x="5" y="0"/>
                    <a:pt x="0" y="4"/>
                    <a:pt x="0" y="11"/>
                  </a:cubicBezTo>
                  <a:cubicBezTo>
                    <a:pt x="0" y="17"/>
                    <a:pt x="4" y="21"/>
                    <a:pt x="9" y="21"/>
                  </a:cubicBezTo>
                  <a:cubicBezTo>
                    <a:pt x="12" y="21"/>
                    <a:pt x="14" y="20"/>
                    <a:pt x="15" y="18"/>
                  </a:cubicBezTo>
                  <a:cubicBezTo>
                    <a:pt x="15" y="18"/>
                    <a:pt x="15" y="18"/>
                    <a:pt x="15" y="18"/>
                  </a:cubicBezTo>
                  <a:cubicBezTo>
                    <a:pt x="15" y="20"/>
                    <a:pt x="15" y="20"/>
                    <a:pt x="15" y="20"/>
                  </a:cubicBezTo>
                  <a:cubicBezTo>
                    <a:pt x="15" y="24"/>
                    <a:pt x="12" y="26"/>
                    <a:pt x="9" y="26"/>
                  </a:cubicBezTo>
                  <a:cubicBezTo>
                    <a:pt x="7" y="26"/>
                    <a:pt x="5" y="25"/>
                    <a:pt x="3" y="24"/>
                  </a:cubicBezTo>
                  <a:cubicBezTo>
                    <a:pt x="2" y="28"/>
                    <a:pt x="2" y="28"/>
                    <a:pt x="2" y="28"/>
                  </a:cubicBezTo>
                  <a:cubicBezTo>
                    <a:pt x="4" y="29"/>
                    <a:pt x="7" y="30"/>
                    <a:pt x="9" y="30"/>
                  </a:cubicBezTo>
                  <a:cubicBezTo>
                    <a:pt x="12" y="30"/>
                    <a:pt x="15" y="29"/>
                    <a:pt x="17" y="27"/>
                  </a:cubicBezTo>
                  <a:cubicBezTo>
                    <a:pt x="19" y="25"/>
                    <a:pt x="20" y="22"/>
                    <a:pt x="20" y="18"/>
                  </a:cubicBezTo>
                  <a:lnTo>
                    <a:pt x="20" y="7"/>
                  </a:lnTo>
                  <a:close/>
                </a:path>
              </a:pathLst>
            </a:custGeom>
            <a:solidFill>
              <a:srgbClr val="000000"/>
            </a:solidFill>
            <a:ln w="9525">
              <a:noFill/>
              <a:round/>
              <a:headEnd/>
              <a:tailEnd/>
            </a:ln>
          </p:spPr>
          <p:txBody>
            <a:bodyPr/>
            <a:lstStyle/>
            <a:p>
              <a:endParaRPr lang="en-US" dirty="0"/>
            </a:p>
          </p:txBody>
        </p:sp>
        <p:sp>
          <p:nvSpPr>
            <p:cNvPr id="34897" name="Freeform 107"/>
            <p:cNvSpPr>
              <a:spLocks noEditPoints="1"/>
            </p:cNvSpPr>
            <p:nvPr/>
          </p:nvSpPr>
          <p:spPr bwMode="auto">
            <a:xfrm>
              <a:off x="3596" y="2086"/>
              <a:ext cx="50" cy="50"/>
            </a:xfrm>
            <a:custGeom>
              <a:avLst/>
              <a:gdLst>
                <a:gd name="T0" fmla="*/ 2147483647 w 21"/>
                <a:gd name="T1" fmla="*/ 2147483647 h 21"/>
                <a:gd name="T2" fmla="*/ 2147483647 w 21"/>
                <a:gd name="T3" fmla="*/ 2147483647 h 21"/>
                <a:gd name="T4" fmla="*/ 2147483647 w 21"/>
                <a:gd name="T5" fmla="*/ 2147483647 h 21"/>
                <a:gd name="T6" fmla="*/ 2147483647 w 21"/>
                <a:gd name="T7" fmla="*/ 2147483647 h 21"/>
                <a:gd name="T8" fmla="*/ 2147483647 w 21"/>
                <a:gd name="T9" fmla="*/ 2147483647 h 21"/>
                <a:gd name="T10" fmla="*/ 2147483647 w 21"/>
                <a:gd name="T11" fmla="*/ 2147483647 h 21"/>
                <a:gd name="T12" fmla="*/ 2147483647 w 21"/>
                <a:gd name="T13" fmla="*/ 2147483647 h 21"/>
                <a:gd name="T14" fmla="*/ 2147483647 w 21"/>
                <a:gd name="T15" fmla="*/ 0 h 21"/>
                <a:gd name="T16" fmla="*/ 0 w 21"/>
                <a:gd name="T17" fmla="*/ 2147483647 h 21"/>
                <a:gd name="T18" fmla="*/ 2147483647 w 21"/>
                <a:gd name="T19" fmla="*/ 2147483647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21"/>
                <a:gd name="T32" fmla="*/ 21 w 21"/>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21">
                  <a:moveTo>
                    <a:pt x="10" y="18"/>
                  </a:moveTo>
                  <a:cubicBezTo>
                    <a:pt x="7" y="18"/>
                    <a:pt x="5" y="15"/>
                    <a:pt x="5" y="11"/>
                  </a:cubicBezTo>
                  <a:cubicBezTo>
                    <a:pt x="5" y="7"/>
                    <a:pt x="7" y="4"/>
                    <a:pt x="10" y="4"/>
                  </a:cubicBezTo>
                  <a:cubicBezTo>
                    <a:pt x="14" y="4"/>
                    <a:pt x="15" y="8"/>
                    <a:pt x="15" y="11"/>
                  </a:cubicBezTo>
                  <a:cubicBezTo>
                    <a:pt x="15" y="15"/>
                    <a:pt x="13" y="18"/>
                    <a:pt x="10" y="18"/>
                  </a:cubicBezTo>
                  <a:close/>
                  <a:moveTo>
                    <a:pt x="10" y="21"/>
                  </a:moveTo>
                  <a:cubicBezTo>
                    <a:pt x="16" y="21"/>
                    <a:pt x="21" y="18"/>
                    <a:pt x="21" y="11"/>
                  </a:cubicBezTo>
                  <a:cubicBezTo>
                    <a:pt x="21" y="4"/>
                    <a:pt x="17" y="0"/>
                    <a:pt x="11" y="0"/>
                  </a:cubicBezTo>
                  <a:cubicBezTo>
                    <a:pt x="5" y="0"/>
                    <a:pt x="0" y="4"/>
                    <a:pt x="0" y="11"/>
                  </a:cubicBezTo>
                  <a:cubicBezTo>
                    <a:pt x="0" y="17"/>
                    <a:pt x="5" y="21"/>
                    <a:pt x="10" y="21"/>
                  </a:cubicBezTo>
                  <a:close/>
                </a:path>
              </a:pathLst>
            </a:custGeom>
            <a:solidFill>
              <a:srgbClr val="000000"/>
            </a:solidFill>
            <a:ln w="9525">
              <a:noFill/>
              <a:round/>
              <a:headEnd/>
              <a:tailEnd/>
            </a:ln>
          </p:spPr>
          <p:txBody>
            <a:bodyPr/>
            <a:lstStyle/>
            <a:p>
              <a:endParaRPr lang="en-US" dirty="0"/>
            </a:p>
          </p:txBody>
        </p:sp>
        <p:sp>
          <p:nvSpPr>
            <p:cNvPr id="34898" name="Freeform 108"/>
            <p:cNvSpPr>
              <a:spLocks/>
            </p:cNvSpPr>
            <p:nvPr/>
          </p:nvSpPr>
          <p:spPr bwMode="auto">
            <a:xfrm>
              <a:off x="3648" y="2089"/>
              <a:ext cx="48" cy="47"/>
            </a:xfrm>
            <a:custGeom>
              <a:avLst/>
              <a:gdLst>
                <a:gd name="T0" fmla="*/ 2147483647 w 20"/>
                <a:gd name="T1" fmla="*/ 0 h 20"/>
                <a:gd name="T2" fmla="*/ 2147483647 w 20"/>
                <a:gd name="T3" fmla="*/ 2147483647 h 20"/>
                <a:gd name="T4" fmla="*/ 2147483647 w 20"/>
                <a:gd name="T5" fmla="*/ 2147483647 h 20"/>
                <a:gd name="T6" fmla="*/ 2147483647 w 20"/>
                <a:gd name="T7" fmla="*/ 2147483647 h 20"/>
                <a:gd name="T8" fmla="*/ 2147483647 w 20"/>
                <a:gd name="T9" fmla="*/ 2147483647 h 20"/>
                <a:gd name="T10" fmla="*/ 2147483647 w 20"/>
                <a:gd name="T11" fmla="*/ 0 h 20"/>
                <a:gd name="T12" fmla="*/ 2147483647 w 20"/>
                <a:gd name="T13" fmla="*/ 0 h 20"/>
                <a:gd name="T14" fmla="*/ 2147483647 w 20"/>
                <a:gd name="T15" fmla="*/ 2147483647 h 20"/>
                <a:gd name="T16" fmla="*/ 2147483647 w 20"/>
                <a:gd name="T17" fmla="*/ 2147483647 h 20"/>
                <a:gd name="T18" fmla="*/ 0 w 20"/>
                <a:gd name="T19" fmla="*/ 0 h 20"/>
                <a:gd name="T20" fmla="*/ 2147483647 w 20"/>
                <a:gd name="T21" fmla="*/ 0 h 2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20"/>
                <a:gd name="T35" fmla="*/ 20 w 20"/>
                <a:gd name="T36" fmla="*/ 20 h 2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20">
                  <a:moveTo>
                    <a:pt x="6" y="0"/>
                  </a:moveTo>
                  <a:cubicBezTo>
                    <a:pt x="9" y="10"/>
                    <a:pt x="9" y="10"/>
                    <a:pt x="9" y="10"/>
                  </a:cubicBezTo>
                  <a:cubicBezTo>
                    <a:pt x="10" y="12"/>
                    <a:pt x="10" y="13"/>
                    <a:pt x="10" y="15"/>
                  </a:cubicBezTo>
                  <a:cubicBezTo>
                    <a:pt x="11" y="15"/>
                    <a:pt x="11" y="15"/>
                    <a:pt x="11" y="15"/>
                  </a:cubicBezTo>
                  <a:cubicBezTo>
                    <a:pt x="11" y="13"/>
                    <a:pt x="11" y="12"/>
                    <a:pt x="12" y="10"/>
                  </a:cubicBezTo>
                  <a:cubicBezTo>
                    <a:pt x="15" y="0"/>
                    <a:pt x="15" y="0"/>
                    <a:pt x="15" y="0"/>
                  </a:cubicBezTo>
                  <a:cubicBezTo>
                    <a:pt x="20" y="0"/>
                    <a:pt x="20" y="0"/>
                    <a:pt x="20" y="0"/>
                  </a:cubicBezTo>
                  <a:cubicBezTo>
                    <a:pt x="13" y="20"/>
                    <a:pt x="13" y="20"/>
                    <a:pt x="13" y="20"/>
                  </a:cubicBezTo>
                  <a:cubicBezTo>
                    <a:pt x="8" y="20"/>
                    <a:pt x="8" y="20"/>
                    <a:pt x="8" y="20"/>
                  </a:cubicBezTo>
                  <a:cubicBezTo>
                    <a:pt x="0" y="0"/>
                    <a:pt x="0" y="0"/>
                    <a:pt x="0" y="0"/>
                  </a:cubicBezTo>
                  <a:lnTo>
                    <a:pt x="6" y="0"/>
                  </a:lnTo>
                  <a:close/>
                </a:path>
              </a:pathLst>
            </a:custGeom>
            <a:solidFill>
              <a:srgbClr val="000000"/>
            </a:solidFill>
            <a:ln w="9525">
              <a:noFill/>
              <a:round/>
              <a:headEnd/>
              <a:tailEnd/>
            </a:ln>
          </p:spPr>
          <p:txBody>
            <a:bodyPr/>
            <a:lstStyle/>
            <a:p>
              <a:endParaRPr lang="en-US" dirty="0"/>
            </a:p>
          </p:txBody>
        </p:sp>
        <p:sp>
          <p:nvSpPr>
            <p:cNvPr id="34899" name="Freeform 109"/>
            <p:cNvSpPr>
              <a:spLocks noEditPoints="1"/>
            </p:cNvSpPr>
            <p:nvPr/>
          </p:nvSpPr>
          <p:spPr bwMode="auto">
            <a:xfrm>
              <a:off x="3700" y="2086"/>
              <a:ext cx="43" cy="50"/>
            </a:xfrm>
            <a:custGeom>
              <a:avLst/>
              <a:gdLst>
                <a:gd name="T0" fmla="*/ 2147483647 w 18"/>
                <a:gd name="T1" fmla="*/ 2147483647 h 21"/>
                <a:gd name="T2" fmla="*/ 2147483647 w 18"/>
                <a:gd name="T3" fmla="*/ 2147483647 h 21"/>
                <a:gd name="T4" fmla="*/ 2147483647 w 18"/>
                <a:gd name="T5" fmla="*/ 2147483647 h 21"/>
                <a:gd name="T6" fmla="*/ 2147483647 w 18"/>
                <a:gd name="T7" fmla="*/ 2147483647 h 21"/>
                <a:gd name="T8" fmla="*/ 2147483647 w 18"/>
                <a:gd name="T9" fmla="*/ 2147483647 h 21"/>
                <a:gd name="T10" fmla="*/ 2147483647 w 18"/>
                <a:gd name="T11" fmla="*/ 2147483647 h 21"/>
                <a:gd name="T12" fmla="*/ 2147483647 w 18"/>
                <a:gd name="T13" fmla="*/ 0 h 21"/>
                <a:gd name="T14" fmla="*/ 0 w 18"/>
                <a:gd name="T15" fmla="*/ 2147483647 h 21"/>
                <a:gd name="T16" fmla="*/ 2147483647 w 18"/>
                <a:gd name="T17" fmla="*/ 2147483647 h 21"/>
                <a:gd name="T18" fmla="*/ 2147483647 w 18"/>
                <a:gd name="T19" fmla="*/ 2147483647 h 21"/>
                <a:gd name="T20" fmla="*/ 2147483647 w 18"/>
                <a:gd name="T21" fmla="*/ 2147483647 h 21"/>
                <a:gd name="T22" fmla="*/ 2147483647 w 18"/>
                <a:gd name="T23" fmla="*/ 2147483647 h 21"/>
                <a:gd name="T24" fmla="*/ 2147483647 w 18"/>
                <a:gd name="T25" fmla="*/ 2147483647 h 21"/>
                <a:gd name="T26" fmla="*/ 2147483647 w 18"/>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8"/>
                <a:gd name="T43" fmla="*/ 0 h 21"/>
                <a:gd name="T44" fmla="*/ 18 w 18"/>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8" h="21">
                  <a:moveTo>
                    <a:pt x="5" y="9"/>
                  </a:moveTo>
                  <a:cubicBezTo>
                    <a:pt x="5" y="7"/>
                    <a:pt x="6" y="4"/>
                    <a:pt x="9" y="4"/>
                  </a:cubicBezTo>
                  <a:cubicBezTo>
                    <a:pt x="13" y="4"/>
                    <a:pt x="14" y="7"/>
                    <a:pt x="14" y="9"/>
                  </a:cubicBezTo>
                  <a:lnTo>
                    <a:pt x="5" y="9"/>
                  </a:lnTo>
                  <a:close/>
                  <a:moveTo>
                    <a:pt x="18" y="12"/>
                  </a:moveTo>
                  <a:cubicBezTo>
                    <a:pt x="18" y="12"/>
                    <a:pt x="18" y="11"/>
                    <a:pt x="18" y="10"/>
                  </a:cubicBezTo>
                  <a:cubicBezTo>
                    <a:pt x="18" y="6"/>
                    <a:pt x="16" y="0"/>
                    <a:pt x="10" y="0"/>
                  </a:cubicBezTo>
                  <a:cubicBezTo>
                    <a:pt x="3" y="0"/>
                    <a:pt x="0" y="6"/>
                    <a:pt x="0" y="11"/>
                  </a:cubicBezTo>
                  <a:cubicBezTo>
                    <a:pt x="0" y="17"/>
                    <a:pt x="4" y="21"/>
                    <a:pt x="10" y="21"/>
                  </a:cubicBezTo>
                  <a:cubicBezTo>
                    <a:pt x="13" y="21"/>
                    <a:pt x="15" y="21"/>
                    <a:pt x="17" y="20"/>
                  </a:cubicBezTo>
                  <a:cubicBezTo>
                    <a:pt x="16" y="17"/>
                    <a:pt x="16" y="17"/>
                    <a:pt x="16" y="17"/>
                  </a:cubicBezTo>
                  <a:cubicBezTo>
                    <a:pt x="15" y="17"/>
                    <a:pt x="13" y="18"/>
                    <a:pt x="11" y="18"/>
                  </a:cubicBezTo>
                  <a:cubicBezTo>
                    <a:pt x="8" y="18"/>
                    <a:pt x="5" y="16"/>
                    <a:pt x="5" y="12"/>
                  </a:cubicBezTo>
                  <a:lnTo>
                    <a:pt x="18" y="12"/>
                  </a:lnTo>
                  <a:close/>
                </a:path>
              </a:pathLst>
            </a:custGeom>
            <a:solidFill>
              <a:srgbClr val="000000"/>
            </a:solidFill>
            <a:ln w="9525">
              <a:noFill/>
              <a:round/>
              <a:headEnd/>
              <a:tailEnd/>
            </a:ln>
          </p:spPr>
          <p:txBody>
            <a:bodyPr/>
            <a:lstStyle/>
            <a:p>
              <a:endParaRPr lang="en-US" dirty="0"/>
            </a:p>
          </p:txBody>
        </p:sp>
        <p:sp>
          <p:nvSpPr>
            <p:cNvPr id="34900" name="Freeform 110"/>
            <p:cNvSpPr>
              <a:spLocks/>
            </p:cNvSpPr>
            <p:nvPr/>
          </p:nvSpPr>
          <p:spPr bwMode="auto">
            <a:xfrm>
              <a:off x="3752" y="2086"/>
              <a:ext cx="29" cy="50"/>
            </a:xfrm>
            <a:custGeom>
              <a:avLst/>
              <a:gdLst>
                <a:gd name="T0" fmla="*/ 0 w 12"/>
                <a:gd name="T1" fmla="*/ 2147483647 h 21"/>
                <a:gd name="T2" fmla="*/ 0 w 12"/>
                <a:gd name="T3" fmla="*/ 2147483647 h 21"/>
                <a:gd name="T4" fmla="*/ 2147483647 w 12"/>
                <a:gd name="T5" fmla="*/ 2147483647 h 21"/>
                <a:gd name="T6" fmla="*/ 2147483647 w 12"/>
                <a:gd name="T7" fmla="*/ 2147483647 h 21"/>
                <a:gd name="T8" fmla="*/ 2147483647 w 12"/>
                <a:gd name="T9" fmla="*/ 2147483647 h 21"/>
                <a:gd name="T10" fmla="*/ 2147483647 w 12"/>
                <a:gd name="T11" fmla="*/ 0 h 21"/>
                <a:gd name="T12" fmla="*/ 2147483647 w 12"/>
                <a:gd name="T13" fmla="*/ 0 h 21"/>
                <a:gd name="T14" fmla="*/ 2147483647 w 12"/>
                <a:gd name="T15" fmla="*/ 2147483647 h 21"/>
                <a:gd name="T16" fmla="*/ 2147483647 w 12"/>
                <a:gd name="T17" fmla="*/ 2147483647 h 21"/>
                <a:gd name="T18" fmla="*/ 2147483647 w 12"/>
                <a:gd name="T19" fmla="*/ 2147483647 h 21"/>
                <a:gd name="T20" fmla="*/ 2147483647 w 12"/>
                <a:gd name="T21" fmla="*/ 2147483647 h 21"/>
                <a:gd name="T22" fmla="*/ 2147483647 w 12"/>
                <a:gd name="T23" fmla="*/ 2147483647 h 21"/>
                <a:gd name="T24" fmla="*/ 0 w 12"/>
                <a:gd name="T25" fmla="*/ 2147483647 h 21"/>
                <a:gd name="T26" fmla="*/ 0 w 12"/>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21"/>
                <a:gd name="T44" fmla="*/ 12 w 12"/>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21">
                  <a:moveTo>
                    <a:pt x="0" y="7"/>
                  </a:moveTo>
                  <a:cubicBezTo>
                    <a:pt x="0" y="4"/>
                    <a:pt x="0" y="3"/>
                    <a:pt x="0" y="1"/>
                  </a:cubicBezTo>
                  <a:cubicBezTo>
                    <a:pt x="5" y="1"/>
                    <a:pt x="5" y="1"/>
                    <a:pt x="5" y="1"/>
                  </a:cubicBezTo>
                  <a:cubicBezTo>
                    <a:pt x="5" y="5"/>
                    <a:pt x="5" y="5"/>
                    <a:pt x="5" y="5"/>
                  </a:cubicBezTo>
                  <a:cubicBezTo>
                    <a:pt x="5" y="5"/>
                    <a:pt x="5" y="5"/>
                    <a:pt x="5" y="5"/>
                  </a:cubicBezTo>
                  <a:cubicBezTo>
                    <a:pt x="6" y="2"/>
                    <a:pt x="8" y="0"/>
                    <a:pt x="11" y="0"/>
                  </a:cubicBezTo>
                  <a:cubicBezTo>
                    <a:pt x="11" y="0"/>
                    <a:pt x="11" y="0"/>
                    <a:pt x="12" y="0"/>
                  </a:cubicBezTo>
                  <a:cubicBezTo>
                    <a:pt x="12" y="5"/>
                    <a:pt x="12" y="5"/>
                    <a:pt x="12" y="5"/>
                  </a:cubicBezTo>
                  <a:cubicBezTo>
                    <a:pt x="11" y="5"/>
                    <a:pt x="11" y="5"/>
                    <a:pt x="10" y="5"/>
                  </a:cubicBezTo>
                  <a:cubicBezTo>
                    <a:pt x="8" y="5"/>
                    <a:pt x="6" y="7"/>
                    <a:pt x="6" y="9"/>
                  </a:cubicBezTo>
                  <a:cubicBezTo>
                    <a:pt x="6" y="9"/>
                    <a:pt x="6" y="10"/>
                    <a:pt x="6" y="10"/>
                  </a:cubicBezTo>
                  <a:cubicBezTo>
                    <a:pt x="6" y="21"/>
                    <a:pt x="6" y="21"/>
                    <a:pt x="6" y="21"/>
                  </a:cubicBezTo>
                  <a:cubicBezTo>
                    <a:pt x="0" y="21"/>
                    <a:pt x="0" y="21"/>
                    <a:pt x="0" y="21"/>
                  </a:cubicBezTo>
                  <a:lnTo>
                    <a:pt x="0" y="7"/>
                  </a:lnTo>
                  <a:close/>
                </a:path>
              </a:pathLst>
            </a:custGeom>
            <a:solidFill>
              <a:srgbClr val="000000"/>
            </a:solidFill>
            <a:ln w="9525">
              <a:noFill/>
              <a:round/>
              <a:headEnd/>
              <a:tailEnd/>
            </a:ln>
          </p:spPr>
          <p:txBody>
            <a:bodyPr/>
            <a:lstStyle/>
            <a:p>
              <a:endParaRPr lang="en-US" dirty="0"/>
            </a:p>
          </p:txBody>
        </p:sp>
        <p:sp>
          <p:nvSpPr>
            <p:cNvPr id="34901" name="Freeform 111"/>
            <p:cNvSpPr>
              <a:spLocks/>
            </p:cNvSpPr>
            <p:nvPr/>
          </p:nvSpPr>
          <p:spPr bwMode="auto">
            <a:xfrm>
              <a:off x="3788" y="2086"/>
              <a:ext cx="45" cy="50"/>
            </a:xfrm>
            <a:custGeom>
              <a:avLst/>
              <a:gdLst>
                <a:gd name="T0" fmla="*/ 0 w 19"/>
                <a:gd name="T1" fmla="*/ 2147483647 h 21"/>
                <a:gd name="T2" fmla="*/ 0 w 19"/>
                <a:gd name="T3" fmla="*/ 2147483647 h 21"/>
                <a:gd name="T4" fmla="*/ 2147483647 w 19"/>
                <a:gd name="T5" fmla="*/ 2147483647 h 21"/>
                <a:gd name="T6" fmla="*/ 2147483647 w 19"/>
                <a:gd name="T7" fmla="*/ 2147483647 h 21"/>
                <a:gd name="T8" fmla="*/ 2147483647 w 19"/>
                <a:gd name="T9" fmla="*/ 2147483647 h 21"/>
                <a:gd name="T10" fmla="*/ 2147483647 w 19"/>
                <a:gd name="T11" fmla="*/ 0 h 21"/>
                <a:gd name="T12" fmla="*/ 2147483647 w 19"/>
                <a:gd name="T13" fmla="*/ 2147483647 h 21"/>
                <a:gd name="T14" fmla="*/ 2147483647 w 19"/>
                <a:gd name="T15" fmla="*/ 2147483647 h 21"/>
                <a:gd name="T16" fmla="*/ 2147483647 w 19"/>
                <a:gd name="T17" fmla="*/ 2147483647 h 21"/>
                <a:gd name="T18" fmla="*/ 2147483647 w 19"/>
                <a:gd name="T19" fmla="*/ 2147483647 h 21"/>
                <a:gd name="T20" fmla="*/ 2147483647 w 19"/>
                <a:gd name="T21" fmla="*/ 2147483647 h 21"/>
                <a:gd name="T22" fmla="*/ 2147483647 w 19"/>
                <a:gd name="T23" fmla="*/ 2147483647 h 21"/>
                <a:gd name="T24" fmla="*/ 2147483647 w 19"/>
                <a:gd name="T25" fmla="*/ 2147483647 h 21"/>
                <a:gd name="T26" fmla="*/ 2147483647 w 19"/>
                <a:gd name="T27" fmla="*/ 2147483647 h 21"/>
                <a:gd name="T28" fmla="*/ 0 w 19"/>
                <a:gd name="T29" fmla="*/ 2147483647 h 21"/>
                <a:gd name="T30" fmla="*/ 0 w 19"/>
                <a:gd name="T31" fmla="*/ 2147483647 h 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9"/>
                <a:gd name="T49" fmla="*/ 0 h 21"/>
                <a:gd name="T50" fmla="*/ 19 w 19"/>
                <a:gd name="T51" fmla="*/ 21 h 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9" h="21">
                  <a:moveTo>
                    <a:pt x="0" y="7"/>
                  </a:moveTo>
                  <a:cubicBezTo>
                    <a:pt x="0" y="4"/>
                    <a:pt x="0" y="2"/>
                    <a:pt x="0" y="1"/>
                  </a:cubicBezTo>
                  <a:cubicBezTo>
                    <a:pt x="5" y="1"/>
                    <a:pt x="5" y="1"/>
                    <a:pt x="5" y="1"/>
                  </a:cubicBezTo>
                  <a:cubicBezTo>
                    <a:pt x="5" y="4"/>
                    <a:pt x="5" y="4"/>
                    <a:pt x="5" y="4"/>
                  </a:cubicBezTo>
                  <a:cubicBezTo>
                    <a:pt x="5" y="4"/>
                    <a:pt x="5" y="4"/>
                    <a:pt x="5" y="4"/>
                  </a:cubicBezTo>
                  <a:cubicBezTo>
                    <a:pt x="6" y="2"/>
                    <a:pt x="8" y="0"/>
                    <a:pt x="11" y="0"/>
                  </a:cubicBezTo>
                  <a:cubicBezTo>
                    <a:pt x="15" y="0"/>
                    <a:pt x="19" y="3"/>
                    <a:pt x="19" y="9"/>
                  </a:cubicBezTo>
                  <a:cubicBezTo>
                    <a:pt x="19" y="21"/>
                    <a:pt x="19" y="21"/>
                    <a:pt x="19" y="21"/>
                  </a:cubicBezTo>
                  <a:cubicBezTo>
                    <a:pt x="14" y="21"/>
                    <a:pt x="14" y="21"/>
                    <a:pt x="14" y="21"/>
                  </a:cubicBezTo>
                  <a:cubicBezTo>
                    <a:pt x="14" y="10"/>
                    <a:pt x="14" y="10"/>
                    <a:pt x="14" y="10"/>
                  </a:cubicBezTo>
                  <a:cubicBezTo>
                    <a:pt x="14" y="7"/>
                    <a:pt x="12" y="4"/>
                    <a:pt x="10" y="4"/>
                  </a:cubicBezTo>
                  <a:cubicBezTo>
                    <a:pt x="8" y="4"/>
                    <a:pt x="6" y="6"/>
                    <a:pt x="6" y="7"/>
                  </a:cubicBezTo>
                  <a:cubicBezTo>
                    <a:pt x="6" y="8"/>
                    <a:pt x="5" y="8"/>
                    <a:pt x="5" y="9"/>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endParaRPr lang="en-US" dirty="0"/>
            </a:p>
          </p:txBody>
        </p:sp>
        <p:sp>
          <p:nvSpPr>
            <p:cNvPr id="34902" name="Freeform 112"/>
            <p:cNvSpPr>
              <a:spLocks/>
            </p:cNvSpPr>
            <p:nvPr/>
          </p:nvSpPr>
          <p:spPr bwMode="auto">
            <a:xfrm>
              <a:off x="3845" y="2086"/>
              <a:ext cx="70" cy="50"/>
            </a:xfrm>
            <a:custGeom>
              <a:avLst/>
              <a:gdLst>
                <a:gd name="T0" fmla="*/ 0 w 30"/>
                <a:gd name="T1" fmla="*/ 2147483647 h 21"/>
                <a:gd name="T2" fmla="*/ 0 w 30"/>
                <a:gd name="T3" fmla="*/ 2147483647 h 21"/>
                <a:gd name="T4" fmla="*/ 2147483647 w 30"/>
                <a:gd name="T5" fmla="*/ 2147483647 h 21"/>
                <a:gd name="T6" fmla="*/ 2147483647 w 30"/>
                <a:gd name="T7" fmla="*/ 2147483647 h 21"/>
                <a:gd name="T8" fmla="*/ 2147483647 w 30"/>
                <a:gd name="T9" fmla="*/ 2147483647 h 21"/>
                <a:gd name="T10" fmla="*/ 2147483647 w 30"/>
                <a:gd name="T11" fmla="*/ 0 h 21"/>
                <a:gd name="T12" fmla="*/ 2147483647 w 30"/>
                <a:gd name="T13" fmla="*/ 2147483647 h 21"/>
                <a:gd name="T14" fmla="*/ 2147483647 w 30"/>
                <a:gd name="T15" fmla="*/ 2147483647 h 21"/>
                <a:gd name="T16" fmla="*/ 2147483647 w 30"/>
                <a:gd name="T17" fmla="*/ 2147483647 h 21"/>
                <a:gd name="T18" fmla="*/ 2147483647 w 30"/>
                <a:gd name="T19" fmla="*/ 0 h 21"/>
                <a:gd name="T20" fmla="*/ 2147483647 w 30"/>
                <a:gd name="T21" fmla="*/ 2147483647 h 21"/>
                <a:gd name="T22" fmla="*/ 2147483647 w 30"/>
                <a:gd name="T23" fmla="*/ 2147483647 h 21"/>
                <a:gd name="T24" fmla="*/ 2147483647 w 30"/>
                <a:gd name="T25" fmla="*/ 2147483647 h 21"/>
                <a:gd name="T26" fmla="*/ 2147483647 w 30"/>
                <a:gd name="T27" fmla="*/ 2147483647 h 21"/>
                <a:gd name="T28" fmla="*/ 2147483647 w 30"/>
                <a:gd name="T29" fmla="*/ 2147483647 h 21"/>
                <a:gd name="T30" fmla="*/ 2147483647 w 30"/>
                <a:gd name="T31" fmla="*/ 2147483647 h 21"/>
                <a:gd name="T32" fmla="*/ 2147483647 w 30"/>
                <a:gd name="T33" fmla="*/ 2147483647 h 21"/>
                <a:gd name="T34" fmla="*/ 2147483647 w 30"/>
                <a:gd name="T35" fmla="*/ 2147483647 h 21"/>
                <a:gd name="T36" fmla="*/ 2147483647 w 30"/>
                <a:gd name="T37" fmla="*/ 2147483647 h 21"/>
                <a:gd name="T38" fmla="*/ 2147483647 w 30"/>
                <a:gd name="T39" fmla="*/ 2147483647 h 21"/>
                <a:gd name="T40" fmla="*/ 2147483647 w 30"/>
                <a:gd name="T41" fmla="*/ 2147483647 h 21"/>
                <a:gd name="T42" fmla="*/ 2147483647 w 30"/>
                <a:gd name="T43" fmla="*/ 2147483647 h 21"/>
                <a:gd name="T44" fmla="*/ 2147483647 w 30"/>
                <a:gd name="T45" fmla="*/ 2147483647 h 21"/>
                <a:gd name="T46" fmla="*/ 2147483647 w 30"/>
                <a:gd name="T47" fmla="*/ 2147483647 h 21"/>
                <a:gd name="T48" fmla="*/ 0 w 30"/>
                <a:gd name="T49" fmla="*/ 2147483647 h 21"/>
                <a:gd name="T50" fmla="*/ 0 w 30"/>
                <a:gd name="T51" fmla="*/ 2147483647 h 2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0"/>
                <a:gd name="T79" fmla="*/ 0 h 21"/>
                <a:gd name="T80" fmla="*/ 30 w 30"/>
                <a:gd name="T81" fmla="*/ 21 h 2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0" h="21">
                  <a:moveTo>
                    <a:pt x="0" y="7"/>
                  </a:moveTo>
                  <a:cubicBezTo>
                    <a:pt x="0" y="4"/>
                    <a:pt x="0" y="2"/>
                    <a:pt x="0" y="1"/>
                  </a:cubicBezTo>
                  <a:cubicBezTo>
                    <a:pt x="4" y="1"/>
                    <a:pt x="4" y="1"/>
                    <a:pt x="4" y="1"/>
                  </a:cubicBezTo>
                  <a:cubicBezTo>
                    <a:pt x="5" y="4"/>
                    <a:pt x="5" y="4"/>
                    <a:pt x="5" y="4"/>
                  </a:cubicBezTo>
                  <a:cubicBezTo>
                    <a:pt x="5" y="4"/>
                    <a:pt x="5" y="4"/>
                    <a:pt x="5" y="4"/>
                  </a:cubicBezTo>
                  <a:cubicBezTo>
                    <a:pt x="6" y="2"/>
                    <a:pt x="7" y="0"/>
                    <a:pt x="11" y="0"/>
                  </a:cubicBezTo>
                  <a:cubicBezTo>
                    <a:pt x="14" y="0"/>
                    <a:pt x="16" y="2"/>
                    <a:pt x="16" y="4"/>
                  </a:cubicBezTo>
                  <a:cubicBezTo>
                    <a:pt x="17" y="4"/>
                    <a:pt x="17" y="4"/>
                    <a:pt x="17" y="4"/>
                  </a:cubicBezTo>
                  <a:cubicBezTo>
                    <a:pt x="17" y="3"/>
                    <a:pt x="18" y="2"/>
                    <a:pt x="19" y="1"/>
                  </a:cubicBezTo>
                  <a:cubicBezTo>
                    <a:pt x="20" y="1"/>
                    <a:pt x="21" y="0"/>
                    <a:pt x="23" y="0"/>
                  </a:cubicBezTo>
                  <a:cubicBezTo>
                    <a:pt x="27" y="0"/>
                    <a:pt x="30" y="3"/>
                    <a:pt x="30" y="9"/>
                  </a:cubicBezTo>
                  <a:cubicBezTo>
                    <a:pt x="30" y="21"/>
                    <a:pt x="30" y="21"/>
                    <a:pt x="30" y="21"/>
                  </a:cubicBezTo>
                  <a:cubicBezTo>
                    <a:pt x="25" y="21"/>
                    <a:pt x="25" y="21"/>
                    <a:pt x="25" y="21"/>
                  </a:cubicBezTo>
                  <a:cubicBezTo>
                    <a:pt x="25" y="10"/>
                    <a:pt x="25" y="10"/>
                    <a:pt x="25" y="10"/>
                  </a:cubicBezTo>
                  <a:cubicBezTo>
                    <a:pt x="25" y="6"/>
                    <a:pt x="24" y="4"/>
                    <a:pt x="21" y="4"/>
                  </a:cubicBezTo>
                  <a:cubicBezTo>
                    <a:pt x="20" y="4"/>
                    <a:pt x="18" y="6"/>
                    <a:pt x="18" y="7"/>
                  </a:cubicBezTo>
                  <a:cubicBezTo>
                    <a:pt x="18" y="8"/>
                    <a:pt x="17" y="8"/>
                    <a:pt x="17" y="9"/>
                  </a:cubicBezTo>
                  <a:cubicBezTo>
                    <a:pt x="17" y="21"/>
                    <a:pt x="17" y="21"/>
                    <a:pt x="17" y="21"/>
                  </a:cubicBezTo>
                  <a:cubicBezTo>
                    <a:pt x="13" y="21"/>
                    <a:pt x="13" y="21"/>
                    <a:pt x="13" y="21"/>
                  </a:cubicBezTo>
                  <a:cubicBezTo>
                    <a:pt x="13" y="9"/>
                    <a:pt x="13" y="9"/>
                    <a:pt x="13" y="9"/>
                  </a:cubicBezTo>
                  <a:cubicBezTo>
                    <a:pt x="13" y="6"/>
                    <a:pt x="11" y="4"/>
                    <a:pt x="9" y="4"/>
                  </a:cubicBezTo>
                  <a:cubicBezTo>
                    <a:pt x="7" y="4"/>
                    <a:pt x="6" y="6"/>
                    <a:pt x="5" y="7"/>
                  </a:cubicBezTo>
                  <a:cubicBezTo>
                    <a:pt x="5" y="8"/>
                    <a:pt x="5" y="8"/>
                    <a:pt x="5" y="9"/>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endParaRPr lang="en-US" dirty="0"/>
            </a:p>
          </p:txBody>
        </p:sp>
        <p:sp>
          <p:nvSpPr>
            <p:cNvPr id="34903" name="Freeform 113"/>
            <p:cNvSpPr>
              <a:spLocks noEditPoints="1"/>
            </p:cNvSpPr>
            <p:nvPr/>
          </p:nvSpPr>
          <p:spPr bwMode="auto">
            <a:xfrm>
              <a:off x="3925" y="2086"/>
              <a:ext cx="45" cy="50"/>
            </a:xfrm>
            <a:custGeom>
              <a:avLst/>
              <a:gdLst>
                <a:gd name="T0" fmla="*/ 2147483647 w 19"/>
                <a:gd name="T1" fmla="*/ 2147483647 h 21"/>
                <a:gd name="T2" fmla="*/ 2147483647 w 19"/>
                <a:gd name="T3" fmla="*/ 2147483647 h 21"/>
                <a:gd name="T4" fmla="*/ 2147483647 w 19"/>
                <a:gd name="T5" fmla="*/ 2147483647 h 21"/>
                <a:gd name="T6" fmla="*/ 2147483647 w 19"/>
                <a:gd name="T7" fmla="*/ 2147483647 h 21"/>
                <a:gd name="T8" fmla="*/ 2147483647 w 19"/>
                <a:gd name="T9" fmla="*/ 2147483647 h 21"/>
                <a:gd name="T10" fmla="*/ 2147483647 w 19"/>
                <a:gd name="T11" fmla="*/ 2147483647 h 21"/>
                <a:gd name="T12" fmla="*/ 2147483647 w 19"/>
                <a:gd name="T13" fmla="*/ 0 h 21"/>
                <a:gd name="T14" fmla="*/ 0 w 19"/>
                <a:gd name="T15" fmla="*/ 2147483647 h 21"/>
                <a:gd name="T16" fmla="*/ 2147483647 w 19"/>
                <a:gd name="T17" fmla="*/ 2147483647 h 21"/>
                <a:gd name="T18" fmla="*/ 2147483647 w 19"/>
                <a:gd name="T19" fmla="*/ 2147483647 h 21"/>
                <a:gd name="T20" fmla="*/ 2147483647 w 19"/>
                <a:gd name="T21" fmla="*/ 2147483647 h 21"/>
                <a:gd name="T22" fmla="*/ 2147483647 w 19"/>
                <a:gd name="T23" fmla="*/ 2147483647 h 21"/>
                <a:gd name="T24" fmla="*/ 2147483647 w 19"/>
                <a:gd name="T25" fmla="*/ 2147483647 h 21"/>
                <a:gd name="T26" fmla="*/ 2147483647 w 19"/>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
                <a:gd name="T43" fmla="*/ 0 h 21"/>
                <a:gd name="T44" fmla="*/ 19 w 19"/>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 h="21">
                  <a:moveTo>
                    <a:pt x="5" y="9"/>
                  </a:moveTo>
                  <a:cubicBezTo>
                    <a:pt x="5" y="7"/>
                    <a:pt x="6" y="4"/>
                    <a:pt x="10" y="4"/>
                  </a:cubicBezTo>
                  <a:cubicBezTo>
                    <a:pt x="13" y="4"/>
                    <a:pt x="14" y="7"/>
                    <a:pt x="14" y="9"/>
                  </a:cubicBezTo>
                  <a:lnTo>
                    <a:pt x="5" y="9"/>
                  </a:lnTo>
                  <a:close/>
                  <a:moveTo>
                    <a:pt x="18" y="12"/>
                  </a:moveTo>
                  <a:cubicBezTo>
                    <a:pt x="19" y="12"/>
                    <a:pt x="19" y="11"/>
                    <a:pt x="19" y="10"/>
                  </a:cubicBezTo>
                  <a:cubicBezTo>
                    <a:pt x="19" y="6"/>
                    <a:pt x="17" y="0"/>
                    <a:pt x="10" y="0"/>
                  </a:cubicBezTo>
                  <a:cubicBezTo>
                    <a:pt x="3" y="0"/>
                    <a:pt x="0" y="6"/>
                    <a:pt x="0" y="11"/>
                  </a:cubicBezTo>
                  <a:cubicBezTo>
                    <a:pt x="0" y="17"/>
                    <a:pt x="4" y="21"/>
                    <a:pt x="10" y="21"/>
                  </a:cubicBezTo>
                  <a:cubicBezTo>
                    <a:pt x="13" y="21"/>
                    <a:pt x="16" y="21"/>
                    <a:pt x="18" y="20"/>
                  </a:cubicBezTo>
                  <a:cubicBezTo>
                    <a:pt x="17" y="17"/>
                    <a:pt x="17" y="17"/>
                    <a:pt x="17" y="17"/>
                  </a:cubicBezTo>
                  <a:cubicBezTo>
                    <a:pt x="15" y="17"/>
                    <a:pt x="14" y="18"/>
                    <a:pt x="11" y="18"/>
                  </a:cubicBezTo>
                  <a:cubicBezTo>
                    <a:pt x="8" y="18"/>
                    <a:pt x="5" y="16"/>
                    <a:pt x="5" y="12"/>
                  </a:cubicBezTo>
                  <a:lnTo>
                    <a:pt x="18" y="12"/>
                  </a:lnTo>
                  <a:close/>
                </a:path>
              </a:pathLst>
            </a:custGeom>
            <a:solidFill>
              <a:srgbClr val="000000"/>
            </a:solidFill>
            <a:ln w="9525">
              <a:noFill/>
              <a:round/>
              <a:headEnd/>
              <a:tailEnd/>
            </a:ln>
          </p:spPr>
          <p:txBody>
            <a:bodyPr/>
            <a:lstStyle/>
            <a:p>
              <a:endParaRPr lang="en-US" dirty="0"/>
            </a:p>
          </p:txBody>
        </p:sp>
        <p:sp>
          <p:nvSpPr>
            <p:cNvPr id="34904" name="Freeform 114"/>
            <p:cNvSpPr>
              <a:spLocks/>
            </p:cNvSpPr>
            <p:nvPr/>
          </p:nvSpPr>
          <p:spPr bwMode="auto">
            <a:xfrm>
              <a:off x="3979" y="2086"/>
              <a:ext cx="43" cy="50"/>
            </a:xfrm>
            <a:custGeom>
              <a:avLst/>
              <a:gdLst>
                <a:gd name="T0" fmla="*/ 0 w 18"/>
                <a:gd name="T1" fmla="*/ 2147483647 h 21"/>
                <a:gd name="T2" fmla="*/ 0 w 18"/>
                <a:gd name="T3" fmla="*/ 2147483647 h 21"/>
                <a:gd name="T4" fmla="*/ 2147483647 w 18"/>
                <a:gd name="T5" fmla="*/ 2147483647 h 21"/>
                <a:gd name="T6" fmla="*/ 2147483647 w 18"/>
                <a:gd name="T7" fmla="*/ 2147483647 h 21"/>
                <a:gd name="T8" fmla="*/ 2147483647 w 18"/>
                <a:gd name="T9" fmla="*/ 2147483647 h 21"/>
                <a:gd name="T10" fmla="*/ 2147483647 w 18"/>
                <a:gd name="T11" fmla="*/ 0 h 21"/>
                <a:gd name="T12" fmla="*/ 2147483647 w 18"/>
                <a:gd name="T13" fmla="*/ 2147483647 h 21"/>
                <a:gd name="T14" fmla="*/ 2147483647 w 18"/>
                <a:gd name="T15" fmla="*/ 2147483647 h 21"/>
                <a:gd name="T16" fmla="*/ 2147483647 w 18"/>
                <a:gd name="T17" fmla="*/ 2147483647 h 21"/>
                <a:gd name="T18" fmla="*/ 2147483647 w 18"/>
                <a:gd name="T19" fmla="*/ 2147483647 h 21"/>
                <a:gd name="T20" fmla="*/ 2147483647 w 18"/>
                <a:gd name="T21" fmla="*/ 2147483647 h 21"/>
                <a:gd name="T22" fmla="*/ 2147483647 w 18"/>
                <a:gd name="T23" fmla="*/ 2147483647 h 21"/>
                <a:gd name="T24" fmla="*/ 2147483647 w 18"/>
                <a:gd name="T25" fmla="*/ 2147483647 h 21"/>
                <a:gd name="T26" fmla="*/ 2147483647 w 18"/>
                <a:gd name="T27" fmla="*/ 2147483647 h 21"/>
                <a:gd name="T28" fmla="*/ 0 w 18"/>
                <a:gd name="T29" fmla="*/ 2147483647 h 21"/>
                <a:gd name="T30" fmla="*/ 0 w 18"/>
                <a:gd name="T31" fmla="*/ 2147483647 h 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
                <a:gd name="T49" fmla="*/ 0 h 21"/>
                <a:gd name="T50" fmla="*/ 18 w 18"/>
                <a:gd name="T51" fmla="*/ 21 h 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 h="21">
                  <a:moveTo>
                    <a:pt x="0" y="7"/>
                  </a:moveTo>
                  <a:cubicBezTo>
                    <a:pt x="0" y="4"/>
                    <a:pt x="0" y="2"/>
                    <a:pt x="0" y="1"/>
                  </a:cubicBezTo>
                  <a:cubicBezTo>
                    <a:pt x="4" y="1"/>
                    <a:pt x="4" y="1"/>
                    <a:pt x="4" y="1"/>
                  </a:cubicBezTo>
                  <a:cubicBezTo>
                    <a:pt x="4" y="4"/>
                    <a:pt x="4" y="4"/>
                    <a:pt x="4" y="4"/>
                  </a:cubicBezTo>
                  <a:cubicBezTo>
                    <a:pt x="4" y="4"/>
                    <a:pt x="4" y="4"/>
                    <a:pt x="4" y="4"/>
                  </a:cubicBezTo>
                  <a:cubicBezTo>
                    <a:pt x="5" y="2"/>
                    <a:pt x="8" y="0"/>
                    <a:pt x="11" y="0"/>
                  </a:cubicBezTo>
                  <a:cubicBezTo>
                    <a:pt x="14" y="0"/>
                    <a:pt x="18" y="3"/>
                    <a:pt x="18" y="9"/>
                  </a:cubicBezTo>
                  <a:cubicBezTo>
                    <a:pt x="18" y="21"/>
                    <a:pt x="18" y="21"/>
                    <a:pt x="18" y="21"/>
                  </a:cubicBezTo>
                  <a:cubicBezTo>
                    <a:pt x="13" y="21"/>
                    <a:pt x="13" y="21"/>
                    <a:pt x="13" y="21"/>
                  </a:cubicBezTo>
                  <a:cubicBezTo>
                    <a:pt x="13" y="10"/>
                    <a:pt x="13" y="10"/>
                    <a:pt x="13" y="10"/>
                  </a:cubicBezTo>
                  <a:cubicBezTo>
                    <a:pt x="13" y="7"/>
                    <a:pt x="12" y="4"/>
                    <a:pt x="9" y="4"/>
                  </a:cubicBezTo>
                  <a:cubicBezTo>
                    <a:pt x="7" y="4"/>
                    <a:pt x="6" y="6"/>
                    <a:pt x="5" y="7"/>
                  </a:cubicBezTo>
                  <a:cubicBezTo>
                    <a:pt x="5" y="8"/>
                    <a:pt x="5" y="8"/>
                    <a:pt x="5" y="9"/>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endParaRPr lang="en-US" dirty="0"/>
            </a:p>
          </p:txBody>
        </p:sp>
        <p:sp>
          <p:nvSpPr>
            <p:cNvPr id="34905" name="Freeform 115"/>
            <p:cNvSpPr>
              <a:spLocks/>
            </p:cNvSpPr>
            <p:nvPr/>
          </p:nvSpPr>
          <p:spPr bwMode="auto">
            <a:xfrm>
              <a:off x="4029" y="2077"/>
              <a:ext cx="31" cy="59"/>
            </a:xfrm>
            <a:custGeom>
              <a:avLst/>
              <a:gdLst>
                <a:gd name="T0" fmla="*/ 2147483647 w 13"/>
                <a:gd name="T1" fmla="*/ 0 h 25"/>
                <a:gd name="T2" fmla="*/ 2147483647 w 13"/>
                <a:gd name="T3" fmla="*/ 2147483647 h 25"/>
                <a:gd name="T4" fmla="*/ 2147483647 w 13"/>
                <a:gd name="T5" fmla="*/ 2147483647 h 25"/>
                <a:gd name="T6" fmla="*/ 2147483647 w 13"/>
                <a:gd name="T7" fmla="*/ 2147483647 h 25"/>
                <a:gd name="T8" fmla="*/ 2147483647 w 13"/>
                <a:gd name="T9" fmla="*/ 2147483647 h 25"/>
                <a:gd name="T10" fmla="*/ 2147483647 w 13"/>
                <a:gd name="T11" fmla="*/ 2147483647 h 25"/>
                <a:gd name="T12" fmla="*/ 2147483647 w 13"/>
                <a:gd name="T13" fmla="*/ 2147483647 h 25"/>
                <a:gd name="T14" fmla="*/ 2147483647 w 13"/>
                <a:gd name="T15" fmla="*/ 2147483647 h 25"/>
                <a:gd name="T16" fmla="*/ 2147483647 w 13"/>
                <a:gd name="T17" fmla="*/ 2147483647 h 25"/>
                <a:gd name="T18" fmla="*/ 2147483647 w 13"/>
                <a:gd name="T19" fmla="*/ 2147483647 h 25"/>
                <a:gd name="T20" fmla="*/ 2147483647 w 13"/>
                <a:gd name="T21" fmla="*/ 2147483647 h 25"/>
                <a:gd name="T22" fmla="*/ 2147483647 w 13"/>
                <a:gd name="T23" fmla="*/ 2147483647 h 25"/>
                <a:gd name="T24" fmla="*/ 2147483647 w 13"/>
                <a:gd name="T25" fmla="*/ 2147483647 h 25"/>
                <a:gd name="T26" fmla="*/ 0 w 13"/>
                <a:gd name="T27" fmla="*/ 2147483647 h 25"/>
                <a:gd name="T28" fmla="*/ 0 w 13"/>
                <a:gd name="T29" fmla="*/ 2147483647 h 25"/>
                <a:gd name="T30" fmla="*/ 2147483647 w 13"/>
                <a:gd name="T31" fmla="*/ 2147483647 h 25"/>
                <a:gd name="T32" fmla="*/ 2147483647 w 13"/>
                <a:gd name="T33" fmla="*/ 2147483647 h 25"/>
                <a:gd name="T34" fmla="*/ 2147483647 w 13"/>
                <a:gd name="T35" fmla="*/ 0 h 2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
                <a:gd name="T55" fmla="*/ 0 h 25"/>
                <a:gd name="T56" fmla="*/ 13 w 13"/>
                <a:gd name="T57" fmla="*/ 25 h 2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 h="25">
                  <a:moveTo>
                    <a:pt x="8" y="0"/>
                  </a:moveTo>
                  <a:cubicBezTo>
                    <a:pt x="8" y="5"/>
                    <a:pt x="8" y="5"/>
                    <a:pt x="8" y="5"/>
                  </a:cubicBezTo>
                  <a:cubicBezTo>
                    <a:pt x="13" y="5"/>
                    <a:pt x="13" y="5"/>
                    <a:pt x="13" y="5"/>
                  </a:cubicBezTo>
                  <a:cubicBezTo>
                    <a:pt x="13" y="9"/>
                    <a:pt x="13" y="9"/>
                    <a:pt x="13" y="9"/>
                  </a:cubicBezTo>
                  <a:cubicBezTo>
                    <a:pt x="8" y="9"/>
                    <a:pt x="8" y="9"/>
                    <a:pt x="8" y="9"/>
                  </a:cubicBezTo>
                  <a:cubicBezTo>
                    <a:pt x="8" y="17"/>
                    <a:pt x="8" y="17"/>
                    <a:pt x="8" y="17"/>
                  </a:cubicBezTo>
                  <a:cubicBezTo>
                    <a:pt x="8" y="20"/>
                    <a:pt x="9" y="21"/>
                    <a:pt x="11" y="21"/>
                  </a:cubicBezTo>
                  <a:cubicBezTo>
                    <a:pt x="12" y="21"/>
                    <a:pt x="12" y="21"/>
                    <a:pt x="13" y="21"/>
                  </a:cubicBezTo>
                  <a:cubicBezTo>
                    <a:pt x="13" y="25"/>
                    <a:pt x="13" y="25"/>
                    <a:pt x="13" y="25"/>
                  </a:cubicBezTo>
                  <a:cubicBezTo>
                    <a:pt x="12" y="25"/>
                    <a:pt x="11" y="25"/>
                    <a:pt x="9" y="25"/>
                  </a:cubicBezTo>
                  <a:cubicBezTo>
                    <a:pt x="7" y="25"/>
                    <a:pt x="6" y="25"/>
                    <a:pt x="5" y="24"/>
                  </a:cubicBezTo>
                  <a:cubicBezTo>
                    <a:pt x="4" y="23"/>
                    <a:pt x="3" y="21"/>
                    <a:pt x="3" y="18"/>
                  </a:cubicBezTo>
                  <a:cubicBezTo>
                    <a:pt x="3" y="9"/>
                    <a:pt x="3" y="9"/>
                    <a:pt x="3" y="9"/>
                  </a:cubicBezTo>
                  <a:cubicBezTo>
                    <a:pt x="0" y="9"/>
                    <a:pt x="0" y="9"/>
                    <a:pt x="0" y="9"/>
                  </a:cubicBezTo>
                  <a:cubicBezTo>
                    <a:pt x="0" y="5"/>
                    <a:pt x="0" y="5"/>
                    <a:pt x="0" y="5"/>
                  </a:cubicBezTo>
                  <a:cubicBezTo>
                    <a:pt x="3" y="5"/>
                    <a:pt x="3" y="5"/>
                    <a:pt x="3" y="5"/>
                  </a:cubicBezTo>
                  <a:cubicBezTo>
                    <a:pt x="3" y="1"/>
                    <a:pt x="3" y="1"/>
                    <a:pt x="3" y="1"/>
                  </a:cubicBezTo>
                  <a:lnTo>
                    <a:pt x="8" y="0"/>
                  </a:lnTo>
                  <a:close/>
                </a:path>
              </a:pathLst>
            </a:custGeom>
            <a:solidFill>
              <a:srgbClr val="000000"/>
            </a:solidFill>
            <a:ln w="9525">
              <a:noFill/>
              <a:round/>
              <a:headEnd/>
              <a:tailEnd/>
            </a:ln>
          </p:spPr>
          <p:txBody>
            <a:bodyPr/>
            <a:lstStyle/>
            <a:p>
              <a:endParaRPr lang="en-US" dirty="0"/>
            </a:p>
          </p:txBody>
        </p:sp>
        <p:sp>
          <p:nvSpPr>
            <p:cNvPr id="34906" name="Freeform 116"/>
            <p:cNvSpPr>
              <a:spLocks noEditPoints="1"/>
            </p:cNvSpPr>
            <p:nvPr/>
          </p:nvSpPr>
          <p:spPr bwMode="auto">
            <a:xfrm>
              <a:off x="4086" y="2086"/>
              <a:ext cx="42" cy="50"/>
            </a:xfrm>
            <a:custGeom>
              <a:avLst/>
              <a:gdLst>
                <a:gd name="T0" fmla="*/ 2147483647 w 18"/>
                <a:gd name="T1" fmla="*/ 2147483647 h 21"/>
                <a:gd name="T2" fmla="*/ 2147483647 w 18"/>
                <a:gd name="T3" fmla="*/ 2147483647 h 21"/>
                <a:gd name="T4" fmla="*/ 2147483647 w 18"/>
                <a:gd name="T5" fmla="*/ 2147483647 h 21"/>
                <a:gd name="T6" fmla="*/ 2147483647 w 18"/>
                <a:gd name="T7" fmla="*/ 2147483647 h 21"/>
                <a:gd name="T8" fmla="*/ 2147483647 w 18"/>
                <a:gd name="T9" fmla="*/ 2147483647 h 21"/>
                <a:gd name="T10" fmla="*/ 2147483647 w 18"/>
                <a:gd name="T11" fmla="*/ 2147483647 h 21"/>
                <a:gd name="T12" fmla="*/ 2147483647 w 18"/>
                <a:gd name="T13" fmla="*/ 2147483647 h 21"/>
                <a:gd name="T14" fmla="*/ 2147483647 w 18"/>
                <a:gd name="T15" fmla="*/ 0 h 21"/>
                <a:gd name="T16" fmla="*/ 2147483647 w 18"/>
                <a:gd name="T17" fmla="*/ 2147483647 h 21"/>
                <a:gd name="T18" fmla="*/ 2147483647 w 18"/>
                <a:gd name="T19" fmla="*/ 2147483647 h 21"/>
                <a:gd name="T20" fmla="*/ 2147483647 w 18"/>
                <a:gd name="T21" fmla="*/ 2147483647 h 21"/>
                <a:gd name="T22" fmla="*/ 2147483647 w 18"/>
                <a:gd name="T23" fmla="*/ 2147483647 h 21"/>
                <a:gd name="T24" fmla="*/ 2147483647 w 18"/>
                <a:gd name="T25" fmla="*/ 2147483647 h 21"/>
                <a:gd name="T26" fmla="*/ 0 w 18"/>
                <a:gd name="T27" fmla="*/ 2147483647 h 21"/>
                <a:gd name="T28" fmla="*/ 2147483647 w 18"/>
                <a:gd name="T29" fmla="*/ 2147483647 h 21"/>
                <a:gd name="T30" fmla="*/ 2147483647 w 18"/>
                <a:gd name="T31" fmla="*/ 2147483647 h 21"/>
                <a:gd name="T32" fmla="*/ 2147483647 w 18"/>
                <a:gd name="T33" fmla="*/ 2147483647 h 21"/>
                <a:gd name="T34" fmla="*/ 2147483647 w 18"/>
                <a:gd name="T35" fmla="*/ 2147483647 h 21"/>
                <a:gd name="T36" fmla="*/ 2147483647 w 18"/>
                <a:gd name="T37" fmla="*/ 2147483647 h 21"/>
                <a:gd name="T38" fmla="*/ 2147483647 w 18"/>
                <a:gd name="T39" fmla="*/ 2147483647 h 21"/>
                <a:gd name="T40" fmla="*/ 2147483647 w 18"/>
                <a:gd name="T41" fmla="*/ 2147483647 h 2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
                <a:gd name="T64" fmla="*/ 0 h 21"/>
                <a:gd name="T65" fmla="*/ 18 w 18"/>
                <a:gd name="T66" fmla="*/ 21 h 2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 h="21">
                  <a:moveTo>
                    <a:pt x="12" y="14"/>
                  </a:moveTo>
                  <a:cubicBezTo>
                    <a:pt x="12" y="14"/>
                    <a:pt x="12" y="15"/>
                    <a:pt x="12" y="15"/>
                  </a:cubicBezTo>
                  <a:cubicBezTo>
                    <a:pt x="12" y="16"/>
                    <a:pt x="10" y="18"/>
                    <a:pt x="8" y="18"/>
                  </a:cubicBezTo>
                  <a:cubicBezTo>
                    <a:pt x="7" y="18"/>
                    <a:pt x="5" y="17"/>
                    <a:pt x="5" y="15"/>
                  </a:cubicBezTo>
                  <a:cubicBezTo>
                    <a:pt x="5" y="12"/>
                    <a:pt x="9" y="11"/>
                    <a:pt x="12" y="11"/>
                  </a:cubicBezTo>
                  <a:lnTo>
                    <a:pt x="12" y="14"/>
                  </a:lnTo>
                  <a:close/>
                  <a:moveTo>
                    <a:pt x="17" y="9"/>
                  </a:moveTo>
                  <a:cubicBezTo>
                    <a:pt x="17" y="4"/>
                    <a:pt x="15" y="0"/>
                    <a:pt x="9" y="0"/>
                  </a:cubicBezTo>
                  <a:cubicBezTo>
                    <a:pt x="6" y="0"/>
                    <a:pt x="3" y="1"/>
                    <a:pt x="2" y="2"/>
                  </a:cubicBezTo>
                  <a:cubicBezTo>
                    <a:pt x="3" y="5"/>
                    <a:pt x="3" y="5"/>
                    <a:pt x="3" y="5"/>
                  </a:cubicBezTo>
                  <a:cubicBezTo>
                    <a:pt x="4" y="4"/>
                    <a:pt x="6" y="4"/>
                    <a:pt x="8" y="4"/>
                  </a:cubicBezTo>
                  <a:cubicBezTo>
                    <a:pt x="12" y="4"/>
                    <a:pt x="12" y="6"/>
                    <a:pt x="12" y="7"/>
                  </a:cubicBezTo>
                  <a:cubicBezTo>
                    <a:pt x="12" y="8"/>
                    <a:pt x="12" y="8"/>
                    <a:pt x="12" y="8"/>
                  </a:cubicBezTo>
                  <a:cubicBezTo>
                    <a:pt x="5" y="8"/>
                    <a:pt x="0" y="10"/>
                    <a:pt x="0" y="15"/>
                  </a:cubicBezTo>
                  <a:cubicBezTo>
                    <a:pt x="0" y="18"/>
                    <a:pt x="2" y="21"/>
                    <a:pt x="7" y="21"/>
                  </a:cubicBezTo>
                  <a:cubicBezTo>
                    <a:pt x="9" y="21"/>
                    <a:pt x="11" y="20"/>
                    <a:pt x="12" y="19"/>
                  </a:cubicBezTo>
                  <a:cubicBezTo>
                    <a:pt x="13" y="19"/>
                    <a:pt x="13" y="19"/>
                    <a:pt x="13" y="19"/>
                  </a:cubicBezTo>
                  <a:cubicBezTo>
                    <a:pt x="13" y="21"/>
                    <a:pt x="13" y="21"/>
                    <a:pt x="13" y="21"/>
                  </a:cubicBezTo>
                  <a:cubicBezTo>
                    <a:pt x="18" y="21"/>
                    <a:pt x="18" y="21"/>
                    <a:pt x="18" y="21"/>
                  </a:cubicBezTo>
                  <a:cubicBezTo>
                    <a:pt x="17" y="20"/>
                    <a:pt x="17" y="18"/>
                    <a:pt x="17" y="16"/>
                  </a:cubicBezTo>
                  <a:lnTo>
                    <a:pt x="17" y="9"/>
                  </a:lnTo>
                  <a:close/>
                </a:path>
              </a:pathLst>
            </a:custGeom>
            <a:solidFill>
              <a:srgbClr val="000000"/>
            </a:solidFill>
            <a:ln w="9525">
              <a:noFill/>
              <a:round/>
              <a:headEnd/>
              <a:tailEnd/>
            </a:ln>
          </p:spPr>
          <p:txBody>
            <a:bodyPr/>
            <a:lstStyle/>
            <a:p>
              <a:endParaRPr lang="en-US" dirty="0"/>
            </a:p>
          </p:txBody>
        </p:sp>
        <p:sp>
          <p:nvSpPr>
            <p:cNvPr id="34907" name="Freeform 117"/>
            <p:cNvSpPr>
              <a:spLocks noEditPoints="1"/>
            </p:cNvSpPr>
            <p:nvPr/>
          </p:nvSpPr>
          <p:spPr bwMode="auto">
            <a:xfrm>
              <a:off x="4135" y="2086"/>
              <a:ext cx="47" cy="71"/>
            </a:xfrm>
            <a:custGeom>
              <a:avLst/>
              <a:gdLst>
                <a:gd name="T0" fmla="*/ 2147483647 w 20"/>
                <a:gd name="T1" fmla="*/ 2147483647 h 30"/>
                <a:gd name="T2" fmla="*/ 2147483647 w 20"/>
                <a:gd name="T3" fmla="*/ 2147483647 h 30"/>
                <a:gd name="T4" fmla="*/ 2147483647 w 20"/>
                <a:gd name="T5" fmla="*/ 2147483647 h 30"/>
                <a:gd name="T6" fmla="*/ 2147483647 w 20"/>
                <a:gd name="T7" fmla="*/ 2147483647 h 30"/>
                <a:gd name="T8" fmla="*/ 2147483647 w 20"/>
                <a:gd name="T9" fmla="*/ 2147483647 h 30"/>
                <a:gd name="T10" fmla="*/ 2147483647 w 20"/>
                <a:gd name="T11" fmla="*/ 2147483647 h 30"/>
                <a:gd name="T12" fmla="*/ 2147483647 w 20"/>
                <a:gd name="T13" fmla="*/ 2147483647 h 30"/>
                <a:gd name="T14" fmla="*/ 2147483647 w 20"/>
                <a:gd name="T15" fmla="*/ 2147483647 h 30"/>
                <a:gd name="T16" fmla="*/ 2147483647 w 20"/>
                <a:gd name="T17" fmla="*/ 2147483647 h 30"/>
                <a:gd name="T18" fmla="*/ 2147483647 w 20"/>
                <a:gd name="T19" fmla="*/ 2147483647 h 30"/>
                <a:gd name="T20" fmla="*/ 2147483647 w 20"/>
                <a:gd name="T21" fmla="*/ 2147483647 h 30"/>
                <a:gd name="T22" fmla="*/ 2147483647 w 20"/>
                <a:gd name="T23" fmla="*/ 2147483647 h 30"/>
                <a:gd name="T24" fmla="*/ 2147483647 w 20"/>
                <a:gd name="T25" fmla="*/ 2147483647 h 30"/>
                <a:gd name="T26" fmla="*/ 2147483647 w 20"/>
                <a:gd name="T27" fmla="*/ 0 h 30"/>
                <a:gd name="T28" fmla="*/ 0 w 20"/>
                <a:gd name="T29" fmla="*/ 2147483647 h 30"/>
                <a:gd name="T30" fmla="*/ 2147483647 w 20"/>
                <a:gd name="T31" fmla="*/ 2147483647 h 30"/>
                <a:gd name="T32" fmla="*/ 2147483647 w 20"/>
                <a:gd name="T33" fmla="*/ 2147483647 h 30"/>
                <a:gd name="T34" fmla="*/ 2147483647 w 20"/>
                <a:gd name="T35" fmla="*/ 2147483647 h 30"/>
                <a:gd name="T36" fmla="*/ 2147483647 w 20"/>
                <a:gd name="T37" fmla="*/ 2147483647 h 30"/>
                <a:gd name="T38" fmla="*/ 2147483647 w 20"/>
                <a:gd name="T39" fmla="*/ 2147483647 h 30"/>
                <a:gd name="T40" fmla="*/ 2147483647 w 20"/>
                <a:gd name="T41" fmla="*/ 2147483647 h 30"/>
                <a:gd name="T42" fmla="*/ 2147483647 w 20"/>
                <a:gd name="T43" fmla="*/ 2147483647 h 30"/>
                <a:gd name="T44" fmla="*/ 2147483647 w 20"/>
                <a:gd name="T45" fmla="*/ 2147483647 h 30"/>
                <a:gd name="T46" fmla="*/ 2147483647 w 20"/>
                <a:gd name="T47" fmla="*/ 2147483647 h 30"/>
                <a:gd name="T48" fmla="*/ 2147483647 w 20"/>
                <a:gd name="T49" fmla="*/ 2147483647 h 30"/>
                <a:gd name="T50" fmla="*/ 2147483647 w 20"/>
                <a:gd name="T51" fmla="*/ 2147483647 h 3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0"/>
                <a:gd name="T79" fmla="*/ 0 h 30"/>
                <a:gd name="T80" fmla="*/ 20 w 20"/>
                <a:gd name="T81" fmla="*/ 30 h 3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0" h="30">
                  <a:moveTo>
                    <a:pt x="15" y="12"/>
                  </a:moveTo>
                  <a:cubicBezTo>
                    <a:pt x="15" y="13"/>
                    <a:pt x="15" y="13"/>
                    <a:pt x="15" y="14"/>
                  </a:cubicBezTo>
                  <a:cubicBezTo>
                    <a:pt x="14" y="16"/>
                    <a:pt x="12" y="17"/>
                    <a:pt x="11" y="17"/>
                  </a:cubicBezTo>
                  <a:cubicBezTo>
                    <a:pt x="7" y="17"/>
                    <a:pt x="6" y="14"/>
                    <a:pt x="6" y="11"/>
                  </a:cubicBezTo>
                  <a:cubicBezTo>
                    <a:pt x="6" y="7"/>
                    <a:pt x="8" y="4"/>
                    <a:pt x="11" y="4"/>
                  </a:cubicBezTo>
                  <a:cubicBezTo>
                    <a:pt x="13" y="4"/>
                    <a:pt x="14" y="6"/>
                    <a:pt x="15" y="7"/>
                  </a:cubicBezTo>
                  <a:cubicBezTo>
                    <a:pt x="15" y="8"/>
                    <a:pt x="15" y="8"/>
                    <a:pt x="15" y="9"/>
                  </a:cubicBezTo>
                  <a:lnTo>
                    <a:pt x="15" y="12"/>
                  </a:lnTo>
                  <a:close/>
                  <a:moveTo>
                    <a:pt x="20" y="7"/>
                  </a:moveTo>
                  <a:cubicBezTo>
                    <a:pt x="20" y="4"/>
                    <a:pt x="20" y="2"/>
                    <a:pt x="20" y="1"/>
                  </a:cubicBezTo>
                  <a:cubicBezTo>
                    <a:pt x="16" y="1"/>
                    <a:pt x="16" y="1"/>
                    <a:pt x="16" y="1"/>
                  </a:cubicBezTo>
                  <a:cubicBezTo>
                    <a:pt x="16" y="3"/>
                    <a:pt x="16" y="3"/>
                    <a:pt x="16" y="3"/>
                  </a:cubicBezTo>
                  <a:cubicBezTo>
                    <a:pt x="15" y="3"/>
                    <a:pt x="15" y="3"/>
                    <a:pt x="15" y="3"/>
                  </a:cubicBezTo>
                  <a:cubicBezTo>
                    <a:pt x="14" y="2"/>
                    <a:pt x="13" y="0"/>
                    <a:pt x="10" y="0"/>
                  </a:cubicBezTo>
                  <a:cubicBezTo>
                    <a:pt x="5" y="0"/>
                    <a:pt x="0" y="4"/>
                    <a:pt x="0" y="11"/>
                  </a:cubicBezTo>
                  <a:cubicBezTo>
                    <a:pt x="0" y="17"/>
                    <a:pt x="4" y="21"/>
                    <a:pt x="9" y="21"/>
                  </a:cubicBezTo>
                  <a:cubicBezTo>
                    <a:pt x="12" y="21"/>
                    <a:pt x="14" y="20"/>
                    <a:pt x="15" y="18"/>
                  </a:cubicBezTo>
                  <a:cubicBezTo>
                    <a:pt x="15" y="18"/>
                    <a:pt x="15" y="18"/>
                    <a:pt x="15" y="18"/>
                  </a:cubicBezTo>
                  <a:cubicBezTo>
                    <a:pt x="15" y="20"/>
                    <a:pt x="15" y="20"/>
                    <a:pt x="15" y="20"/>
                  </a:cubicBezTo>
                  <a:cubicBezTo>
                    <a:pt x="15" y="24"/>
                    <a:pt x="12" y="26"/>
                    <a:pt x="9" y="26"/>
                  </a:cubicBezTo>
                  <a:cubicBezTo>
                    <a:pt x="7" y="26"/>
                    <a:pt x="5" y="25"/>
                    <a:pt x="3" y="24"/>
                  </a:cubicBezTo>
                  <a:cubicBezTo>
                    <a:pt x="2" y="28"/>
                    <a:pt x="2" y="28"/>
                    <a:pt x="2" y="28"/>
                  </a:cubicBezTo>
                  <a:cubicBezTo>
                    <a:pt x="4" y="29"/>
                    <a:pt x="7" y="30"/>
                    <a:pt x="9" y="30"/>
                  </a:cubicBezTo>
                  <a:cubicBezTo>
                    <a:pt x="12" y="30"/>
                    <a:pt x="15" y="29"/>
                    <a:pt x="17" y="27"/>
                  </a:cubicBezTo>
                  <a:cubicBezTo>
                    <a:pt x="19" y="25"/>
                    <a:pt x="20" y="22"/>
                    <a:pt x="20" y="18"/>
                  </a:cubicBezTo>
                  <a:lnTo>
                    <a:pt x="20" y="7"/>
                  </a:lnTo>
                  <a:close/>
                </a:path>
              </a:pathLst>
            </a:custGeom>
            <a:solidFill>
              <a:srgbClr val="000000"/>
            </a:solidFill>
            <a:ln w="9525">
              <a:noFill/>
              <a:round/>
              <a:headEnd/>
              <a:tailEnd/>
            </a:ln>
          </p:spPr>
          <p:txBody>
            <a:bodyPr/>
            <a:lstStyle/>
            <a:p>
              <a:endParaRPr lang="en-US" dirty="0"/>
            </a:p>
          </p:txBody>
        </p:sp>
        <p:sp>
          <p:nvSpPr>
            <p:cNvPr id="34908" name="Freeform 118"/>
            <p:cNvSpPr>
              <a:spLocks noEditPoints="1"/>
            </p:cNvSpPr>
            <p:nvPr/>
          </p:nvSpPr>
          <p:spPr bwMode="auto">
            <a:xfrm>
              <a:off x="4192" y="2086"/>
              <a:ext cx="45" cy="50"/>
            </a:xfrm>
            <a:custGeom>
              <a:avLst/>
              <a:gdLst>
                <a:gd name="T0" fmla="*/ 2147483647 w 19"/>
                <a:gd name="T1" fmla="*/ 2147483647 h 21"/>
                <a:gd name="T2" fmla="*/ 2147483647 w 19"/>
                <a:gd name="T3" fmla="*/ 2147483647 h 21"/>
                <a:gd name="T4" fmla="*/ 2147483647 w 19"/>
                <a:gd name="T5" fmla="*/ 2147483647 h 21"/>
                <a:gd name="T6" fmla="*/ 2147483647 w 19"/>
                <a:gd name="T7" fmla="*/ 2147483647 h 21"/>
                <a:gd name="T8" fmla="*/ 2147483647 w 19"/>
                <a:gd name="T9" fmla="*/ 2147483647 h 21"/>
                <a:gd name="T10" fmla="*/ 2147483647 w 19"/>
                <a:gd name="T11" fmla="*/ 2147483647 h 21"/>
                <a:gd name="T12" fmla="*/ 2147483647 w 19"/>
                <a:gd name="T13" fmla="*/ 0 h 21"/>
                <a:gd name="T14" fmla="*/ 0 w 19"/>
                <a:gd name="T15" fmla="*/ 2147483647 h 21"/>
                <a:gd name="T16" fmla="*/ 2147483647 w 19"/>
                <a:gd name="T17" fmla="*/ 2147483647 h 21"/>
                <a:gd name="T18" fmla="*/ 2147483647 w 19"/>
                <a:gd name="T19" fmla="*/ 2147483647 h 21"/>
                <a:gd name="T20" fmla="*/ 2147483647 w 19"/>
                <a:gd name="T21" fmla="*/ 2147483647 h 21"/>
                <a:gd name="T22" fmla="*/ 2147483647 w 19"/>
                <a:gd name="T23" fmla="*/ 2147483647 h 21"/>
                <a:gd name="T24" fmla="*/ 2147483647 w 19"/>
                <a:gd name="T25" fmla="*/ 2147483647 h 21"/>
                <a:gd name="T26" fmla="*/ 2147483647 w 19"/>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
                <a:gd name="T43" fmla="*/ 0 h 21"/>
                <a:gd name="T44" fmla="*/ 19 w 19"/>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 h="21">
                  <a:moveTo>
                    <a:pt x="5" y="9"/>
                  </a:moveTo>
                  <a:cubicBezTo>
                    <a:pt x="5" y="7"/>
                    <a:pt x="7" y="4"/>
                    <a:pt x="10" y="4"/>
                  </a:cubicBezTo>
                  <a:cubicBezTo>
                    <a:pt x="13" y="4"/>
                    <a:pt x="14" y="7"/>
                    <a:pt x="14" y="9"/>
                  </a:cubicBezTo>
                  <a:lnTo>
                    <a:pt x="5" y="9"/>
                  </a:lnTo>
                  <a:close/>
                  <a:moveTo>
                    <a:pt x="19" y="12"/>
                  </a:moveTo>
                  <a:cubicBezTo>
                    <a:pt x="19" y="12"/>
                    <a:pt x="19" y="11"/>
                    <a:pt x="19" y="10"/>
                  </a:cubicBezTo>
                  <a:cubicBezTo>
                    <a:pt x="19" y="6"/>
                    <a:pt x="17" y="0"/>
                    <a:pt x="10" y="0"/>
                  </a:cubicBezTo>
                  <a:cubicBezTo>
                    <a:pt x="4" y="0"/>
                    <a:pt x="0" y="6"/>
                    <a:pt x="0" y="11"/>
                  </a:cubicBezTo>
                  <a:cubicBezTo>
                    <a:pt x="0" y="17"/>
                    <a:pt x="4" y="21"/>
                    <a:pt x="11" y="21"/>
                  </a:cubicBezTo>
                  <a:cubicBezTo>
                    <a:pt x="14" y="21"/>
                    <a:pt x="16" y="21"/>
                    <a:pt x="18" y="20"/>
                  </a:cubicBezTo>
                  <a:cubicBezTo>
                    <a:pt x="17" y="17"/>
                    <a:pt x="17" y="17"/>
                    <a:pt x="17" y="17"/>
                  </a:cubicBezTo>
                  <a:cubicBezTo>
                    <a:pt x="15" y="17"/>
                    <a:pt x="14" y="18"/>
                    <a:pt x="11" y="18"/>
                  </a:cubicBezTo>
                  <a:cubicBezTo>
                    <a:pt x="8" y="18"/>
                    <a:pt x="5" y="16"/>
                    <a:pt x="5" y="12"/>
                  </a:cubicBezTo>
                  <a:lnTo>
                    <a:pt x="19" y="12"/>
                  </a:lnTo>
                  <a:close/>
                </a:path>
              </a:pathLst>
            </a:custGeom>
            <a:solidFill>
              <a:srgbClr val="000000"/>
            </a:solidFill>
            <a:ln w="9525">
              <a:noFill/>
              <a:round/>
              <a:headEnd/>
              <a:tailEnd/>
            </a:ln>
          </p:spPr>
          <p:txBody>
            <a:bodyPr/>
            <a:lstStyle/>
            <a:p>
              <a:endParaRPr lang="en-US" dirty="0"/>
            </a:p>
          </p:txBody>
        </p:sp>
        <p:sp>
          <p:nvSpPr>
            <p:cNvPr id="34909" name="Freeform 119"/>
            <p:cNvSpPr>
              <a:spLocks/>
            </p:cNvSpPr>
            <p:nvPr/>
          </p:nvSpPr>
          <p:spPr bwMode="auto">
            <a:xfrm>
              <a:off x="4246" y="2086"/>
              <a:ext cx="43" cy="50"/>
            </a:xfrm>
            <a:custGeom>
              <a:avLst/>
              <a:gdLst>
                <a:gd name="T0" fmla="*/ 0 w 18"/>
                <a:gd name="T1" fmla="*/ 2147483647 h 21"/>
                <a:gd name="T2" fmla="*/ 0 w 18"/>
                <a:gd name="T3" fmla="*/ 2147483647 h 21"/>
                <a:gd name="T4" fmla="*/ 2147483647 w 18"/>
                <a:gd name="T5" fmla="*/ 2147483647 h 21"/>
                <a:gd name="T6" fmla="*/ 2147483647 w 18"/>
                <a:gd name="T7" fmla="*/ 2147483647 h 21"/>
                <a:gd name="T8" fmla="*/ 2147483647 w 18"/>
                <a:gd name="T9" fmla="*/ 2147483647 h 21"/>
                <a:gd name="T10" fmla="*/ 2147483647 w 18"/>
                <a:gd name="T11" fmla="*/ 0 h 21"/>
                <a:gd name="T12" fmla="*/ 2147483647 w 18"/>
                <a:gd name="T13" fmla="*/ 2147483647 h 21"/>
                <a:gd name="T14" fmla="*/ 2147483647 w 18"/>
                <a:gd name="T15" fmla="*/ 2147483647 h 21"/>
                <a:gd name="T16" fmla="*/ 2147483647 w 18"/>
                <a:gd name="T17" fmla="*/ 2147483647 h 21"/>
                <a:gd name="T18" fmla="*/ 2147483647 w 18"/>
                <a:gd name="T19" fmla="*/ 2147483647 h 21"/>
                <a:gd name="T20" fmla="*/ 2147483647 w 18"/>
                <a:gd name="T21" fmla="*/ 2147483647 h 21"/>
                <a:gd name="T22" fmla="*/ 2147483647 w 18"/>
                <a:gd name="T23" fmla="*/ 2147483647 h 21"/>
                <a:gd name="T24" fmla="*/ 2147483647 w 18"/>
                <a:gd name="T25" fmla="*/ 2147483647 h 21"/>
                <a:gd name="T26" fmla="*/ 2147483647 w 18"/>
                <a:gd name="T27" fmla="*/ 2147483647 h 21"/>
                <a:gd name="T28" fmla="*/ 0 w 18"/>
                <a:gd name="T29" fmla="*/ 2147483647 h 21"/>
                <a:gd name="T30" fmla="*/ 0 w 18"/>
                <a:gd name="T31" fmla="*/ 2147483647 h 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
                <a:gd name="T49" fmla="*/ 0 h 21"/>
                <a:gd name="T50" fmla="*/ 18 w 18"/>
                <a:gd name="T51" fmla="*/ 21 h 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 h="21">
                  <a:moveTo>
                    <a:pt x="0" y="7"/>
                  </a:moveTo>
                  <a:cubicBezTo>
                    <a:pt x="0" y="4"/>
                    <a:pt x="0" y="2"/>
                    <a:pt x="0" y="1"/>
                  </a:cubicBezTo>
                  <a:cubicBezTo>
                    <a:pt x="4" y="1"/>
                    <a:pt x="4" y="1"/>
                    <a:pt x="4" y="1"/>
                  </a:cubicBezTo>
                  <a:cubicBezTo>
                    <a:pt x="5" y="4"/>
                    <a:pt x="5" y="4"/>
                    <a:pt x="5" y="4"/>
                  </a:cubicBezTo>
                  <a:cubicBezTo>
                    <a:pt x="5" y="4"/>
                    <a:pt x="5" y="4"/>
                    <a:pt x="5" y="4"/>
                  </a:cubicBezTo>
                  <a:cubicBezTo>
                    <a:pt x="6" y="2"/>
                    <a:pt x="8" y="0"/>
                    <a:pt x="11" y="0"/>
                  </a:cubicBezTo>
                  <a:cubicBezTo>
                    <a:pt x="15" y="0"/>
                    <a:pt x="18" y="3"/>
                    <a:pt x="18" y="9"/>
                  </a:cubicBezTo>
                  <a:cubicBezTo>
                    <a:pt x="18" y="21"/>
                    <a:pt x="18" y="21"/>
                    <a:pt x="18" y="21"/>
                  </a:cubicBezTo>
                  <a:cubicBezTo>
                    <a:pt x="13" y="21"/>
                    <a:pt x="13" y="21"/>
                    <a:pt x="13" y="21"/>
                  </a:cubicBezTo>
                  <a:cubicBezTo>
                    <a:pt x="13" y="10"/>
                    <a:pt x="13" y="10"/>
                    <a:pt x="13" y="10"/>
                  </a:cubicBezTo>
                  <a:cubicBezTo>
                    <a:pt x="13" y="7"/>
                    <a:pt x="12" y="4"/>
                    <a:pt x="9" y="4"/>
                  </a:cubicBezTo>
                  <a:cubicBezTo>
                    <a:pt x="7" y="4"/>
                    <a:pt x="6" y="6"/>
                    <a:pt x="5" y="7"/>
                  </a:cubicBezTo>
                  <a:cubicBezTo>
                    <a:pt x="5" y="8"/>
                    <a:pt x="5" y="8"/>
                    <a:pt x="5" y="9"/>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endParaRPr lang="en-US" dirty="0"/>
            </a:p>
          </p:txBody>
        </p:sp>
        <p:sp>
          <p:nvSpPr>
            <p:cNvPr id="34910" name="Freeform 120"/>
            <p:cNvSpPr>
              <a:spLocks/>
            </p:cNvSpPr>
            <p:nvPr/>
          </p:nvSpPr>
          <p:spPr bwMode="auto">
            <a:xfrm>
              <a:off x="4298" y="2086"/>
              <a:ext cx="40" cy="50"/>
            </a:xfrm>
            <a:custGeom>
              <a:avLst/>
              <a:gdLst>
                <a:gd name="T0" fmla="*/ 2147483647 w 17"/>
                <a:gd name="T1" fmla="*/ 2147483647 h 21"/>
                <a:gd name="T2" fmla="*/ 2147483647 w 17"/>
                <a:gd name="T3" fmla="*/ 2147483647 h 21"/>
                <a:gd name="T4" fmla="*/ 0 w 17"/>
                <a:gd name="T5" fmla="*/ 2147483647 h 21"/>
                <a:gd name="T6" fmla="*/ 2147483647 w 17"/>
                <a:gd name="T7" fmla="*/ 0 h 21"/>
                <a:gd name="T8" fmla="*/ 2147483647 w 17"/>
                <a:gd name="T9" fmla="*/ 2147483647 h 21"/>
                <a:gd name="T10" fmla="*/ 2147483647 w 17"/>
                <a:gd name="T11" fmla="*/ 2147483647 h 21"/>
                <a:gd name="T12" fmla="*/ 2147483647 w 17"/>
                <a:gd name="T13" fmla="*/ 2147483647 h 21"/>
                <a:gd name="T14" fmla="*/ 2147483647 w 17"/>
                <a:gd name="T15" fmla="*/ 2147483647 h 21"/>
                <a:gd name="T16" fmla="*/ 2147483647 w 17"/>
                <a:gd name="T17" fmla="*/ 2147483647 h 21"/>
                <a:gd name="T18" fmla="*/ 2147483647 w 17"/>
                <a:gd name="T19" fmla="*/ 2147483647 h 21"/>
                <a:gd name="T20" fmla="*/ 2147483647 w 17"/>
                <a:gd name="T21" fmla="*/ 2147483647 h 2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21"/>
                <a:gd name="T35" fmla="*/ 17 w 17"/>
                <a:gd name="T36" fmla="*/ 21 h 2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21">
                  <a:moveTo>
                    <a:pt x="17" y="20"/>
                  </a:moveTo>
                  <a:cubicBezTo>
                    <a:pt x="16" y="21"/>
                    <a:pt x="13" y="21"/>
                    <a:pt x="11" y="21"/>
                  </a:cubicBezTo>
                  <a:cubicBezTo>
                    <a:pt x="5" y="21"/>
                    <a:pt x="0" y="17"/>
                    <a:pt x="0" y="11"/>
                  </a:cubicBezTo>
                  <a:cubicBezTo>
                    <a:pt x="0" y="5"/>
                    <a:pt x="5" y="0"/>
                    <a:pt x="12" y="0"/>
                  </a:cubicBezTo>
                  <a:cubicBezTo>
                    <a:pt x="14" y="0"/>
                    <a:pt x="15" y="1"/>
                    <a:pt x="17" y="1"/>
                  </a:cubicBezTo>
                  <a:cubicBezTo>
                    <a:pt x="16" y="5"/>
                    <a:pt x="16" y="5"/>
                    <a:pt x="16" y="5"/>
                  </a:cubicBezTo>
                  <a:cubicBezTo>
                    <a:pt x="15" y="5"/>
                    <a:pt x="14" y="4"/>
                    <a:pt x="12" y="4"/>
                  </a:cubicBezTo>
                  <a:cubicBezTo>
                    <a:pt x="8" y="4"/>
                    <a:pt x="6" y="7"/>
                    <a:pt x="6" y="11"/>
                  </a:cubicBezTo>
                  <a:cubicBezTo>
                    <a:pt x="6" y="15"/>
                    <a:pt x="8" y="17"/>
                    <a:pt x="12" y="17"/>
                  </a:cubicBezTo>
                  <a:cubicBezTo>
                    <a:pt x="14" y="17"/>
                    <a:pt x="15" y="17"/>
                    <a:pt x="16" y="17"/>
                  </a:cubicBezTo>
                  <a:lnTo>
                    <a:pt x="17" y="20"/>
                  </a:lnTo>
                  <a:close/>
                </a:path>
              </a:pathLst>
            </a:custGeom>
            <a:solidFill>
              <a:srgbClr val="000000"/>
            </a:solidFill>
            <a:ln w="9525">
              <a:noFill/>
              <a:round/>
              <a:headEnd/>
              <a:tailEnd/>
            </a:ln>
          </p:spPr>
          <p:txBody>
            <a:bodyPr/>
            <a:lstStyle/>
            <a:p>
              <a:endParaRPr lang="en-US" dirty="0"/>
            </a:p>
          </p:txBody>
        </p:sp>
        <p:sp>
          <p:nvSpPr>
            <p:cNvPr id="34911" name="Freeform 121"/>
            <p:cNvSpPr>
              <a:spLocks/>
            </p:cNvSpPr>
            <p:nvPr/>
          </p:nvSpPr>
          <p:spPr bwMode="auto">
            <a:xfrm>
              <a:off x="4343" y="2089"/>
              <a:ext cx="47" cy="68"/>
            </a:xfrm>
            <a:custGeom>
              <a:avLst/>
              <a:gdLst>
                <a:gd name="T0" fmla="*/ 2147483647 w 20"/>
                <a:gd name="T1" fmla="*/ 0 h 29"/>
                <a:gd name="T2" fmla="*/ 2147483647 w 20"/>
                <a:gd name="T3" fmla="*/ 2147483647 h 29"/>
                <a:gd name="T4" fmla="*/ 2147483647 w 20"/>
                <a:gd name="T5" fmla="*/ 2147483647 h 29"/>
                <a:gd name="T6" fmla="*/ 2147483647 w 20"/>
                <a:gd name="T7" fmla="*/ 2147483647 h 29"/>
                <a:gd name="T8" fmla="*/ 2147483647 w 20"/>
                <a:gd name="T9" fmla="*/ 2147483647 h 29"/>
                <a:gd name="T10" fmla="*/ 2147483647 w 20"/>
                <a:gd name="T11" fmla="*/ 0 h 29"/>
                <a:gd name="T12" fmla="*/ 2147483647 w 20"/>
                <a:gd name="T13" fmla="*/ 0 h 29"/>
                <a:gd name="T14" fmla="*/ 2147483647 w 20"/>
                <a:gd name="T15" fmla="*/ 2147483647 h 29"/>
                <a:gd name="T16" fmla="*/ 2147483647 w 20"/>
                <a:gd name="T17" fmla="*/ 2147483647 h 29"/>
                <a:gd name="T18" fmla="*/ 2147483647 w 20"/>
                <a:gd name="T19" fmla="*/ 2147483647 h 29"/>
                <a:gd name="T20" fmla="*/ 2147483647 w 20"/>
                <a:gd name="T21" fmla="*/ 2147483647 h 29"/>
                <a:gd name="T22" fmla="*/ 2147483647 w 20"/>
                <a:gd name="T23" fmla="*/ 2147483647 h 29"/>
                <a:gd name="T24" fmla="*/ 2147483647 w 20"/>
                <a:gd name="T25" fmla="*/ 2147483647 h 29"/>
                <a:gd name="T26" fmla="*/ 2147483647 w 20"/>
                <a:gd name="T27" fmla="*/ 2147483647 h 29"/>
                <a:gd name="T28" fmla="*/ 2147483647 w 20"/>
                <a:gd name="T29" fmla="*/ 2147483647 h 29"/>
                <a:gd name="T30" fmla="*/ 0 w 20"/>
                <a:gd name="T31" fmla="*/ 0 h 29"/>
                <a:gd name="T32" fmla="*/ 2147483647 w 20"/>
                <a:gd name="T33" fmla="*/ 0 h 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29"/>
                <a:gd name="T53" fmla="*/ 20 w 20"/>
                <a:gd name="T54" fmla="*/ 29 h 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29">
                  <a:moveTo>
                    <a:pt x="5" y="0"/>
                  </a:moveTo>
                  <a:cubicBezTo>
                    <a:pt x="9" y="11"/>
                    <a:pt x="9" y="11"/>
                    <a:pt x="9" y="11"/>
                  </a:cubicBezTo>
                  <a:cubicBezTo>
                    <a:pt x="9" y="12"/>
                    <a:pt x="10" y="13"/>
                    <a:pt x="10" y="14"/>
                  </a:cubicBezTo>
                  <a:cubicBezTo>
                    <a:pt x="10" y="14"/>
                    <a:pt x="10" y="14"/>
                    <a:pt x="10" y="14"/>
                  </a:cubicBezTo>
                  <a:cubicBezTo>
                    <a:pt x="10" y="13"/>
                    <a:pt x="11" y="12"/>
                    <a:pt x="11" y="11"/>
                  </a:cubicBezTo>
                  <a:cubicBezTo>
                    <a:pt x="14" y="0"/>
                    <a:pt x="14" y="0"/>
                    <a:pt x="14" y="0"/>
                  </a:cubicBezTo>
                  <a:cubicBezTo>
                    <a:pt x="20" y="0"/>
                    <a:pt x="20" y="0"/>
                    <a:pt x="20" y="0"/>
                  </a:cubicBezTo>
                  <a:cubicBezTo>
                    <a:pt x="15" y="14"/>
                    <a:pt x="15" y="14"/>
                    <a:pt x="15" y="14"/>
                  </a:cubicBezTo>
                  <a:cubicBezTo>
                    <a:pt x="12" y="21"/>
                    <a:pt x="10" y="24"/>
                    <a:pt x="8" y="27"/>
                  </a:cubicBezTo>
                  <a:cubicBezTo>
                    <a:pt x="6" y="28"/>
                    <a:pt x="4" y="29"/>
                    <a:pt x="2" y="29"/>
                  </a:cubicBezTo>
                  <a:cubicBezTo>
                    <a:pt x="1" y="25"/>
                    <a:pt x="1" y="25"/>
                    <a:pt x="1" y="25"/>
                  </a:cubicBezTo>
                  <a:cubicBezTo>
                    <a:pt x="2" y="25"/>
                    <a:pt x="3" y="24"/>
                    <a:pt x="4" y="23"/>
                  </a:cubicBezTo>
                  <a:cubicBezTo>
                    <a:pt x="5" y="23"/>
                    <a:pt x="6" y="22"/>
                    <a:pt x="7" y="20"/>
                  </a:cubicBezTo>
                  <a:cubicBezTo>
                    <a:pt x="7" y="20"/>
                    <a:pt x="7" y="20"/>
                    <a:pt x="7" y="19"/>
                  </a:cubicBezTo>
                  <a:cubicBezTo>
                    <a:pt x="7" y="19"/>
                    <a:pt x="7" y="19"/>
                    <a:pt x="7" y="18"/>
                  </a:cubicBezTo>
                  <a:cubicBezTo>
                    <a:pt x="0" y="0"/>
                    <a:pt x="0" y="0"/>
                    <a:pt x="0" y="0"/>
                  </a:cubicBezTo>
                  <a:lnTo>
                    <a:pt x="5" y="0"/>
                  </a:lnTo>
                  <a:close/>
                </a:path>
              </a:pathLst>
            </a:custGeom>
            <a:solidFill>
              <a:srgbClr val="000000"/>
            </a:solidFill>
            <a:ln w="9525">
              <a:noFill/>
              <a:round/>
              <a:headEnd/>
              <a:tailEnd/>
            </a:ln>
          </p:spPr>
          <p:txBody>
            <a:bodyPr/>
            <a:lstStyle/>
            <a:p>
              <a:endParaRPr lang="en-US" dirty="0"/>
            </a:p>
          </p:txBody>
        </p:sp>
        <p:sp>
          <p:nvSpPr>
            <p:cNvPr id="34912" name="Freeform 122"/>
            <p:cNvSpPr>
              <a:spLocks/>
            </p:cNvSpPr>
            <p:nvPr/>
          </p:nvSpPr>
          <p:spPr bwMode="auto">
            <a:xfrm>
              <a:off x="1378" y="2202"/>
              <a:ext cx="50" cy="54"/>
            </a:xfrm>
            <a:custGeom>
              <a:avLst/>
              <a:gdLst>
                <a:gd name="T0" fmla="*/ 0 w 50"/>
                <a:gd name="T1" fmla="*/ 54 h 54"/>
                <a:gd name="T2" fmla="*/ 0 w 50"/>
                <a:gd name="T3" fmla="*/ 0 h 54"/>
                <a:gd name="T4" fmla="*/ 50 w 50"/>
                <a:gd name="T5" fmla="*/ 28 h 54"/>
                <a:gd name="T6" fmla="*/ 0 w 50"/>
                <a:gd name="T7" fmla="*/ 54 h 54"/>
                <a:gd name="T8" fmla="*/ 0 60000 65536"/>
                <a:gd name="T9" fmla="*/ 0 60000 65536"/>
                <a:gd name="T10" fmla="*/ 0 60000 65536"/>
                <a:gd name="T11" fmla="*/ 0 60000 65536"/>
                <a:gd name="T12" fmla="*/ 0 w 50"/>
                <a:gd name="T13" fmla="*/ 0 h 54"/>
                <a:gd name="T14" fmla="*/ 50 w 50"/>
                <a:gd name="T15" fmla="*/ 54 h 54"/>
              </a:gdLst>
              <a:ahLst/>
              <a:cxnLst>
                <a:cxn ang="T8">
                  <a:pos x="T0" y="T1"/>
                </a:cxn>
                <a:cxn ang="T9">
                  <a:pos x="T2" y="T3"/>
                </a:cxn>
                <a:cxn ang="T10">
                  <a:pos x="T4" y="T5"/>
                </a:cxn>
                <a:cxn ang="T11">
                  <a:pos x="T6" y="T7"/>
                </a:cxn>
              </a:cxnLst>
              <a:rect l="T12" t="T13" r="T14" b="T15"/>
              <a:pathLst>
                <a:path w="50" h="54">
                  <a:moveTo>
                    <a:pt x="0" y="54"/>
                  </a:moveTo>
                  <a:lnTo>
                    <a:pt x="0" y="0"/>
                  </a:lnTo>
                  <a:lnTo>
                    <a:pt x="50" y="28"/>
                  </a:lnTo>
                  <a:lnTo>
                    <a:pt x="0" y="54"/>
                  </a:lnTo>
                  <a:close/>
                </a:path>
              </a:pathLst>
            </a:custGeom>
            <a:solidFill>
              <a:srgbClr val="000000"/>
            </a:solidFill>
            <a:ln w="9525">
              <a:noFill/>
              <a:round/>
              <a:headEnd/>
              <a:tailEnd/>
            </a:ln>
          </p:spPr>
          <p:txBody>
            <a:bodyPr/>
            <a:lstStyle/>
            <a:p>
              <a:endParaRPr lang="en-US" dirty="0"/>
            </a:p>
          </p:txBody>
        </p:sp>
        <p:sp>
          <p:nvSpPr>
            <p:cNvPr id="34913" name="Freeform 123"/>
            <p:cNvSpPr>
              <a:spLocks noEditPoints="1"/>
            </p:cNvSpPr>
            <p:nvPr/>
          </p:nvSpPr>
          <p:spPr bwMode="auto">
            <a:xfrm>
              <a:off x="1463" y="2193"/>
              <a:ext cx="59" cy="66"/>
            </a:xfrm>
            <a:custGeom>
              <a:avLst/>
              <a:gdLst>
                <a:gd name="T0" fmla="*/ 2147483647 w 25"/>
                <a:gd name="T1" fmla="*/ 2147483647 h 28"/>
                <a:gd name="T2" fmla="*/ 2147483647 w 25"/>
                <a:gd name="T3" fmla="*/ 2147483647 h 28"/>
                <a:gd name="T4" fmla="*/ 2147483647 w 25"/>
                <a:gd name="T5" fmla="*/ 2147483647 h 28"/>
                <a:gd name="T6" fmla="*/ 2147483647 w 25"/>
                <a:gd name="T7" fmla="*/ 2147483647 h 28"/>
                <a:gd name="T8" fmla="*/ 2147483647 w 25"/>
                <a:gd name="T9" fmla="*/ 2147483647 h 28"/>
                <a:gd name="T10" fmla="*/ 2147483647 w 25"/>
                <a:gd name="T11" fmla="*/ 2147483647 h 28"/>
                <a:gd name="T12" fmla="*/ 2147483647 w 25"/>
                <a:gd name="T13" fmla="*/ 2147483647 h 28"/>
                <a:gd name="T14" fmla="*/ 2147483647 w 25"/>
                <a:gd name="T15" fmla="*/ 2147483647 h 28"/>
                <a:gd name="T16" fmla="*/ 2147483647 w 25"/>
                <a:gd name="T17" fmla="*/ 2147483647 h 28"/>
                <a:gd name="T18" fmla="*/ 2147483647 w 25"/>
                <a:gd name="T19" fmla="*/ 2147483647 h 28"/>
                <a:gd name="T20" fmla="*/ 2147483647 w 25"/>
                <a:gd name="T21" fmla="*/ 0 h 28"/>
                <a:gd name="T22" fmla="*/ 2147483647 w 25"/>
                <a:gd name="T23" fmla="*/ 0 h 28"/>
                <a:gd name="T24" fmla="*/ 0 w 25"/>
                <a:gd name="T25" fmla="*/ 2147483647 h 28"/>
                <a:gd name="T26" fmla="*/ 2147483647 w 25"/>
                <a:gd name="T27" fmla="*/ 2147483647 h 28"/>
                <a:gd name="T28" fmla="*/ 2147483647 w 25"/>
                <a:gd name="T29" fmla="*/ 2147483647 h 28"/>
                <a:gd name="T30" fmla="*/ 2147483647 w 25"/>
                <a:gd name="T31" fmla="*/ 2147483647 h 2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5"/>
                <a:gd name="T49" fmla="*/ 0 h 28"/>
                <a:gd name="T50" fmla="*/ 25 w 25"/>
                <a:gd name="T51" fmla="*/ 28 h 2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5" h="28">
                  <a:moveTo>
                    <a:pt x="9" y="16"/>
                  </a:moveTo>
                  <a:cubicBezTo>
                    <a:pt x="11" y="9"/>
                    <a:pt x="11" y="9"/>
                    <a:pt x="11" y="9"/>
                  </a:cubicBezTo>
                  <a:cubicBezTo>
                    <a:pt x="11" y="8"/>
                    <a:pt x="12" y="6"/>
                    <a:pt x="12" y="4"/>
                  </a:cubicBezTo>
                  <a:cubicBezTo>
                    <a:pt x="12" y="4"/>
                    <a:pt x="12" y="4"/>
                    <a:pt x="12" y="4"/>
                  </a:cubicBezTo>
                  <a:cubicBezTo>
                    <a:pt x="13" y="6"/>
                    <a:pt x="13" y="8"/>
                    <a:pt x="14" y="9"/>
                  </a:cubicBezTo>
                  <a:cubicBezTo>
                    <a:pt x="16" y="16"/>
                    <a:pt x="16" y="16"/>
                    <a:pt x="16" y="16"/>
                  </a:cubicBezTo>
                  <a:lnTo>
                    <a:pt x="9" y="16"/>
                  </a:lnTo>
                  <a:close/>
                  <a:moveTo>
                    <a:pt x="17" y="20"/>
                  </a:moveTo>
                  <a:cubicBezTo>
                    <a:pt x="19" y="28"/>
                    <a:pt x="19" y="28"/>
                    <a:pt x="19" y="28"/>
                  </a:cubicBezTo>
                  <a:cubicBezTo>
                    <a:pt x="25" y="28"/>
                    <a:pt x="25" y="28"/>
                    <a:pt x="25" y="28"/>
                  </a:cubicBezTo>
                  <a:cubicBezTo>
                    <a:pt x="16" y="0"/>
                    <a:pt x="16" y="0"/>
                    <a:pt x="16" y="0"/>
                  </a:cubicBezTo>
                  <a:cubicBezTo>
                    <a:pt x="9" y="0"/>
                    <a:pt x="9" y="0"/>
                    <a:pt x="9" y="0"/>
                  </a:cubicBezTo>
                  <a:cubicBezTo>
                    <a:pt x="0" y="28"/>
                    <a:pt x="0" y="28"/>
                    <a:pt x="0" y="28"/>
                  </a:cubicBezTo>
                  <a:cubicBezTo>
                    <a:pt x="5" y="28"/>
                    <a:pt x="5" y="28"/>
                    <a:pt x="5" y="28"/>
                  </a:cubicBezTo>
                  <a:cubicBezTo>
                    <a:pt x="8" y="20"/>
                    <a:pt x="8" y="20"/>
                    <a:pt x="8" y="20"/>
                  </a:cubicBezTo>
                  <a:lnTo>
                    <a:pt x="17" y="20"/>
                  </a:lnTo>
                  <a:close/>
                </a:path>
              </a:pathLst>
            </a:custGeom>
            <a:solidFill>
              <a:srgbClr val="000000"/>
            </a:solidFill>
            <a:ln w="9525">
              <a:noFill/>
              <a:round/>
              <a:headEnd/>
              <a:tailEnd/>
            </a:ln>
          </p:spPr>
          <p:txBody>
            <a:bodyPr/>
            <a:lstStyle/>
            <a:p>
              <a:endParaRPr lang="en-US" dirty="0"/>
            </a:p>
          </p:txBody>
        </p:sp>
        <p:sp>
          <p:nvSpPr>
            <p:cNvPr id="34914" name="Freeform 124"/>
            <p:cNvSpPr>
              <a:spLocks/>
            </p:cNvSpPr>
            <p:nvPr/>
          </p:nvSpPr>
          <p:spPr bwMode="auto">
            <a:xfrm>
              <a:off x="1529" y="2209"/>
              <a:ext cx="29" cy="50"/>
            </a:xfrm>
            <a:custGeom>
              <a:avLst/>
              <a:gdLst>
                <a:gd name="T0" fmla="*/ 0 w 12"/>
                <a:gd name="T1" fmla="*/ 2147483647 h 21"/>
                <a:gd name="T2" fmla="*/ 0 w 12"/>
                <a:gd name="T3" fmla="*/ 2147483647 h 21"/>
                <a:gd name="T4" fmla="*/ 2147483647 w 12"/>
                <a:gd name="T5" fmla="*/ 2147483647 h 21"/>
                <a:gd name="T6" fmla="*/ 2147483647 w 12"/>
                <a:gd name="T7" fmla="*/ 2147483647 h 21"/>
                <a:gd name="T8" fmla="*/ 2147483647 w 12"/>
                <a:gd name="T9" fmla="*/ 2147483647 h 21"/>
                <a:gd name="T10" fmla="*/ 2147483647 w 12"/>
                <a:gd name="T11" fmla="*/ 0 h 21"/>
                <a:gd name="T12" fmla="*/ 2147483647 w 12"/>
                <a:gd name="T13" fmla="*/ 0 h 21"/>
                <a:gd name="T14" fmla="*/ 2147483647 w 12"/>
                <a:gd name="T15" fmla="*/ 2147483647 h 21"/>
                <a:gd name="T16" fmla="*/ 2147483647 w 12"/>
                <a:gd name="T17" fmla="*/ 2147483647 h 21"/>
                <a:gd name="T18" fmla="*/ 2147483647 w 12"/>
                <a:gd name="T19" fmla="*/ 2147483647 h 21"/>
                <a:gd name="T20" fmla="*/ 2147483647 w 12"/>
                <a:gd name="T21" fmla="*/ 2147483647 h 21"/>
                <a:gd name="T22" fmla="*/ 2147483647 w 12"/>
                <a:gd name="T23" fmla="*/ 2147483647 h 21"/>
                <a:gd name="T24" fmla="*/ 0 w 12"/>
                <a:gd name="T25" fmla="*/ 2147483647 h 21"/>
                <a:gd name="T26" fmla="*/ 0 w 12"/>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21"/>
                <a:gd name="T44" fmla="*/ 12 w 12"/>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21">
                  <a:moveTo>
                    <a:pt x="0" y="7"/>
                  </a:moveTo>
                  <a:cubicBezTo>
                    <a:pt x="0" y="4"/>
                    <a:pt x="0" y="3"/>
                    <a:pt x="0" y="1"/>
                  </a:cubicBezTo>
                  <a:cubicBezTo>
                    <a:pt x="5" y="1"/>
                    <a:pt x="5" y="1"/>
                    <a:pt x="5" y="1"/>
                  </a:cubicBezTo>
                  <a:cubicBezTo>
                    <a:pt x="5" y="5"/>
                    <a:pt x="5" y="5"/>
                    <a:pt x="5" y="5"/>
                  </a:cubicBezTo>
                  <a:cubicBezTo>
                    <a:pt x="5" y="5"/>
                    <a:pt x="5" y="5"/>
                    <a:pt x="5" y="5"/>
                  </a:cubicBezTo>
                  <a:cubicBezTo>
                    <a:pt x="6" y="2"/>
                    <a:pt x="8" y="0"/>
                    <a:pt x="10" y="0"/>
                  </a:cubicBezTo>
                  <a:cubicBezTo>
                    <a:pt x="11" y="0"/>
                    <a:pt x="11" y="0"/>
                    <a:pt x="12" y="0"/>
                  </a:cubicBezTo>
                  <a:cubicBezTo>
                    <a:pt x="12" y="5"/>
                    <a:pt x="12" y="5"/>
                    <a:pt x="12" y="5"/>
                  </a:cubicBezTo>
                  <a:cubicBezTo>
                    <a:pt x="11" y="5"/>
                    <a:pt x="11" y="5"/>
                    <a:pt x="10" y="5"/>
                  </a:cubicBezTo>
                  <a:cubicBezTo>
                    <a:pt x="8" y="5"/>
                    <a:pt x="6" y="7"/>
                    <a:pt x="6" y="9"/>
                  </a:cubicBezTo>
                  <a:cubicBezTo>
                    <a:pt x="5" y="9"/>
                    <a:pt x="5" y="10"/>
                    <a:pt x="5" y="10"/>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endParaRPr lang="en-US" dirty="0"/>
            </a:p>
          </p:txBody>
        </p:sp>
        <p:sp>
          <p:nvSpPr>
            <p:cNvPr id="34915" name="Freeform 125"/>
            <p:cNvSpPr>
              <a:spLocks noEditPoints="1"/>
            </p:cNvSpPr>
            <p:nvPr/>
          </p:nvSpPr>
          <p:spPr bwMode="auto">
            <a:xfrm>
              <a:off x="1562" y="2209"/>
              <a:ext cx="43" cy="50"/>
            </a:xfrm>
            <a:custGeom>
              <a:avLst/>
              <a:gdLst>
                <a:gd name="T0" fmla="*/ 2147483647 w 18"/>
                <a:gd name="T1" fmla="*/ 2147483647 h 21"/>
                <a:gd name="T2" fmla="*/ 2147483647 w 18"/>
                <a:gd name="T3" fmla="*/ 2147483647 h 21"/>
                <a:gd name="T4" fmla="*/ 2147483647 w 18"/>
                <a:gd name="T5" fmla="*/ 2147483647 h 21"/>
                <a:gd name="T6" fmla="*/ 2147483647 w 18"/>
                <a:gd name="T7" fmla="*/ 2147483647 h 21"/>
                <a:gd name="T8" fmla="*/ 2147483647 w 18"/>
                <a:gd name="T9" fmla="*/ 2147483647 h 21"/>
                <a:gd name="T10" fmla="*/ 2147483647 w 18"/>
                <a:gd name="T11" fmla="*/ 2147483647 h 21"/>
                <a:gd name="T12" fmla="*/ 2147483647 w 18"/>
                <a:gd name="T13" fmla="*/ 0 h 21"/>
                <a:gd name="T14" fmla="*/ 0 w 18"/>
                <a:gd name="T15" fmla="*/ 2147483647 h 21"/>
                <a:gd name="T16" fmla="*/ 2147483647 w 18"/>
                <a:gd name="T17" fmla="*/ 2147483647 h 21"/>
                <a:gd name="T18" fmla="*/ 2147483647 w 18"/>
                <a:gd name="T19" fmla="*/ 2147483647 h 21"/>
                <a:gd name="T20" fmla="*/ 2147483647 w 18"/>
                <a:gd name="T21" fmla="*/ 2147483647 h 21"/>
                <a:gd name="T22" fmla="*/ 2147483647 w 18"/>
                <a:gd name="T23" fmla="*/ 2147483647 h 21"/>
                <a:gd name="T24" fmla="*/ 2147483647 w 18"/>
                <a:gd name="T25" fmla="*/ 2147483647 h 21"/>
                <a:gd name="T26" fmla="*/ 2147483647 w 18"/>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8"/>
                <a:gd name="T43" fmla="*/ 0 h 21"/>
                <a:gd name="T44" fmla="*/ 18 w 18"/>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8" h="21">
                  <a:moveTo>
                    <a:pt x="4" y="9"/>
                  </a:moveTo>
                  <a:cubicBezTo>
                    <a:pt x="5" y="7"/>
                    <a:pt x="6" y="4"/>
                    <a:pt x="9" y="4"/>
                  </a:cubicBezTo>
                  <a:cubicBezTo>
                    <a:pt x="13" y="4"/>
                    <a:pt x="13" y="7"/>
                    <a:pt x="13" y="9"/>
                  </a:cubicBezTo>
                  <a:lnTo>
                    <a:pt x="4" y="9"/>
                  </a:lnTo>
                  <a:close/>
                  <a:moveTo>
                    <a:pt x="18" y="12"/>
                  </a:moveTo>
                  <a:cubicBezTo>
                    <a:pt x="18" y="12"/>
                    <a:pt x="18" y="11"/>
                    <a:pt x="18" y="10"/>
                  </a:cubicBezTo>
                  <a:cubicBezTo>
                    <a:pt x="18" y="6"/>
                    <a:pt x="16" y="0"/>
                    <a:pt x="9" y="0"/>
                  </a:cubicBezTo>
                  <a:cubicBezTo>
                    <a:pt x="3" y="0"/>
                    <a:pt x="0" y="6"/>
                    <a:pt x="0" y="11"/>
                  </a:cubicBezTo>
                  <a:cubicBezTo>
                    <a:pt x="0" y="17"/>
                    <a:pt x="3" y="21"/>
                    <a:pt x="10" y="21"/>
                  </a:cubicBezTo>
                  <a:cubicBezTo>
                    <a:pt x="13" y="21"/>
                    <a:pt x="15" y="21"/>
                    <a:pt x="17" y="20"/>
                  </a:cubicBezTo>
                  <a:cubicBezTo>
                    <a:pt x="16" y="17"/>
                    <a:pt x="16" y="17"/>
                    <a:pt x="16" y="17"/>
                  </a:cubicBezTo>
                  <a:cubicBezTo>
                    <a:pt x="15" y="17"/>
                    <a:pt x="13" y="18"/>
                    <a:pt x="11" y="18"/>
                  </a:cubicBezTo>
                  <a:cubicBezTo>
                    <a:pt x="7" y="18"/>
                    <a:pt x="5" y="16"/>
                    <a:pt x="4" y="12"/>
                  </a:cubicBezTo>
                  <a:lnTo>
                    <a:pt x="18" y="12"/>
                  </a:lnTo>
                  <a:close/>
                </a:path>
              </a:pathLst>
            </a:custGeom>
            <a:solidFill>
              <a:srgbClr val="000000"/>
            </a:solidFill>
            <a:ln w="9525">
              <a:noFill/>
              <a:round/>
              <a:headEnd/>
              <a:tailEnd/>
            </a:ln>
          </p:spPr>
          <p:txBody>
            <a:bodyPr/>
            <a:lstStyle/>
            <a:p>
              <a:endParaRPr lang="en-US" dirty="0"/>
            </a:p>
          </p:txBody>
        </p:sp>
        <p:sp>
          <p:nvSpPr>
            <p:cNvPr id="34916" name="Freeform 126"/>
            <p:cNvSpPr>
              <a:spLocks/>
            </p:cNvSpPr>
            <p:nvPr/>
          </p:nvSpPr>
          <p:spPr bwMode="auto">
            <a:xfrm>
              <a:off x="1636" y="2193"/>
              <a:ext cx="52" cy="66"/>
            </a:xfrm>
            <a:custGeom>
              <a:avLst/>
              <a:gdLst>
                <a:gd name="T0" fmla="*/ 0 w 22"/>
                <a:gd name="T1" fmla="*/ 2147483647 h 28"/>
                <a:gd name="T2" fmla="*/ 0 w 22"/>
                <a:gd name="T3" fmla="*/ 0 h 28"/>
                <a:gd name="T4" fmla="*/ 2147483647 w 22"/>
                <a:gd name="T5" fmla="*/ 0 h 28"/>
                <a:gd name="T6" fmla="*/ 2147483647 w 22"/>
                <a:gd name="T7" fmla="*/ 2147483647 h 28"/>
                <a:gd name="T8" fmla="*/ 2147483647 w 22"/>
                <a:gd name="T9" fmla="*/ 2147483647 h 28"/>
                <a:gd name="T10" fmla="*/ 2147483647 w 22"/>
                <a:gd name="T11" fmla="*/ 2147483647 h 28"/>
                <a:gd name="T12" fmla="*/ 2147483647 w 22"/>
                <a:gd name="T13" fmla="*/ 2147483647 h 28"/>
                <a:gd name="T14" fmla="*/ 2147483647 w 22"/>
                <a:gd name="T15" fmla="*/ 0 h 28"/>
                <a:gd name="T16" fmla="*/ 2147483647 w 22"/>
                <a:gd name="T17" fmla="*/ 0 h 28"/>
                <a:gd name="T18" fmla="*/ 2147483647 w 22"/>
                <a:gd name="T19" fmla="*/ 2147483647 h 28"/>
                <a:gd name="T20" fmla="*/ 2147483647 w 22"/>
                <a:gd name="T21" fmla="*/ 2147483647 h 28"/>
                <a:gd name="T22" fmla="*/ 2147483647 w 22"/>
                <a:gd name="T23" fmla="*/ 2147483647 h 28"/>
                <a:gd name="T24" fmla="*/ 2147483647 w 22"/>
                <a:gd name="T25" fmla="*/ 2147483647 h 28"/>
                <a:gd name="T26" fmla="*/ 2147483647 w 22"/>
                <a:gd name="T27" fmla="*/ 2147483647 h 28"/>
                <a:gd name="T28" fmla="*/ 2147483647 w 22"/>
                <a:gd name="T29" fmla="*/ 2147483647 h 28"/>
                <a:gd name="T30" fmla="*/ 2147483647 w 22"/>
                <a:gd name="T31" fmla="*/ 2147483647 h 28"/>
                <a:gd name="T32" fmla="*/ 0 w 22"/>
                <a:gd name="T33" fmla="*/ 2147483647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2"/>
                <a:gd name="T52" fmla="*/ 0 h 28"/>
                <a:gd name="T53" fmla="*/ 22 w 22"/>
                <a:gd name="T54" fmla="*/ 28 h 2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2" h="28">
                  <a:moveTo>
                    <a:pt x="0" y="28"/>
                  </a:moveTo>
                  <a:cubicBezTo>
                    <a:pt x="0" y="0"/>
                    <a:pt x="0" y="0"/>
                    <a:pt x="0" y="0"/>
                  </a:cubicBezTo>
                  <a:cubicBezTo>
                    <a:pt x="6" y="0"/>
                    <a:pt x="6" y="0"/>
                    <a:pt x="6" y="0"/>
                  </a:cubicBezTo>
                  <a:cubicBezTo>
                    <a:pt x="13" y="12"/>
                    <a:pt x="13" y="12"/>
                    <a:pt x="13" y="12"/>
                  </a:cubicBezTo>
                  <a:cubicBezTo>
                    <a:pt x="15" y="15"/>
                    <a:pt x="17" y="18"/>
                    <a:pt x="18" y="21"/>
                  </a:cubicBezTo>
                  <a:cubicBezTo>
                    <a:pt x="18" y="21"/>
                    <a:pt x="18" y="21"/>
                    <a:pt x="18" y="21"/>
                  </a:cubicBezTo>
                  <a:cubicBezTo>
                    <a:pt x="18" y="18"/>
                    <a:pt x="18" y="14"/>
                    <a:pt x="18" y="10"/>
                  </a:cubicBezTo>
                  <a:cubicBezTo>
                    <a:pt x="18" y="0"/>
                    <a:pt x="18" y="0"/>
                    <a:pt x="18" y="0"/>
                  </a:cubicBezTo>
                  <a:cubicBezTo>
                    <a:pt x="22" y="0"/>
                    <a:pt x="22" y="0"/>
                    <a:pt x="22" y="0"/>
                  </a:cubicBezTo>
                  <a:cubicBezTo>
                    <a:pt x="22" y="28"/>
                    <a:pt x="22" y="28"/>
                    <a:pt x="22" y="28"/>
                  </a:cubicBezTo>
                  <a:cubicBezTo>
                    <a:pt x="17" y="28"/>
                    <a:pt x="17" y="28"/>
                    <a:pt x="17" y="28"/>
                  </a:cubicBezTo>
                  <a:cubicBezTo>
                    <a:pt x="10" y="16"/>
                    <a:pt x="10" y="16"/>
                    <a:pt x="10" y="16"/>
                  </a:cubicBezTo>
                  <a:cubicBezTo>
                    <a:pt x="8" y="13"/>
                    <a:pt x="6" y="9"/>
                    <a:pt x="5" y="6"/>
                  </a:cubicBezTo>
                  <a:cubicBezTo>
                    <a:pt x="4" y="6"/>
                    <a:pt x="4" y="6"/>
                    <a:pt x="4" y="6"/>
                  </a:cubicBezTo>
                  <a:cubicBezTo>
                    <a:pt x="5" y="10"/>
                    <a:pt x="5" y="13"/>
                    <a:pt x="5" y="18"/>
                  </a:cubicBezTo>
                  <a:cubicBezTo>
                    <a:pt x="5" y="28"/>
                    <a:pt x="5" y="28"/>
                    <a:pt x="5" y="28"/>
                  </a:cubicBezTo>
                  <a:lnTo>
                    <a:pt x="0" y="28"/>
                  </a:lnTo>
                  <a:close/>
                </a:path>
              </a:pathLst>
            </a:custGeom>
            <a:solidFill>
              <a:srgbClr val="000000"/>
            </a:solidFill>
            <a:ln w="9525">
              <a:noFill/>
              <a:round/>
              <a:headEnd/>
              <a:tailEnd/>
            </a:ln>
          </p:spPr>
          <p:txBody>
            <a:bodyPr/>
            <a:lstStyle/>
            <a:p>
              <a:endParaRPr lang="en-US" dirty="0"/>
            </a:p>
          </p:txBody>
        </p:sp>
        <p:sp>
          <p:nvSpPr>
            <p:cNvPr id="34917" name="Freeform 127"/>
            <p:cNvSpPr>
              <a:spLocks noEditPoints="1"/>
            </p:cNvSpPr>
            <p:nvPr/>
          </p:nvSpPr>
          <p:spPr bwMode="auto">
            <a:xfrm>
              <a:off x="1699" y="2190"/>
              <a:ext cx="62" cy="69"/>
            </a:xfrm>
            <a:custGeom>
              <a:avLst/>
              <a:gdLst>
                <a:gd name="T0" fmla="*/ 2147483647 w 26"/>
                <a:gd name="T1" fmla="*/ 2147483647 h 29"/>
                <a:gd name="T2" fmla="*/ 2147483647 w 26"/>
                <a:gd name="T3" fmla="*/ 2147483647 h 29"/>
                <a:gd name="T4" fmla="*/ 2147483647 w 26"/>
                <a:gd name="T5" fmla="*/ 2147483647 h 29"/>
                <a:gd name="T6" fmla="*/ 2147483647 w 26"/>
                <a:gd name="T7" fmla="*/ 2147483647 h 29"/>
                <a:gd name="T8" fmla="*/ 2147483647 w 26"/>
                <a:gd name="T9" fmla="*/ 2147483647 h 29"/>
                <a:gd name="T10" fmla="*/ 2147483647 w 26"/>
                <a:gd name="T11" fmla="*/ 2147483647 h 29"/>
                <a:gd name="T12" fmla="*/ 2147483647 w 26"/>
                <a:gd name="T13" fmla="*/ 2147483647 h 29"/>
                <a:gd name="T14" fmla="*/ 2147483647 w 26"/>
                <a:gd name="T15" fmla="*/ 0 h 29"/>
                <a:gd name="T16" fmla="*/ 0 w 26"/>
                <a:gd name="T17" fmla="*/ 2147483647 h 29"/>
                <a:gd name="T18" fmla="*/ 2147483647 w 26"/>
                <a:gd name="T19" fmla="*/ 2147483647 h 2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
                <a:gd name="T31" fmla="*/ 0 h 29"/>
                <a:gd name="T32" fmla="*/ 26 w 26"/>
                <a:gd name="T33" fmla="*/ 29 h 2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 h="29">
                  <a:moveTo>
                    <a:pt x="13" y="25"/>
                  </a:moveTo>
                  <a:cubicBezTo>
                    <a:pt x="8" y="25"/>
                    <a:pt x="5" y="21"/>
                    <a:pt x="5" y="15"/>
                  </a:cubicBezTo>
                  <a:cubicBezTo>
                    <a:pt x="5" y="9"/>
                    <a:pt x="8" y="5"/>
                    <a:pt x="13" y="5"/>
                  </a:cubicBezTo>
                  <a:cubicBezTo>
                    <a:pt x="18" y="5"/>
                    <a:pt x="21" y="10"/>
                    <a:pt x="21" y="15"/>
                  </a:cubicBezTo>
                  <a:cubicBezTo>
                    <a:pt x="21" y="21"/>
                    <a:pt x="18" y="25"/>
                    <a:pt x="13" y="25"/>
                  </a:cubicBezTo>
                  <a:close/>
                  <a:moveTo>
                    <a:pt x="13" y="29"/>
                  </a:moveTo>
                  <a:cubicBezTo>
                    <a:pt x="20" y="29"/>
                    <a:pt x="26" y="24"/>
                    <a:pt x="26" y="15"/>
                  </a:cubicBezTo>
                  <a:cubicBezTo>
                    <a:pt x="26" y="7"/>
                    <a:pt x="21" y="0"/>
                    <a:pt x="13" y="0"/>
                  </a:cubicBezTo>
                  <a:cubicBezTo>
                    <a:pt x="5" y="0"/>
                    <a:pt x="0" y="7"/>
                    <a:pt x="0" y="15"/>
                  </a:cubicBezTo>
                  <a:cubicBezTo>
                    <a:pt x="0" y="23"/>
                    <a:pt x="5" y="29"/>
                    <a:pt x="13" y="29"/>
                  </a:cubicBezTo>
                  <a:close/>
                </a:path>
              </a:pathLst>
            </a:custGeom>
            <a:solidFill>
              <a:srgbClr val="000000"/>
            </a:solidFill>
            <a:ln w="9525">
              <a:noFill/>
              <a:round/>
              <a:headEnd/>
              <a:tailEnd/>
            </a:ln>
          </p:spPr>
          <p:txBody>
            <a:bodyPr/>
            <a:lstStyle/>
            <a:p>
              <a:endParaRPr lang="en-US" dirty="0"/>
            </a:p>
          </p:txBody>
        </p:sp>
        <p:sp>
          <p:nvSpPr>
            <p:cNvPr id="34918" name="Freeform 128"/>
            <p:cNvSpPr>
              <a:spLocks/>
            </p:cNvSpPr>
            <p:nvPr/>
          </p:nvSpPr>
          <p:spPr bwMode="auto">
            <a:xfrm>
              <a:off x="1763" y="2193"/>
              <a:ext cx="50" cy="66"/>
            </a:xfrm>
            <a:custGeom>
              <a:avLst/>
              <a:gdLst>
                <a:gd name="T0" fmla="*/ 19 w 50"/>
                <a:gd name="T1" fmla="*/ 9 h 66"/>
                <a:gd name="T2" fmla="*/ 0 w 50"/>
                <a:gd name="T3" fmla="*/ 9 h 66"/>
                <a:gd name="T4" fmla="*/ 0 w 50"/>
                <a:gd name="T5" fmla="*/ 0 h 66"/>
                <a:gd name="T6" fmla="*/ 50 w 50"/>
                <a:gd name="T7" fmla="*/ 0 h 66"/>
                <a:gd name="T8" fmla="*/ 50 w 50"/>
                <a:gd name="T9" fmla="*/ 9 h 66"/>
                <a:gd name="T10" fmla="*/ 31 w 50"/>
                <a:gd name="T11" fmla="*/ 9 h 66"/>
                <a:gd name="T12" fmla="*/ 31 w 50"/>
                <a:gd name="T13" fmla="*/ 66 h 66"/>
                <a:gd name="T14" fmla="*/ 19 w 50"/>
                <a:gd name="T15" fmla="*/ 66 h 66"/>
                <a:gd name="T16" fmla="*/ 19 w 50"/>
                <a:gd name="T17" fmla="*/ 9 h 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0"/>
                <a:gd name="T28" fmla="*/ 0 h 66"/>
                <a:gd name="T29" fmla="*/ 50 w 50"/>
                <a:gd name="T30" fmla="*/ 66 h 6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0" h="66">
                  <a:moveTo>
                    <a:pt x="19" y="9"/>
                  </a:moveTo>
                  <a:lnTo>
                    <a:pt x="0" y="9"/>
                  </a:lnTo>
                  <a:lnTo>
                    <a:pt x="0" y="0"/>
                  </a:lnTo>
                  <a:lnTo>
                    <a:pt x="50" y="0"/>
                  </a:lnTo>
                  <a:lnTo>
                    <a:pt x="50" y="9"/>
                  </a:lnTo>
                  <a:lnTo>
                    <a:pt x="31" y="9"/>
                  </a:lnTo>
                  <a:lnTo>
                    <a:pt x="31" y="66"/>
                  </a:lnTo>
                  <a:lnTo>
                    <a:pt x="19" y="66"/>
                  </a:lnTo>
                  <a:lnTo>
                    <a:pt x="19" y="9"/>
                  </a:lnTo>
                  <a:close/>
                </a:path>
              </a:pathLst>
            </a:custGeom>
            <a:solidFill>
              <a:srgbClr val="000000"/>
            </a:solidFill>
            <a:ln w="9525">
              <a:noFill/>
              <a:round/>
              <a:headEnd/>
              <a:tailEnd/>
            </a:ln>
          </p:spPr>
          <p:txBody>
            <a:bodyPr/>
            <a:lstStyle/>
            <a:p>
              <a:endParaRPr lang="en-US" dirty="0"/>
            </a:p>
          </p:txBody>
        </p:sp>
        <p:sp>
          <p:nvSpPr>
            <p:cNvPr id="34919" name="Freeform 129"/>
            <p:cNvSpPr>
              <a:spLocks noEditPoints="1"/>
            </p:cNvSpPr>
            <p:nvPr/>
          </p:nvSpPr>
          <p:spPr bwMode="auto">
            <a:xfrm>
              <a:off x="1836" y="2188"/>
              <a:ext cx="48" cy="71"/>
            </a:xfrm>
            <a:custGeom>
              <a:avLst/>
              <a:gdLst>
                <a:gd name="T0" fmla="*/ 2147483647 w 20"/>
                <a:gd name="T1" fmla="*/ 2147483647 h 30"/>
                <a:gd name="T2" fmla="*/ 2147483647 w 20"/>
                <a:gd name="T3" fmla="*/ 2147483647 h 30"/>
                <a:gd name="T4" fmla="*/ 2147483647 w 20"/>
                <a:gd name="T5" fmla="*/ 2147483647 h 30"/>
                <a:gd name="T6" fmla="*/ 2147483647 w 20"/>
                <a:gd name="T7" fmla="*/ 2147483647 h 30"/>
                <a:gd name="T8" fmla="*/ 2147483647 w 20"/>
                <a:gd name="T9" fmla="*/ 2147483647 h 30"/>
                <a:gd name="T10" fmla="*/ 2147483647 w 20"/>
                <a:gd name="T11" fmla="*/ 2147483647 h 30"/>
                <a:gd name="T12" fmla="*/ 2147483647 w 20"/>
                <a:gd name="T13" fmla="*/ 2147483647 h 30"/>
                <a:gd name="T14" fmla="*/ 2147483647 w 20"/>
                <a:gd name="T15" fmla="*/ 2147483647 h 30"/>
                <a:gd name="T16" fmla="*/ 2147483647 w 20"/>
                <a:gd name="T17" fmla="*/ 0 h 30"/>
                <a:gd name="T18" fmla="*/ 2147483647 w 20"/>
                <a:gd name="T19" fmla="*/ 2147483647 h 30"/>
                <a:gd name="T20" fmla="*/ 2147483647 w 20"/>
                <a:gd name="T21" fmla="*/ 2147483647 h 30"/>
                <a:gd name="T22" fmla="*/ 2147483647 w 20"/>
                <a:gd name="T23" fmla="*/ 2147483647 h 30"/>
                <a:gd name="T24" fmla="*/ 0 w 20"/>
                <a:gd name="T25" fmla="*/ 2147483647 h 30"/>
                <a:gd name="T26" fmla="*/ 2147483647 w 20"/>
                <a:gd name="T27" fmla="*/ 2147483647 h 30"/>
                <a:gd name="T28" fmla="*/ 2147483647 w 20"/>
                <a:gd name="T29" fmla="*/ 2147483647 h 30"/>
                <a:gd name="T30" fmla="*/ 2147483647 w 20"/>
                <a:gd name="T31" fmla="*/ 2147483647 h 30"/>
                <a:gd name="T32" fmla="*/ 2147483647 w 20"/>
                <a:gd name="T33" fmla="*/ 2147483647 h 30"/>
                <a:gd name="T34" fmla="*/ 2147483647 w 20"/>
                <a:gd name="T35" fmla="*/ 2147483647 h 30"/>
                <a:gd name="T36" fmla="*/ 2147483647 w 20"/>
                <a:gd name="T37" fmla="*/ 2147483647 h 30"/>
                <a:gd name="T38" fmla="*/ 2147483647 w 20"/>
                <a:gd name="T39" fmla="*/ 0 h 30"/>
                <a:gd name="T40" fmla="*/ 2147483647 w 20"/>
                <a:gd name="T41" fmla="*/ 0 h 3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0"/>
                <a:gd name="T64" fmla="*/ 0 h 30"/>
                <a:gd name="T65" fmla="*/ 20 w 20"/>
                <a:gd name="T66" fmla="*/ 30 h 3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0" h="30">
                  <a:moveTo>
                    <a:pt x="15" y="21"/>
                  </a:moveTo>
                  <a:cubicBezTo>
                    <a:pt x="15" y="22"/>
                    <a:pt x="15" y="22"/>
                    <a:pt x="15" y="23"/>
                  </a:cubicBezTo>
                  <a:cubicBezTo>
                    <a:pt x="14" y="25"/>
                    <a:pt x="12" y="26"/>
                    <a:pt x="10" y="26"/>
                  </a:cubicBezTo>
                  <a:cubicBezTo>
                    <a:pt x="7" y="26"/>
                    <a:pt x="5" y="24"/>
                    <a:pt x="5" y="20"/>
                  </a:cubicBezTo>
                  <a:cubicBezTo>
                    <a:pt x="5" y="16"/>
                    <a:pt x="7" y="13"/>
                    <a:pt x="10" y="13"/>
                  </a:cubicBezTo>
                  <a:cubicBezTo>
                    <a:pt x="13" y="13"/>
                    <a:pt x="14" y="15"/>
                    <a:pt x="15" y="17"/>
                  </a:cubicBezTo>
                  <a:cubicBezTo>
                    <a:pt x="15" y="17"/>
                    <a:pt x="15" y="18"/>
                    <a:pt x="15" y="18"/>
                  </a:cubicBezTo>
                  <a:lnTo>
                    <a:pt x="15" y="21"/>
                  </a:lnTo>
                  <a:close/>
                  <a:moveTo>
                    <a:pt x="15" y="0"/>
                  </a:moveTo>
                  <a:cubicBezTo>
                    <a:pt x="15" y="12"/>
                    <a:pt x="15" y="12"/>
                    <a:pt x="15" y="12"/>
                  </a:cubicBezTo>
                  <a:cubicBezTo>
                    <a:pt x="15" y="12"/>
                    <a:pt x="15" y="12"/>
                    <a:pt x="15" y="12"/>
                  </a:cubicBezTo>
                  <a:cubicBezTo>
                    <a:pt x="14" y="10"/>
                    <a:pt x="12" y="9"/>
                    <a:pt x="9" y="9"/>
                  </a:cubicBezTo>
                  <a:cubicBezTo>
                    <a:pt x="4" y="9"/>
                    <a:pt x="0" y="13"/>
                    <a:pt x="0" y="20"/>
                  </a:cubicBezTo>
                  <a:cubicBezTo>
                    <a:pt x="0" y="26"/>
                    <a:pt x="4" y="30"/>
                    <a:pt x="9" y="30"/>
                  </a:cubicBezTo>
                  <a:cubicBezTo>
                    <a:pt x="12" y="30"/>
                    <a:pt x="14" y="29"/>
                    <a:pt x="15" y="27"/>
                  </a:cubicBezTo>
                  <a:cubicBezTo>
                    <a:pt x="15" y="27"/>
                    <a:pt x="15" y="27"/>
                    <a:pt x="15" y="27"/>
                  </a:cubicBezTo>
                  <a:cubicBezTo>
                    <a:pt x="16" y="30"/>
                    <a:pt x="16" y="30"/>
                    <a:pt x="16" y="30"/>
                  </a:cubicBezTo>
                  <a:cubicBezTo>
                    <a:pt x="20" y="30"/>
                    <a:pt x="20" y="30"/>
                    <a:pt x="20" y="30"/>
                  </a:cubicBezTo>
                  <a:cubicBezTo>
                    <a:pt x="20" y="29"/>
                    <a:pt x="20" y="26"/>
                    <a:pt x="20" y="24"/>
                  </a:cubicBezTo>
                  <a:cubicBezTo>
                    <a:pt x="20" y="0"/>
                    <a:pt x="20" y="0"/>
                    <a:pt x="20" y="0"/>
                  </a:cubicBezTo>
                  <a:lnTo>
                    <a:pt x="15" y="0"/>
                  </a:lnTo>
                  <a:close/>
                </a:path>
              </a:pathLst>
            </a:custGeom>
            <a:solidFill>
              <a:srgbClr val="000000"/>
            </a:solidFill>
            <a:ln w="9525">
              <a:noFill/>
              <a:round/>
              <a:headEnd/>
              <a:tailEnd/>
            </a:ln>
          </p:spPr>
          <p:txBody>
            <a:bodyPr/>
            <a:lstStyle/>
            <a:p>
              <a:endParaRPr lang="en-US" dirty="0"/>
            </a:p>
          </p:txBody>
        </p:sp>
        <p:sp>
          <p:nvSpPr>
            <p:cNvPr id="34920" name="Freeform 130"/>
            <p:cNvSpPr>
              <a:spLocks noEditPoints="1"/>
            </p:cNvSpPr>
            <p:nvPr/>
          </p:nvSpPr>
          <p:spPr bwMode="auto">
            <a:xfrm>
              <a:off x="1893" y="2209"/>
              <a:ext cx="45" cy="50"/>
            </a:xfrm>
            <a:custGeom>
              <a:avLst/>
              <a:gdLst>
                <a:gd name="T0" fmla="*/ 2147483647 w 19"/>
                <a:gd name="T1" fmla="*/ 2147483647 h 21"/>
                <a:gd name="T2" fmla="*/ 2147483647 w 19"/>
                <a:gd name="T3" fmla="*/ 2147483647 h 21"/>
                <a:gd name="T4" fmla="*/ 2147483647 w 19"/>
                <a:gd name="T5" fmla="*/ 2147483647 h 21"/>
                <a:gd name="T6" fmla="*/ 2147483647 w 19"/>
                <a:gd name="T7" fmla="*/ 2147483647 h 21"/>
                <a:gd name="T8" fmla="*/ 2147483647 w 19"/>
                <a:gd name="T9" fmla="*/ 2147483647 h 21"/>
                <a:gd name="T10" fmla="*/ 2147483647 w 19"/>
                <a:gd name="T11" fmla="*/ 2147483647 h 21"/>
                <a:gd name="T12" fmla="*/ 2147483647 w 19"/>
                <a:gd name="T13" fmla="*/ 0 h 21"/>
                <a:gd name="T14" fmla="*/ 0 w 19"/>
                <a:gd name="T15" fmla="*/ 2147483647 h 21"/>
                <a:gd name="T16" fmla="*/ 2147483647 w 19"/>
                <a:gd name="T17" fmla="*/ 2147483647 h 21"/>
                <a:gd name="T18" fmla="*/ 2147483647 w 19"/>
                <a:gd name="T19" fmla="*/ 2147483647 h 21"/>
                <a:gd name="T20" fmla="*/ 2147483647 w 19"/>
                <a:gd name="T21" fmla="*/ 2147483647 h 21"/>
                <a:gd name="T22" fmla="*/ 2147483647 w 19"/>
                <a:gd name="T23" fmla="*/ 2147483647 h 21"/>
                <a:gd name="T24" fmla="*/ 2147483647 w 19"/>
                <a:gd name="T25" fmla="*/ 2147483647 h 21"/>
                <a:gd name="T26" fmla="*/ 2147483647 w 19"/>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
                <a:gd name="T43" fmla="*/ 0 h 21"/>
                <a:gd name="T44" fmla="*/ 19 w 19"/>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 h="21">
                  <a:moveTo>
                    <a:pt x="5" y="9"/>
                  </a:moveTo>
                  <a:cubicBezTo>
                    <a:pt x="5" y="7"/>
                    <a:pt x="7" y="4"/>
                    <a:pt x="10" y="4"/>
                  </a:cubicBezTo>
                  <a:cubicBezTo>
                    <a:pt x="13" y="4"/>
                    <a:pt x="14" y="7"/>
                    <a:pt x="14" y="9"/>
                  </a:cubicBezTo>
                  <a:lnTo>
                    <a:pt x="5" y="9"/>
                  </a:lnTo>
                  <a:close/>
                  <a:moveTo>
                    <a:pt x="19" y="12"/>
                  </a:moveTo>
                  <a:cubicBezTo>
                    <a:pt x="19" y="12"/>
                    <a:pt x="19" y="11"/>
                    <a:pt x="19" y="10"/>
                  </a:cubicBezTo>
                  <a:cubicBezTo>
                    <a:pt x="19" y="6"/>
                    <a:pt x="17" y="0"/>
                    <a:pt x="10" y="0"/>
                  </a:cubicBezTo>
                  <a:cubicBezTo>
                    <a:pt x="4" y="0"/>
                    <a:pt x="0" y="6"/>
                    <a:pt x="0" y="11"/>
                  </a:cubicBezTo>
                  <a:cubicBezTo>
                    <a:pt x="0" y="17"/>
                    <a:pt x="4" y="21"/>
                    <a:pt x="11" y="21"/>
                  </a:cubicBezTo>
                  <a:cubicBezTo>
                    <a:pt x="14" y="21"/>
                    <a:pt x="16" y="21"/>
                    <a:pt x="18" y="20"/>
                  </a:cubicBezTo>
                  <a:cubicBezTo>
                    <a:pt x="17" y="17"/>
                    <a:pt x="17" y="17"/>
                    <a:pt x="17" y="17"/>
                  </a:cubicBezTo>
                  <a:cubicBezTo>
                    <a:pt x="15" y="17"/>
                    <a:pt x="14" y="18"/>
                    <a:pt x="11" y="18"/>
                  </a:cubicBezTo>
                  <a:cubicBezTo>
                    <a:pt x="8" y="18"/>
                    <a:pt x="5" y="16"/>
                    <a:pt x="5" y="12"/>
                  </a:cubicBezTo>
                  <a:lnTo>
                    <a:pt x="19" y="12"/>
                  </a:lnTo>
                  <a:close/>
                </a:path>
              </a:pathLst>
            </a:custGeom>
            <a:solidFill>
              <a:srgbClr val="000000"/>
            </a:solidFill>
            <a:ln w="9525">
              <a:noFill/>
              <a:round/>
              <a:headEnd/>
              <a:tailEnd/>
            </a:ln>
          </p:spPr>
          <p:txBody>
            <a:bodyPr/>
            <a:lstStyle/>
            <a:p>
              <a:endParaRPr lang="en-US" dirty="0"/>
            </a:p>
          </p:txBody>
        </p:sp>
        <p:sp>
          <p:nvSpPr>
            <p:cNvPr id="34921" name="Freeform 131"/>
            <p:cNvSpPr>
              <a:spLocks noEditPoints="1"/>
            </p:cNvSpPr>
            <p:nvPr/>
          </p:nvSpPr>
          <p:spPr bwMode="auto">
            <a:xfrm>
              <a:off x="1947" y="2209"/>
              <a:ext cx="48" cy="69"/>
            </a:xfrm>
            <a:custGeom>
              <a:avLst/>
              <a:gdLst>
                <a:gd name="T0" fmla="*/ 2147483647 w 20"/>
                <a:gd name="T1" fmla="*/ 2147483647 h 29"/>
                <a:gd name="T2" fmla="*/ 2147483647 w 20"/>
                <a:gd name="T3" fmla="*/ 2147483647 h 29"/>
                <a:gd name="T4" fmla="*/ 2147483647 w 20"/>
                <a:gd name="T5" fmla="*/ 2147483647 h 29"/>
                <a:gd name="T6" fmla="*/ 2147483647 w 20"/>
                <a:gd name="T7" fmla="*/ 2147483647 h 29"/>
                <a:gd name="T8" fmla="*/ 2147483647 w 20"/>
                <a:gd name="T9" fmla="*/ 2147483647 h 29"/>
                <a:gd name="T10" fmla="*/ 2147483647 w 20"/>
                <a:gd name="T11" fmla="*/ 2147483647 h 29"/>
                <a:gd name="T12" fmla="*/ 2147483647 w 20"/>
                <a:gd name="T13" fmla="*/ 2147483647 h 29"/>
                <a:gd name="T14" fmla="*/ 2147483647 w 20"/>
                <a:gd name="T15" fmla="*/ 2147483647 h 29"/>
                <a:gd name="T16" fmla="*/ 0 w 20"/>
                <a:gd name="T17" fmla="*/ 2147483647 h 29"/>
                <a:gd name="T18" fmla="*/ 2147483647 w 20"/>
                <a:gd name="T19" fmla="*/ 2147483647 h 29"/>
                <a:gd name="T20" fmla="*/ 2147483647 w 20"/>
                <a:gd name="T21" fmla="*/ 2147483647 h 29"/>
                <a:gd name="T22" fmla="*/ 2147483647 w 20"/>
                <a:gd name="T23" fmla="*/ 2147483647 h 29"/>
                <a:gd name="T24" fmla="*/ 2147483647 w 20"/>
                <a:gd name="T25" fmla="*/ 2147483647 h 29"/>
                <a:gd name="T26" fmla="*/ 2147483647 w 20"/>
                <a:gd name="T27" fmla="*/ 2147483647 h 29"/>
                <a:gd name="T28" fmla="*/ 2147483647 w 20"/>
                <a:gd name="T29" fmla="*/ 0 h 29"/>
                <a:gd name="T30" fmla="*/ 2147483647 w 20"/>
                <a:gd name="T31" fmla="*/ 2147483647 h 29"/>
                <a:gd name="T32" fmla="*/ 2147483647 w 20"/>
                <a:gd name="T33" fmla="*/ 2147483647 h 29"/>
                <a:gd name="T34" fmla="*/ 2147483647 w 20"/>
                <a:gd name="T35" fmla="*/ 2147483647 h 29"/>
                <a:gd name="T36" fmla="*/ 0 w 20"/>
                <a:gd name="T37" fmla="*/ 2147483647 h 29"/>
                <a:gd name="T38" fmla="*/ 0 w 20"/>
                <a:gd name="T39" fmla="*/ 2147483647 h 29"/>
                <a:gd name="T40" fmla="*/ 0 w 20"/>
                <a:gd name="T41" fmla="*/ 2147483647 h 2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0"/>
                <a:gd name="T64" fmla="*/ 0 h 29"/>
                <a:gd name="T65" fmla="*/ 20 w 20"/>
                <a:gd name="T66" fmla="*/ 29 h 2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0" h="29">
                  <a:moveTo>
                    <a:pt x="5" y="9"/>
                  </a:moveTo>
                  <a:cubicBezTo>
                    <a:pt x="5" y="9"/>
                    <a:pt x="5" y="8"/>
                    <a:pt x="5" y="8"/>
                  </a:cubicBezTo>
                  <a:cubicBezTo>
                    <a:pt x="6" y="6"/>
                    <a:pt x="8" y="4"/>
                    <a:pt x="10" y="4"/>
                  </a:cubicBezTo>
                  <a:cubicBezTo>
                    <a:pt x="13" y="4"/>
                    <a:pt x="15" y="7"/>
                    <a:pt x="15" y="11"/>
                  </a:cubicBezTo>
                  <a:cubicBezTo>
                    <a:pt x="15" y="15"/>
                    <a:pt x="13" y="17"/>
                    <a:pt x="10" y="17"/>
                  </a:cubicBezTo>
                  <a:cubicBezTo>
                    <a:pt x="8" y="17"/>
                    <a:pt x="6" y="16"/>
                    <a:pt x="5" y="14"/>
                  </a:cubicBezTo>
                  <a:cubicBezTo>
                    <a:pt x="5" y="13"/>
                    <a:pt x="5" y="13"/>
                    <a:pt x="5" y="12"/>
                  </a:cubicBezTo>
                  <a:lnTo>
                    <a:pt x="5" y="9"/>
                  </a:lnTo>
                  <a:close/>
                  <a:moveTo>
                    <a:pt x="0" y="29"/>
                  </a:moveTo>
                  <a:cubicBezTo>
                    <a:pt x="5" y="29"/>
                    <a:pt x="5" y="29"/>
                    <a:pt x="5" y="29"/>
                  </a:cubicBezTo>
                  <a:cubicBezTo>
                    <a:pt x="5" y="19"/>
                    <a:pt x="5" y="19"/>
                    <a:pt x="5" y="19"/>
                  </a:cubicBezTo>
                  <a:cubicBezTo>
                    <a:pt x="5" y="19"/>
                    <a:pt x="5" y="19"/>
                    <a:pt x="5" y="19"/>
                  </a:cubicBezTo>
                  <a:cubicBezTo>
                    <a:pt x="6" y="20"/>
                    <a:pt x="8" y="21"/>
                    <a:pt x="11" y="21"/>
                  </a:cubicBezTo>
                  <a:cubicBezTo>
                    <a:pt x="16" y="21"/>
                    <a:pt x="20" y="18"/>
                    <a:pt x="20" y="11"/>
                  </a:cubicBezTo>
                  <a:cubicBezTo>
                    <a:pt x="20" y="4"/>
                    <a:pt x="16" y="0"/>
                    <a:pt x="12" y="0"/>
                  </a:cubicBezTo>
                  <a:cubicBezTo>
                    <a:pt x="9" y="0"/>
                    <a:pt x="6" y="2"/>
                    <a:pt x="5" y="4"/>
                  </a:cubicBezTo>
                  <a:cubicBezTo>
                    <a:pt x="5" y="4"/>
                    <a:pt x="5" y="4"/>
                    <a:pt x="5" y="4"/>
                  </a:cubicBezTo>
                  <a:cubicBezTo>
                    <a:pt x="4" y="1"/>
                    <a:pt x="4" y="1"/>
                    <a:pt x="4" y="1"/>
                  </a:cubicBezTo>
                  <a:cubicBezTo>
                    <a:pt x="0" y="1"/>
                    <a:pt x="0" y="1"/>
                    <a:pt x="0" y="1"/>
                  </a:cubicBezTo>
                  <a:cubicBezTo>
                    <a:pt x="0" y="3"/>
                    <a:pt x="0" y="5"/>
                    <a:pt x="0" y="7"/>
                  </a:cubicBezTo>
                  <a:lnTo>
                    <a:pt x="0" y="29"/>
                  </a:lnTo>
                  <a:close/>
                </a:path>
              </a:pathLst>
            </a:custGeom>
            <a:solidFill>
              <a:srgbClr val="000000"/>
            </a:solidFill>
            <a:ln w="9525">
              <a:noFill/>
              <a:round/>
              <a:headEnd/>
              <a:tailEnd/>
            </a:ln>
          </p:spPr>
          <p:txBody>
            <a:bodyPr/>
            <a:lstStyle/>
            <a:p>
              <a:endParaRPr lang="en-US" dirty="0"/>
            </a:p>
          </p:txBody>
        </p:sp>
        <p:sp>
          <p:nvSpPr>
            <p:cNvPr id="34922" name="Freeform 132"/>
            <p:cNvSpPr>
              <a:spLocks noEditPoints="1"/>
            </p:cNvSpPr>
            <p:nvPr/>
          </p:nvSpPr>
          <p:spPr bwMode="auto">
            <a:xfrm>
              <a:off x="2002" y="2209"/>
              <a:ext cx="49" cy="50"/>
            </a:xfrm>
            <a:custGeom>
              <a:avLst/>
              <a:gdLst>
                <a:gd name="T0" fmla="*/ 2147483647 w 21"/>
                <a:gd name="T1" fmla="*/ 2147483647 h 21"/>
                <a:gd name="T2" fmla="*/ 2147483647 w 21"/>
                <a:gd name="T3" fmla="*/ 2147483647 h 21"/>
                <a:gd name="T4" fmla="*/ 2147483647 w 21"/>
                <a:gd name="T5" fmla="*/ 2147483647 h 21"/>
                <a:gd name="T6" fmla="*/ 2147483647 w 21"/>
                <a:gd name="T7" fmla="*/ 2147483647 h 21"/>
                <a:gd name="T8" fmla="*/ 2147483647 w 21"/>
                <a:gd name="T9" fmla="*/ 2147483647 h 21"/>
                <a:gd name="T10" fmla="*/ 2147483647 w 21"/>
                <a:gd name="T11" fmla="*/ 2147483647 h 21"/>
                <a:gd name="T12" fmla="*/ 2147483647 w 21"/>
                <a:gd name="T13" fmla="*/ 2147483647 h 21"/>
                <a:gd name="T14" fmla="*/ 2147483647 w 21"/>
                <a:gd name="T15" fmla="*/ 0 h 21"/>
                <a:gd name="T16" fmla="*/ 0 w 21"/>
                <a:gd name="T17" fmla="*/ 2147483647 h 21"/>
                <a:gd name="T18" fmla="*/ 2147483647 w 21"/>
                <a:gd name="T19" fmla="*/ 2147483647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21"/>
                <a:gd name="T32" fmla="*/ 21 w 21"/>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21">
                  <a:moveTo>
                    <a:pt x="10" y="18"/>
                  </a:moveTo>
                  <a:cubicBezTo>
                    <a:pt x="7" y="18"/>
                    <a:pt x="5" y="15"/>
                    <a:pt x="5" y="11"/>
                  </a:cubicBezTo>
                  <a:cubicBezTo>
                    <a:pt x="5" y="7"/>
                    <a:pt x="7" y="4"/>
                    <a:pt x="10" y="4"/>
                  </a:cubicBezTo>
                  <a:cubicBezTo>
                    <a:pt x="14" y="4"/>
                    <a:pt x="15" y="8"/>
                    <a:pt x="15" y="11"/>
                  </a:cubicBezTo>
                  <a:cubicBezTo>
                    <a:pt x="15" y="15"/>
                    <a:pt x="13" y="18"/>
                    <a:pt x="10" y="18"/>
                  </a:cubicBezTo>
                  <a:close/>
                  <a:moveTo>
                    <a:pt x="10" y="21"/>
                  </a:moveTo>
                  <a:cubicBezTo>
                    <a:pt x="15" y="21"/>
                    <a:pt x="21" y="18"/>
                    <a:pt x="21" y="11"/>
                  </a:cubicBezTo>
                  <a:cubicBezTo>
                    <a:pt x="21" y="4"/>
                    <a:pt x="17" y="0"/>
                    <a:pt x="11" y="0"/>
                  </a:cubicBezTo>
                  <a:cubicBezTo>
                    <a:pt x="4" y="0"/>
                    <a:pt x="0" y="4"/>
                    <a:pt x="0" y="11"/>
                  </a:cubicBezTo>
                  <a:cubicBezTo>
                    <a:pt x="0" y="17"/>
                    <a:pt x="5" y="21"/>
                    <a:pt x="10" y="21"/>
                  </a:cubicBezTo>
                  <a:close/>
                </a:path>
              </a:pathLst>
            </a:custGeom>
            <a:solidFill>
              <a:srgbClr val="000000"/>
            </a:solidFill>
            <a:ln w="9525">
              <a:noFill/>
              <a:round/>
              <a:headEnd/>
              <a:tailEnd/>
            </a:ln>
          </p:spPr>
          <p:txBody>
            <a:bodyPr/>
            <a:lstStyle/>
            <a:p>
              <a:endParaRPr lang="en-US" dirty="0"/>
            </a:p>
          </p:txBody>
        </p:sp>
        <p:sp>
          <p:nvSpPr>
            <p:cNvPr id="34923" name="Freeform 133"/>
            <p:cNvSpPr>
              <a:spLocks/>
            </p:cNvSpPr>
            <p:nvPr/>
          </p:nvSpPr>
          <p:spPr bwMode="auto">
            <a:xfrm>
              <a:off x="2058" y="2209"/>
              <a:ext cx="34" cy="50"/>
            </a:xfrm>
            <a:custGeom>
              <a:avLst/>
              <a:gdLst>
                <a:gd name="T0" fmla="*/ 2147483647 w 14"/>
                <a:gd name="T1" fmla="*/ 2147483647 h 21"/>
                <a:gd name="T2" fmla="*/ 2147483647 w 14"/>
                <a:gd name="T3" fmla="*/ 2147483647 h 21"/>
                <a:gd name="T4" fmla="*/ 2147483647 w 14"/>
                <a:gd name="T5" fmla="*/ 2147483647 h 21"/>
                <a:gd name="T6" fmla="*/ 2147483647 w 14"/>
                <a:gd name="T7" fmla="*/ 2147483647 h 21"/>
                <a:gd name="T8" fmla="*/ 0 w 14"/>
                <a:gd name="T9" fmla="*/ 2147483647 h 21"/>
                <a:gd name="T10" fmla="*/ 2147483647 w 14"/>
                <a:gd name="T11" fmla="*/ 0 h 21"/>
                <a:gd name="T12" fmla="*/ 2147483647 w 14"/>
                <a:gd name="T13" fmla="*/ 2147483647 h 21"/>
                <a:gd name="T14" fmla="*/ 2147483647 w 14"/>
                <a:gd name="T15" fmla="*/ 2147483647 h 21"/>
                <a:gd name="T16" fmla="*/ 2147483647 w 14"/>
                <a:gd name="T17" fmla="*/ 2147483647 h 21"/>
                <a:gd name="T18" fmla="*/ 2147483647 w 14"/>
                <a:gd name="T19" fmla="*/ 2147483647 h 21"/>
                <a:gd name="T20" fmla="*/ 2147483647 w 14"/>
                <a:gd name="T21" fmla="*/ 2147483647 h 21"/>
                <a:gd name="T22" fmla="*/ 2147483647 w 14"/>
                <a:gd name="T23" fmla="*/ 2147483647 h 21"/>
                <a:gd name="T24" fmla="*/ 2147483647 w 14"/>
                <a:gd name="T25" fmla="*/ 2147483647 h 21"/>
                <a:gd name="T26" fmla="*/ 0 w 14"/>
                <a:gd name="T27" fmla="*/ 2147483647 h 21"/>
                <a:gd name="T28" fmla="*/ 2147483647 w 14"/>
                <a:gd name="T29" fmla="*/ 2147483647 h 2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
                <a:gd name="T46" fmla="*/ 0 h 21"/>
                <a:gd name="T47" fmla="*/ 14 w 14"/>
                <a:gd name="T48" fmla="*/ 21 h 2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 h="21">
                  <a:moveTo>
                    <a:pt x="1" y="16"/>
                  </a:moveTo>
                  <a:cubicBezTo>
                    <a:pt x="2" y="17"/>
                    <a:pt x="4" y="18"/>
                    <a:pt x="6" y="18"/>
                  </a:cubicBezTo>
                  <a:cubicBezTo>
                    <a:pt x="8" y="18"/>
                    <a:pt x="9" y="17"/>
                    <a:pt x="9" y="15"/>
                  </a:cubicBezTo>
                  <a:cubicBezTo>
                    <a:pt x="9" y="14"/>
                    <a:pt x="8" y="13"/>
                    <a:pt x="6" y="12"/>
                  </a:cubicBezTo>
                  <a:cubicBezTo>
                    <a:pt x="2" y="11"/>
                    <a:pt x="0" y="9"/>
                    <a:pt x="0" y="7"/>
                  </a:cubicBezTo>
                  <a:cubicBezTo>
                    <a:pt x="0" y="3"/>
                    <a:pt x="3" y="0"/>
                    <a:pt x="8" y="0"/>
                  </a:cubicBezTo>
                  <a:cubicBezTo>
                    <a:pt x="10" y="0"/>
                    <a:pt x="12" y="1"/>
                    <a:pt x="13" y="1"/>
                  </a:cubicBezTo>
                  <a:cubicBezTo>
                    <a:pt x="12" y="5"/>
                    <a:pt x="12" y="5"/>
                    <a:pt x="12" y="5"/>
                  </a:cubicBezTo>
                  <a:cubicBezTo>
                    <a:pt x="11" y="5"/>
                    <a:pt x="10" y="4"/>
                    <a:pt x="8" y="4"/>
                  </a:cubicBezTo>
                  <a:cubicBezTo>
                    <a:pt x="6" y="4"/>
                    <a:pt x="5" y="5"/>
                    <a:pt x="5" y="6"/>
                  </a:cubicBezTo>
                  <a:cubicBezTo>
                    <a:pt x="5" y="7"/>
                    <a:pt x="6" y="8"/>
                    <a:pt x="9" y="9"/>
                  </a:cubicBezTo>
                  <a:cubicBezTo>
                    <a:pt x="12" y="10"/>
                    <a:pt x="14" y="12"/>
                    <a:pt x="14" y="15"/>
                  </a:cubicBezTo>
                  <a:cubicBezTo>
                    <a:pt x="14" y="19"/>
                    <a:pt x="11" y="21"/>
                    <a:pt x="6" y="21"/>
                  </a:cubicBezTo>
                  <a:cubicBezTo>
                    <a:pt x="3" y="21"/>
                    <a:pt x="1" y="21"/>
                    <a:pt x="0" y="20"/>
                  </a:cubicBezTo>
                  <a:lnTo>
                    <a:pt x="1" y="16"/>
                  </a:lnTo>
                  <a:close/>
                </a:path>
              </a:pathLst>
            </a:custGeom>
            <a:solidFill>
              <a:srgbClr val="000000"/>
            </a:solidFill>
            <a:ln w="9525">
              <a:noFill/>
              <a:round/>
              <a:headEnd/>
              <a:tailEnd/>
            </a:ln>
          </p:spPr>
          <p:txBody>
            <a:bodyPr/>
            <a:lstStyle/>
            <a:p>
              <a:endParaRPr lang="en-US" dirty="0"/>
            </a:p>
          </p:txBody>
        </p:sp>
        <p:sp>
          <p:nvSpPr>
            <p:cNvPr id="34924" name="Freeform 134"/>
            <p:cNvSpPr>
              <a:spLocks noEditPoints="1"/>
            </p:cNvSpPr>
            <p:nvPr/>
          </p:nvSpPr>
          <p:spPr bwMode="auto">
            <a:xfrm>
              <a:off x="2101" y="2190"/>
              <a:ext cx="14" cy="69"/>
            </a:xfrm>
            <a:custGeom>
              <a:avLst/>
              <a:gdLst>
                <a:gd name="T0" fmla="*/ 0 w 6"/>
                <a:gd name="T1" fmla="*/ 2147483647 h 29"/>
                <a:gd name="T2" fmla="*/ 0 w 6"/>
                <a:gd name="T3" fmla="*/ 2147483647 h 29"/>
                <a:gd name="T4" fmla="*/ 2147483647 w 6"/>
                <a:gd name="T5" fmla="*/ 2147483647 h 29"/>
                <a:gd name="T6" fmla="*/ 2147483647 w 6"/>
                <a:gd name="T7" fmla="*/ 2147483647 h 29"/>
                <a:gd name="T8" fmla="*/ 0 w 6"/>
                <a:gd name="T9" fmla="*/ 2147483647 h 29"/>
                <a:gd name="T10" fmla="*/ 2147483647 w 6"/>
                <a:gd name="T11" fmla="*/ 2147483647 h 29"/>
                <a:gd name="T12" fmla="*/ 0 w 6"/>
                <a:gd name="T13" fmla="*/ 2147483647 h 29"/>
                <a:gd name="T14" fmla="*/ 2147483647 w 6"/>
                <a:gd name="T15" fmla="*/ 0 h 29"/>
                <a:gd name="T16" fmla="*/ 2147483647 w 6"/>
                <a:gd name="T17" fmla="*/ 2147483647 h 29"/>
                <a:gd name="T18" fmla="*/ 2147483647 w 6"/>
                <a:gd name="T19" fmla="*/ 2147483647 h 2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29"/>
                <a:gd name="T32" fmla="*/ 6 w 6"/>
                <a:gd name="T33" fmla="*/ 29 h 2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29">
                  <a:moveTo>
                    <a:pt x="0" y="29"/>
                  </a:moveTo>
                  <a:cubicBezTo>
                    <a:pt x="0" y="9"/>
                    <a:pt x="0" y="9"/>
                    <a:pt x="0" y="9"/>
                  </a:cubicBezTo>
                  <a:cubicBezTo>
                    <a:pt x="5" y="9"/>
                    <a:pt x="5" y="9"/>
                    <a:pt x="5" y="9"/>
                  </a:cubicBezTo>
                  <a:cubicBezTo>
                    <a:pt x="5" y="29"/>
                    <a:pt x="5" y="29"/>
                    <a:pt x="5" y="29"/>
                  </a:cubicBezTo>
                  <a:lnTo>
                    <a:pt x="0" y="29"/>
                  </a:lnTo>
                  <a:close/>
                  <a:moveTo>
                    <a:pt x="3" y="6"/>
                  </a:moveTo>
                  <a:cubicBezTo>
                    <a:pt x="1" y="6"/>
                    <a:pt x="0" y="4"/>
                    <a:pt x="0" y="3"/>
                  </a:cubicBezTo>
                  <a:cubicBezTo>
                    <a:pt x="0" y="1"/>
                    <a:pt x="1" y="0"/>
                    <a:pt x="3" y="0"/>
                  </a:cubicBezTo>
                  <a:cubicBezTo>
                    <a:pt x="5" y="0"/>
                    <a:pt x="6" y="1"/>
                    <a:pt x="6" y="3"/>
                  </a:cubicBezTo>
                  <a:cubicBezTo>
                    <a:pt x="6" y="4"/>
                    <a:pt x="5" y="6"/>
                    <a:pt x="3" y="6"/>
                  </a:cubicBezTo>
                  <a:close/>
                </a:path>
              </a:pathLst>
            </a:custGeom>
            <a:solidFill>
              <a:srgbClr val="000000"/>
            </a:solidFill>
            <a:ln w="9525">
              <a:noFill/>
              <a:round/>
              <a:headEnd/>
              <a:tailEnd/>
            </a:ln>
          </p:spPr>
          <p:txBody>
            <a:bodyPr/>
            <a:lstStyle/>
            <a:p>
              <a:endParaRPr lang="en-US" dirty="0"/>
            </a:p>
          </p:txBody>
        </p:sp>
        <p:sp>
          <p:nvSpPr>
            <p:cNvPr id="34925" name="Freeform 135"/>
            <p:cNvSpPr>
              <a:spLocks/>
            </p:cNvSpPr>
            <p:nvPr/>
          </p:nvSpPr>
          <p:spPr bwMode="auto">
            <a:xfrm>
              <a:off x="2122" y="2200"/>
              <a:ext cx="31" cy="59"/>
            </a:xfrm>
            <a:custGeom>
              <a:avLst/>
              <a:gdLst>
                <a:gd name="T0" fmla="*/ 2147483647 w 13"/>
                <a:gd name="T1" fmla="*/ 0 h 25"/>
                <a:gd name="T2" fmla="*/ 2147483647 w 13"/>
                <a:gd name="T3" fmla="*/ 2147483647 h 25"/>
                <a:gd name="T4" fmla="*/ 2147483647 w 13"/>
                <a:gd name="T5" fmla="*/ 2147483647 h 25"/>
                <a:gd name="T6" fmla="*/ 2147483647 w 13"/>
                <a:gd name="T7" fmla="*/ 2147483647 h 25"/>
                <a:gd name="T8" fmla="*/ 2147483647 w 13"/>
                <a:gd name="T9" fmla="*/ 2147483647 h 25"/>
                <a:gd name="T10" fmla="*/ 2147483647 w 13"/>
                <a:gd name="T11" fmla="*/ 2147483647 h 25"/>
                <a:gd name="T12" fmla="*/ 2147483647 w 13"/>
                <a:gd name="T13" fmla="*/ 2147483647 h 25"/>
                <a:gd name="T14" fmla="*/ 2147483647 w 13"/>
                <a:gd name="T15" fmla="*/ 2147483647 h 25"/>
                <a:gd name="T16" fmla="*/ 2147483647 w 13"/>
                <a:gd name="T17" fmla="*/ 2147483647 h 25"/>
                <a:gd name="T18" fmla="*/ 2147483647 w 13"/>
                <a:gd name="T19" fmla="*/ 2147483647 h 25"/>
                <a:gd name="T20" fmla="*/ 2147483647 w 13"/>
                <a:gd name="T21" fmla="*/ 2147483647 h 25"/>
                <a:gd name="T22" fmla="*/ 2147483647 w 13"/>
                <a:gd name="T23" fmla="*/ 2147483647 h 25"/>
                <a:gd name="T24" fmla="*/ 2147483647 w 13"/>
                <a:gd name="T25" fmla="*/ 2147483647 h 25"/>
                <a:gd name="T26" fmla="*/ 0 w 13"/>
                <a:gd name="T27" fmla="*/ 2147483647 h 25"/>
                <a:gd name="T28" fmla="*/ 0 w 13"/>
                <a:gd name="T29" fmla="*/ 2147483647 h 25"/>
                <a:gd name="T30" fmla="*/ 2147483647 w 13"/>
                <a:gd name="T31" fmla="*/ 2147483647 h 25"/>
                <a:gd name="T32" fmla="*/ 2147483647 w 13"/>
                <a:gd name="T33" fmla="*/ 2147483647 h 25"/>
                <a:gd name="T34" fmla="*/ 2147483647 w 13"/>
                <a:gd name="T35" fmla="*/ 0 h 2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
                <a:gd name="T55" fmla="*/ 0 h 25"/>
                <a:gd name="T56" fmla="*/ 13 w 13"/>
                <a:gd name="T57" fmla="*/ 25 h 2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 h="25">
                  <a:moveTo>
                    <a:pt x="8" y="0"/>
                  </a:moveTo>
                  <a:cubicBezTo>
                    <a:pt x="8" y="5"/>
                    <a:pt x="8" y="5"/>
                    <a:pt x="8" y="5"/>
                  </a:cubicBezTo>
                  <a:cubicBezTo>
                    <a:pt x="13" y="5"/>
                    <a:pt x="13" y="5"/>
                    <a:pt x="13" y="5"/>
                  </a:cubicBezTo>
                  <a:cubicBezTo>
                    <a:pt x="13" y="9"/>
                    <a:pt x="13" y="9"/>
                    <a:pt x="13" y="9"/>
                  </a:cubicBezTo>
                  <a:cubicBezTo>
                    <a:pt x="8" y="9"/>
                    <a:pt x="8" y="9"/>
                    <a:pt x="8" y="9"/>
                  </a:cubicBezTo>
                  <a:cubicBezTo>
                    <a:pt x="8" y="17"/>
                    <a:pt x="8" y="17"/>
                    <a:pt x="8" y="17"/>
                  </a:cubicBezTo>
                  <a:cubicBezTo>
                    <a:pt x="8" y="20"/>
                    <a:pt x="8" y="21"/>
                    <a:pt x="10" y="21"/>
                  </a:cubicBezTo>
                  <a:cubicBezTo>
                    <a:pt x="11" y="21"/>
                    <a:pt x="12" y="21"/>
                    <a:pt x="12" y="21"/>
                  </a:cubicBezTo>
                  <a:cubicBezTo>
                    <a:pt x="12" y="25"/>
                    <a:pt x="12" y="25"/>
                    <a:pt x="12" y="25"/>
                  </a:cubicBezTo>
                  <a:cubicBezTo>
                    <a:pt x="12" y="25"/>
                    <a:pt x="10" y="25"/>
                    <a:pt x="9" y="25"/>
                  </a:cubicBezTo>
                  <a:cubicBezTo>
                    <a:pt x="7" y="25"/>
                    <a:pt x="5" y="25"/>
                    <a:pt x="4" y="24"/>
                  </a:cubicBezTo>
                  <a:cubicBezTo>
                    <a:pt x="3" y="23"/>
                    <a:pt x="3" y="21"/>
                    <a:pt x="3" y="18"/>
                  </a:cubicBezTo>
                  <a:cubicBezTo>
                    <a:pt x="3" y="9"/>
                    <a:pt x="3" y="9"/>
                    <a:pt x="3" y="9"/>
                  </a:cubicBezTo>
                  <a:cubicBezTo>
                    <a:pt x="0" y="9"/>
                    <a:pt x="0" y="9"/>
                    <a:pt x="0" y="9"/>
                  </a:cubicBezTo>
                  <a:cubicBezTo>
                    <a:pt x="0" y="5"/>
                    <a:pt x="0" y="5"/>
                    <a:pt x="0" y="5"/>
                  </a:cubicBezTo>
                  <a:cubicBezTo>
                    <a:pt x="3" y="5"/>
                    <a:pt x="3" y="5"/>
                    <a:pt x="3" y="5"/>
                  </a:cubicBezTo>
                  <a:cubicBezTo>
                    <a:pt x="3" y="1"/>
                    <a:pt x="3" y="1"/>
                    <a:pt x="3" y="1"/>
                  </a:cubicBezTo>
                  <a:lnTo>
                    <a:pt x="8" y="0"/>
                  </a:lnTo>
                  <a:close/>
                </a:path>
              </a:pathLst>
            </a:custGeom>
            <a:solidFill>
              <a:srgbClr val="000000"/>
            </a:solidFill>
            <a:ln w="9525">
              <a:noFill/>
              <a:round/>
              <a:headEnd/>
              <a:tailEnd/>
            </a:ln>
          </p:spPr>
          <p:txBody>
            <a:bodyPr/>
            <a:lstStyle/>
            <a:p>
              <a:endParaRPr lang="en-US" dirty="0"/>
            </a:p>
          </p:txBody>
        </p:sp>
        <p:sp>
          <p:nvSpPr>
            <p:cNvPr id="34926" name="Freeform 136"/>
            <p:cNvSpPr>
              <a:spLocks/>
            </p:cNvSpPr>
            <p:nvPr/>
          </p:nvSpPr>
          <p:spPr bwMode="auto">
            <a:xfrm>
              <a:off x="2158" y="2209"/>
              <a:ext cx="35" cy="50"/>
            </a:xfrm>
            <a:custGeom>
              <a:avLst/>
              <a:gdLst>
                <a:gd name="T0" fmla="*/ 2147483647 w 15"/>
                <a:gd name="T1" fmla="*/ 2147483647 h 21"/>
                <a:gd name="T2" fmla="*/ 2147483647 w 15"/>
                <a:gd name="T3" fmla="*/ 2147483647 h 21"/>
                <a:gd name="T4" fmla="*/ 2147483647 w 15"/>
                <a:gd name="T5" fmla="*/ 2147483647 h 21"/>
                <a:gd name="T6" fmla="*/ 2147483647 w 15"/>
                <a:gd name="T7" fmla="*/ 2147483647 h 21"/>
                <a:gd name="T8" fmla="*/ 2147483647 w 15"/>
                <a:gd name="T9" fmla="*/ 2147483647 h 21"/>
                <a:gd name="T10" fmla="*/ 2147483647 w 15"/>
                <a:gd name="T11" fmla="*/ 0 h 21"/>
                <a:gd name="T12" fmla="*/ 2147483647 w 15"/>
                <a:gd name="T13" fmla="*/ 2147483647 h 21"/>
                <a:gd name="T14" fmla="*/ 2147483647 w 15"/>
                <a:gd name="T15" fmla="*/ 2147483647 h 21"/>
                <a:gd name="T16" fmla="*/ 2147483647 w 15"/>
                <a:gd name="T17" fmla="*/ 2147483647 h 21"/>
                <a:gd name="T18" fmla="*/ 2147483647 w 15"/>
                <a:gd name="T19" fmla="*/ 2147483647 h 21"/>
                <a:gd name="T20" fmla="*/ 2147483647 w 15"/>
                <a:gd name="T21" fmla="*/ 2147483647 h 21"/>
                <a:gd name="T22" fmla="*/ 2147483647 w 15"/>
                <a:gd name="T23" fmla="*/ 2147483647 h 21"/>
                <a:gd name="T24" fmla="*/ 2147483647 w 15"/>
                <a:gd name="T25" fmla="*/ 2147483647 h 21"/>
                <a:gd name="T26" fmla="*/ 0 w 15"/>
                <a:gd name="T27" fmla="*/ 2147483647 h 21"/>
                <a:gd name="T28" fmla="*/ 2147483647 w 15"/>
                <a:gd name="T29" fmla="*/ 2147483647 h 2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5"/>
                <a:gd name="T46" fmla="*/ 0 h 21"/>
                <a:gd name="T47" fmla="*/ 15 w 15"/>
                <a:gd name="T48" fmla="*/ 21 h 2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5" h="21">
                  <a:moveTo>
                    <a:pt x="1" y="16"/>
                  </a:moveTo>
                  <a:cubicBezTo>
                    <a:pt x="2" y="17"/>
                    <a:pt x="5" y="18"/>
                    <a:pt x="6" y="18"/>
                  </a:cubicBezTo>
                  <a:cubicBezTo>
                    <a:pt x="9" y="18"/>
                    <a:pt x="10" y="17"/>
                    <a:pt x="10" y="15"/>
                  </a:cubicBezTo>
                  <a:cubicBezTo>
                    <a:pt x="10" y="14"/>
                    <a:pt x="9" y="13"/>
                    <a:pt x="6" y="12"/>
                  </a:cubicBezTo>
                  <a:cubicBezTo>
                    <a:pt x="2" y="11"/>
                    <a:pt x="1" y="9"/>
                    <a:pt x="1" y="7"/>
                  </a:cubicBezTo>
                  <a:cubicBezTo>
                    <a:pt x="1" y="3"/>
                    <a:pt x="4" y="0"/>
                    <a:pt x="8" y="0"/>
                  </a:cubicBezTo>
                  <a:cubicBezTo>
                    <a:pt x="11" y="0"/>
                    <a:pt x="13" y="1"/>
                    <a:pt x="14" y="1"/>
                  </a:cubicBezTo>
                  <a:cubicBezTo>
                    <a:pt x="13" y="5"/>
                    <a:pt x="13" y="5"/>
                    <a:pt x="13" y="5"/>
                  </a:cubicBezTo>
                  <a:cubicBezTo>
                    <a:pt x="12" y="5"/>
                    <a:pt x="10" y="4"/>
                    <a:pt x="8" y="4"/>
                  </a:cubicBezTo>
                  <a:cubicBezTo>
                    <a:pt x="7" y="4"/>
                    <a:pt x="6" y="5"/>
                    <a:pt x="6" y="6"/>
                  </a:cubicBezTo>
                  <a:cubicBezTo>
                    <a:pt x="6" y="7"/>
                    <a:pt x="7" y="8"/>
                    <a:pt x="9" y="9"/>
                  </a:cubicBezTo>
                  <a:cubicBezTo>
                    <a:pt x="13" y="10"/>
                    <a:pt x="15" y="12"/>
                    <a:pt x="15" y="15"/>
                  </a:cubicBezTo>
                  <a:cubicBezTo>
                    <a:pt x="15" y="19"/>
                    <a:pt x="12" y="21"/>
                    <a:pt x="6" y="21"/>
                  </a:cubicBezTo>
                  <a:cubicBezTo>
                    <a:pt x="4" y="21"/>
                    <a:pt x="2" y="21"/>
                    <a:pt x="0" y="20"/>
                  </a:cubicBezTo>
                  <a:lnTo>
                    <a:pt x="1" y="16"/>
                  </a:lnTo>
                  <a:close/>
                </a:path>
              </a:pathLst>
            </a:custGeom>
            <a:solidFill>
              <a:srgbClr val="000000"/>
            </a:solidFill>
            <a:ln w="9525">
              <a:noFill/>
              <a:round/>
              <a:headEnd/>
              <a:tailEnd/>
            </a:ln>
          </p:spPr>
          <p:txBody>
            <a:bodyPr/>
            <a:lstStyle/>
            <a:p>
              <a:endParaRPr lang="en-US" dirty="0"/>
            </a:p>
          </p:txBody>
        </p:sp>
        <p:sp>
          <p:nvSpPr>
            <p:cNvPr id="34927" name="Freeform 137"/>
            <p:cNvSpPr>
              <a:spLocks noEditPoints="1"/>
            </p:cNvSpPr>
            <p:nvPr/>
          </p:nvSpPr>
          <p:spPr bwMode="auto">
            <a:xfrm>
              <a:off x="2219" y="2209"/>
              <a:ext cx="50" cy="50"/>
            </a:xfrm>
            <a:custGeom>
              <a:avLst/>
              <a:gdLst>
                <a:gd name="T0" fmla="*/ 2147483647 w 21"/>
                <a:gd name="T1" fmla="*/ 2147483647 h 21"/>
                <a:gd name="T2" fmla="*/ 2147483647 w 21"/>
                <a:gd name="T3" fmla="*/ 2147483647 h 21"/>
                <a:gd name="T4" fmla="*/ 2147483647 w 21"/>
                <a:gd name="T5" fmla="*/ 2147483647 h 21"/>
                <a:gd name="T6" fmla="*/ 2147483647 w 21"/>
                <a:gd name="T7" fmla="*/ 2147483647 h 21"/>
                <a:gd name="T8" fmla="*/ 2147483647 w 21"/>
                <a:gd name="T9" fmla="*/ 2147483647 h 21"/>
                <a:gd name="T10" fmla="*/ 2147483647 w 21"/>
                <a:gd name="T11" fmla="*/ 2147483647 h 21"/>
                <a:gd name="T12" fmla="*/ 2147483647 w 21"/>
                <a:gd name="T13" fmla="*/ 2147483647 h 21"/>
                <a:gd name="T14" fmla="*/ 2147483647 w 21"/>
                <a:gd name="T15" fmla="*/ 0 h 21"/>
                <a:gd name="T16" fmla="*/ 0 w 21"/>
                <a:gd name="T17" fmla="*/ 2147483647 h 21"/>
                <a:gd name="T18" fmla="*/ 2147483647 w 21"/>
                <a:gd name="T19" fmla="*/ 2147483647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21"/>
                <a:gd name="T32" fmla="*/ 21 w 21"/>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21">
                  <a:moveTo>
                    <a:pt x="10" y="18"/>
                  </a:moveTo>
                  <a:cubicBezTo>
                    <a:pt x="7" y="18"/>
                    <a:pt x="5" y="15"/>
                    <a:pt x="5" y="11"/>
                  </a:cubicBezTo>
                  <a:cubicBezTo>
                    <a:pt x="5" y="7"/>
                    <a:pt x="7" y="4"/>
                    <a:pt x="10" y="4"/>
                  </a:cubicBezTo>
                  <a:cubicBezTo>
                    <a:pt x="14" y="4"/>
                    <a:pt x="15" y="8"/>
                    <a:pt x="15" y="11"/>
                  </a:cubicBezTo>
                  <a:cubicBezTo>
                    <a:pt x="15" y="15"/>
                    <a:pt x="13" y="18"/>
                    <a:pt x="10" y="18"/>
                  </a:cubicBezTo>
                  <a:close/>
                  <a:moveTo>
                    <a:pt x="10" y="21"/>
                  </a:moveTo>
                  <a:cubicBezTo>
                    <a:pt x="15" y="21"/>
                    <a:pt x="21" y="18"/>
                    <a:pt x="21" y="11"/>
                  </a:cubicBezTo>
                  <a:cubicBezTo>
                    <a:pt x="21" y="4"/>
                    <a:pt x="17" y="0"/>
                    <a:pt x="11" y="0"/>
                  </a:cubicBezTo>
                  <a:cubicBezTo>
                    <a:pt x="4" y="0"/>
                    <a:pt x="0" y="4"/>
                    <a:pt x="0" y="11"/>
                  </a:cubicBezTo>
                  <a:cubicBezTo>
                    <a:pt x="0" y="17"/>
                    <a:pt x="5" y="21"/>
                    <a:pt x="10" y="21"/>
                  </a:cubicBezTo>
                  <a:close/>
                </a:path>
              </a:pathLst>
            </a:custGeom>
            <a:solidFill>
              <a:srgbClr val="000000"/>
            </a:solidFill>
            <a:ln w="9525">
              <a:noFill/>
              <a:round/>
              <a:headEnd/>
              <a:tailEnd/>
            </a:ln>
          </p:spPr>
          <p:txBody>
            <a:bodyPr/>
            <a:lstStyle/>
            <a:p>
              <a:endParaRPr lang="en-US" dirty="0"/>
            </a:p>
          </p:txBody>
        </p:sp>
        <p:sp>
          <p:nvSpPr>
            <p:cNvPr id="34928" name="Freeform 138"/>
            <p:cNvSpPr>
              <a:spLocks/>
            </p:cNvSpPr>
            <p:nvPr/>
          </p:nvSpPr>
          <p:spPr bwMode="auto">
            <a:xfrm>
              <a:off x="2273" y="2188"/>
              <a:ext cx="31" cy="71"/>
            </a:xfrm>
            <a:custGeom>
              <a:avLst/>
              <a:gdLst>
                <a:gd name="T0" fmla="*/ 2147483647 w 13"/>
                <a:gd name="T1" fmla="*/ 2147483647 h 30"/>
                <a:gd name="T2" fmla="*/ 2147483647 w 13"/>
                <a:gd name="T3" fmla="*/ 2147483647 h 30"/>
                <a:gd name="T4" fmla="*/ 0 w 13"/>
                <a:gd name="T5" fmla="*/ 2147483647 h 30"/>
                <a:gd name="T6" fmla="*/ 0 w 13"/>
                <a:gd name="T7" fmla="*/ 2147483647 h 30"/>
                <a:gd name="T8" fmla="*/ 2147483647 w 13"/>
                <a:gd name="T9" fmla="*/ 2147483647 h 30"/>
                <a:gd name="T10" fmla="*/ 2147483647 w 13"/>
                <a:gd name="T11" fmla="*/ 2147483647 h 30"/>
                <a:gd name="T12" fmla="*/ 2147483647 w 13"/>
                <a:gd name="T13" fmla="*/ 2147483647 h 30"/>
                <a:gd name="T14" fmla="*/ 2147483647 w 13"/>
                <a:gd name="T15" fmla="*/ 0 h 30"/>
                <a:gd name="T16" fmla="*/ 2147483647 w 13"/>
                <a:gd name="T17" fmla="*/ 0 h 30"/>
                <a:gd name="T18" fmla="*/ 2147483647 w 13"/>
                <a:gd name="T19" fmla="*/ 2147483647 h 30"/>
                <a:gd name="T20" fmla="*/ 2147483647 w 13"/>
                <a:gd name="T21" fmla="*/ 2147483647 h 30"/>
                <a:gd name="T22" fmla="*/ 2147483647 w 13"/>
                <a:gd name="T23" fmla="*/ 2147483647 h 30"/>
                <a:gd name="T24" fmla="*/ 2147483647 w 13"/>
                <a:gd name="T25" fmla="*/ 2147483647 h 30"/>
                <a:gd name="T26" fmla="*/ 2147483647 w 13"/>
                <a:gd name="T27" fmla="*/ 2147483647 h 30"/>
                <a:gd name="T28" fmla="*/ 2147483647 w 13"/>
                <a:gd name="T29" fmla="*/ 2147483647 h 30"/>
                <a:gd name="T30" fmla="*/ 2147483647 w 13"/>
                <a:gd name="T31" fmla="*/ 2147483647 h 30"/>
                <a:gd name="T32" fmla="*/ 2147483647 w 13"/>
                <a:gd name="T33" fmla="*/ 2147483647 h 30"/>
                <a:gd name="T34" fmla="*/ 2147483647 w 13"/>
                <a:gd name="T35" fmla="*/ 2147483647 h 3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
                <a:gd name="T55" fmla="*/ 0 h 30"/>
                <a:gd name="T56" fmla="*/ 13 w 13"/>
                <a:gd name="T57" fmla="*/ 30 h 3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 h="30">
                  <a:moveTo>
                    <a:pt x="2" y="30"/>
                  </a:moveTo>
                  <a:cubicBezTo>
                    <a:pt x="2" y="14"/>
                    <a:pt x="2" y="14"/>
                    <a:pt x="2" y="14"/>
                  </a:cubicBezTo>
                  <a:cubicBezTo>
                    <a:pt x="0" y="14"/>
                    <a:pt x="0" y="14"/>
                    <a:pt x="0" y="14"/>
                  </a:cubicBezTo>
                  <a:cubicBezTo>
                    <a:pt x="0" y="10"/>
                    <a:pt x="0" y="10"/>
                    <a:pt x="0" y="10"/>
                  </a:cubicBezTo>
                  <a:cubicBezTo>
                    <a:pt x="2" y="10"/>
                    <a:pt x="2" y="10"/>
                    <a:pt x="2" y="10"/>
                  </a:cubicBezTo>
                  <a:cubicBezTo>
                    <a:pt x="2" y="9"/>
                    <a:pt x="2" y="9"/>
                    <a:pt x="2" y="9"/>
                  </a:cubicBezTo>
                  <a:cubicBezTo>
                    <a:pt x="2" y="6"/>
                    <a:pt x="3" y="4"/>
                    <a:pt x="5" y="2"/>
                  </a:cubicBezTo>
                  <a:cubicBezTo>
                    <a:pt x="6" y="0"/>
                    <a:pt x="8" y="0"/>
                    <a:pt x="10" y="0"/>
                  </a:cubicBezTo>
                  <a:cubicBezTo>
                    <a:pt x="12" y="0"/>
                    <a:pt x="13" y="0"/>
                    <a:pt x="13" y="0"/>
                  </a:cubicBezTo>
                  <a:cubicBezTo>
                    <a:pt x="13" y="4"/>
                    <a:pt x="13" y="4"/>
                    <a:pt x="13" y="4"/>
                  </a:cubicBezTo>
                  <a:cubicBezTo>
                    <a:pt x="12" y="4"/>
                    <a:pt x="12" y="4"/>
                    <a:pt x="11" y="4"/>
                  </a:cubicBezTo>
                  <a:cubicBezTo>
                    <a:pt x="8" y="4"/>
                    <a:pt x="7" y="6"/>
                    <a:pt x="7" y="9"/>
                  </a:cubicBezTo>
                  <a:cubicBezTo>
                    <a:pt x="7" y="10"/>
                    <a:pt x="7" y="10"/>
                    <a:pt x="7" y="10"/>
                  </a:cubicBezTo>
                  <a:cubicBezTo>
                    <a:pt x="12" y="10"/>
                    <a:pt x="12" y="10"/>
                    <a:pt x="12" y="10"/>
                  </a:cubicBezTo>
                  <a:cubicBezTo>
                    <a:pt x="12" y="14"/>
                    <a:pt x="12" y="14"/>
                    <a:pt x="12" y="14"/>
                  </a:cubicBezTo>
                  <a:cubicBezTo>
                    <a:pt x="8" y="14"/>
                    <a:pt x="8" y="14"/>
                    <a:pt x="8" y="14"/>
                  </a:cubicBezTo>
                  <a:cubicBezTo>
                    <a:pt x="8" y="30"/>
                    <a:pt x="8" y="30"/>
                    <a:pt x="8" y="30"/>
                  </a:cubicBezTo>
                  <a:lnTo>
                    <a:pt x="2" y="30"/>
                  </a:lnTo>
                  <a:close/>
                </a:path>
              </a:pathLst>
            </a:custGeom>
            <a:solidFill>
              <a:srgbClr val="000000"/>
            </a:solidFill>
            <a:ln w="9525">
              <a:noFill/>
              <a:round/>
              <a:headEnd/>
              <a:tailEnd/>
            </a:ln>
          </p:spPr>
          <p:txBody>
            <a:bodyPr/>
            <a:lstStyle/>
            <a:p>
              <a:endParaRPr lang="en-US" dirty="0"/>
            </a:p>
          </p:txBody>
        </p:sp>
        <p:sp>
          <p:nvSpPr>
            <p:cNvPr id="34929" name="Freeform 139"/>
            <p:cNvSpPr>
              <a:spLocks noEditPoints="1"/>
            </p:cNvSpPr>
            <p:nvPr/>
          </p:nvSpPr>
          <p:spPr bwMode="auto">
            <a:xfrm>
              <a:off x="2325" y="2209"/>
              <a:ext cx="50" cy="50"/>
            </a:xfrm>
            <a:custGeom>
              <a:avLst/>
              <a:gdLst>
                <a:gd name="T0" fmla="*/ 2147483647 w 21"/>
                <a:gd name="T1" fmla="*/ 2147483647 h 21"/>
                <a:gd name="T2" fmla="*/ 2147483647 w 21"/>
                <a:gd name="T3" fmla="*/ 2147483647 h 21"/>
                <a:gd name="T4" fmla="*/ 2147483647 w 21"/>
                <a:gd name="T5" fmla="*/ 2147483647 h 21"/>
                <a:gd name="T6" fmla="*/ 2147483647 w 21"/>
                <a:gd name="T7" fmla="*/ 2147483647 h 21"/>
                <a:gd name="T8" fmla="*/ 2147483647 w 21"/>
                <a:gd name="T9" fmla="*/ 2147483647 h 21"/>
                <a:gd name="T10" fmla="*/ 2147483647 w 21"/>
                <a:gd name="T11" fmla="*/ 2147483647 h 21"/>
                <a:gd name="T12" fmla="*/ 2147483647 w 21"/>
                <a:gd name="T13" fmla="*/ 2147483647 h 21"/>
                <a:gd name="T14" fmla="*/ 2147483647 w 21"/>
                <a:gd name="T15" fmla="*/ 0 h 21"/>
                <a:gd name="T16" fmla="*/ 0 w 21"/>
                <a:gd name="T17" fmla="*/ 2147483647 h 21"/>
                <a:gd name="T18" fmla="*/ 2147483647 w 21"/>
                <a:gd name="T19" fmla="*/ 2147483647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21"/>
                <a:gd name="T32" fmla="*/ 21 w 21"/>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21">
                  <a:moveTo>
                    <a:pt x="11" y="18"/>
                  </a:moveTo>
                  <a:cubicBezTo>
                    <a:pt x="8" y="18"/>
                    <a:pt x="6" y="15"/>
                    <a:pt x="6" y="11"/>
                  </a:cubicBezTo>
                  <a:cubicBezTo>
                    <a:pt x="6" y="7"/>
                    <a:pt x="7" y="4"/>
                    <a:pt x="11" y="4"/>
                  </a:cubicBezTo>
                  <a:cubicBezTo>
                    <a:pt x="14" y="4"/>
                    <a:pt x="16" y="8"/>
                    <a:pt x="16" y="11"/>
                  </a:cubicBezTo>
                  <a:cubicBezTo>
                    <a:pt x="16" y="15"/>
                    <a:pt x="14" y="18"/>
                    <a:pt x="11" y="18"/>
                  </a:cubicBezTo>
                  <a:close/>
                  <a:moveTo>
                    <a:pt x="11" y="21"/>
                  </a:moveTo>
                  <a:cubicBezTo>
                    <a:pt x="16" y="21"/>
                    <a:pt x="21" y="18"/>
                    <a:pt x="21" y="11"/>
                  </a:cubicBezTo>
                  <a:cubicBezTo>
                    <a:pt x="21" y="4"/>
                    <a:pt x="17" y="0"/>
                    <a:pt x="11" y="0"/>
                  </a:cubicBezTo>
                  <a:cubicBezTo>
                    <a:pt x="5" y="0"/>
                    <a:pt x="0" y="4"/>
                    <a:pt x="0" y="11"/>
                  </a:cubicBezTo>
                  <a:cubicBezTo>
                    <a:pt x="0" y="17"/>
                    <a:pt x="5" y="21"/>
                    <a:pt x="11" y="21"/>
                  </a:cubicBezTo>
                  <a:close/>
                </a:path>
              </a:pathLst>
            </a:custGeom>
            <a:solidFill>
              <a:srgbClr val="000000"/>
            </a:solidFill>
            <a:ln w="9525">
              <a:noFill/>
              <a:round/>
              <a:headEnd/>
              <a:tailEnd/>
            </a:ln>
          </p:spPr>
          <p:txBody>
            <a:bodyPr/>
            <a:lstStyle/>
            <a:p>
              <a:endParaRPr lang="en-US" dirty="0"/>
            </a:p>
          </p:txBody>
        </p:sp>
        <p:sp>
          <p:nvSpPr>
            <p:cNvPr id="34930" name="Freeform 140"/>
            <p:cNvSpPr>
              <a:spLocks/>
            </p:cNvSpPr>
            <p:nvPr/>
          </p:nvSpPr>
          <p:spPr bwMode="auto">
            <a:xfrm>
              <a:off x="2385" y="2209"/>
              <a:ext cx="28" cy="50"/>
            </a:xfrm>
            <a:custGeom>
              <a:avLst/>
              <a:gdLst>
                <a:gd name="T0" fmla="*/ 0 w 12"/>
                <a:gd name="T1" fmla="*/ 2147483647 h 21"/>
                <a:gd name="T2" fmla="*/ 0 w 12"/>
                <a:gd name="T3" fmla="*/ 2147483647 h 21"/>
                <a:gd name="T4" fmla="*/ 2147483647 w 12"/>
                <a:gd name="T5" fmla="*/ 2147483647 h 21"/>
                <a:gd name="T6" fmla="*/ 2147483647 w 12"/>
                <a:gd name="T7" fmla="*/ 2147483647 h 21"/>
                <a:gd name="T8" fmla="*/ 2147483647 w 12"/>
                <a:gd name="T9" fmla="*/ 2147483647 h 21"/>
                <a:gd name="T10" fmla="*/ 2147483647 w 12"/>
                <a:gd name="T11" fmla="*/ 0 h 21"/>
                <a:gd name="T12" fmla="*/ 2147483647 w 12"/>
                <a:gd name="T13" fmla="*/ 0 h 21"/>
                <a:gd name="T14" fmla="*/ 2147483647 w 12"/>
                <a:gd name="T15" fmla="*/ 2147483647 h 21"/>
                <a:gd name="T16" fmla="*/ 2147483647 w 12"/>
                <a:gd name="T17" fmla="*/ 2147483647 h 21"/>
                <a:gd name="T18" fmla="*/ 2147483647 w 12"/>
                <a:gd name="T19" fmla="*/ 2147483647 h 21"/>
                <a:gd name="T20" fmla="*/ 2147483647 w 12"/>
                <a:gd name="T21" fmla="*/ 2147483647 h 21"/>
                <a:gd name="T22" fmla="*/ 2147483647 w 12"/>
                <a:gd name="T23" fmla="*/ 2147483647 h 21"/>
                <a:gd name="T24" fmla="*/ 0 w 12"/>
                <a:gd name="T25" fmla="*/ 2147483647 h 21"/>
                <a:gd name="T26" fmla="*/ 0 w 12"/>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21"/>
                <a:gd name="T44" fmla="*/ 12 w 12"/>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21">
                  <a:moveTo>
                    <a:pt x="0" y="7"/>
                  </a:moveTo>
                  <a:cubicBezTo>
                    <a:pt x="0" y="4"/>
                    <a:pt x="0" y="3"/>
                    <a:pt x="0" y="1"/>
                  </a:cubicBezTo>
                  <a:cubicBezTo>
                    <a:pt x="4" y="1"/>
                    <a:pt x="4" y="1"/>
                    <a:pt x="4" y="1"/>
                  </a:cubicBezTo>
                  <a:cubicBezTo>
                    <a:pt x="5" y="5"/>
                    <a:pt x="5" y="5"/>
                    <a:pt x="5" y="5"/>
                  </a:cubicBezTo>
                  <a:cubicBezTo>
                    <a:pt x="5" y="5"/>
                    <a:pt x="5" y="5"/>
                    <a:pt x="5" y="5"/>
                  </a:cubicBezTo>
                  <a:cubicBezTo>
                    <a:pt x="6" y="2"/>
                    <a:pt x="8" y="0"/>
                    <a:pt x="10" y="0"/>
                  </a:cubicBezTo>
                  <a:cubicBezTo>
                    <a:pt x="11" y="0"/>
                    <a:pt x="11" y="0"/>
                    <a:pt x="12" y="0"/>
                  </a:cubicBezTo>
                  <a:cubicBezTo>
                    <a:pt x="12" y="5"/>
                    <a:pt x="12" y="5"/>
                    <a:pt x="12" y="5"/>
                  </a:cubicBezTo>
                  <a:cubicBezTo>
                    <a:pt x="11" y="5"/>
                    <a:pt x="11" y="5"/>
                    <a:pt x="10" y="5"/>
                  </a:cubicBezTo>
                  <a:cubicBezTo>
                    <a:pt x="8" y="5"/>
                    <a:pt x="6" y="7"/>
                    <a:pt x="5" y="9"/>
                  </a:cubicBezTo>
                  <a:cubicBezTo>
                    <a:pt x="5" y="9"/>
                    <a:pt x="5" y="10"/>
                    <a:pt x="5" y="10"/>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endParaRPr lang="en-US" dirty="0"/>
            </a:p>
          </p:txBody>
        </p:sp>
        <p:sp>
          <p:nvSpPr>
            <p:cNvPr id="34931" name="Freeform 141"/>
            <p:cNvSpPr>
              <a:spLocks noEditPoints="1"/>
            </p:cNvSpPr>
            <p:nvPr/>
          </p:nvSpPr>
          <p:spPr bwMode="auto">
            <a:xfrm>
              <a:off x="2436" y="2209"/>
              <a:ext cx="48" cy="71"/>
            </a:xfrm>
            <a:custGeom>
              <a:avLst/>
              <a:gdLst>
                <a:gd name="T0" fmla="*/ 2147483647 w 20"/>
                <a:gd name="T1" fmla="*/ 2147483647 h 30"/>
                <a:gd name="T2" fmla="*/ 2147483647 w 20"/>
                <a:gd name="T3" fmla="*/ 2147483647 h 30"/>
                <a:gd name="T4" fmla="*/ 2147483647 w 20"/>
                <a:gd name="T5" fmla="*/ 2147483647 h 30"/>
                <a:gd name="T6" fmla="*/ 2147483647 w 20"/>
                <a:gd name="T7" fmla="*/ 2147483647 h 30"/>
                <a:gd name="T8" fmla="*/ 2147483647 w 20"/>
                <a:gd name="T9" fmla="*/ 2147483647 h 30"/>
                <a:gd name="T10" fmla="*/ 2147483647 w 20"/>
                <a:gd name="T11" fmla="*/ 2147483647 h 30"/>
                <a:gd name="T12" fmla="*/ 2147483647 w 20"/>
                <a:gd name="T13" fmla="*/ 2147483647 h 30"/>
                <a:gd name="T14" fmla="*/ 2147483647 w 20"/>
                <a:gd name="T15" fmla="*/ 2147483647 h 30"/>
                <a:gd name="T16" fmla="*/ 2147483647 w 20"/>
                <a:gd name="T17" fmla="*/ 2147483647 h 30"/>
                <a:gd name="T18" fmla="*/ 2147483647 w 20"/>
                <a:gd name="T19" fmla="*/ 2147483647 h 30"/>
                <a:gd name="T20" fmla="*/ 2147483647 w 20"/>
                <a:gd name="T21" fmla="*/ 2147483647 h 30"/>
                <a:gd name="T22" fmla="*/ 2147483647 w 20"/>
                <a:gd name="T23" fmla="*/ 2147483647 h 30"/>
                <a:gd name="T24" fmla="*/ 2147483647 w 20"/>
                <a:gd name="T25" fmla="*/ 2147483647 h 30"/>
                <a:gd name="T26" fmla="*/ 2147483647 w 20"/>
                <a:gd name="T27" fmla="*/ 0 h 30"/>
                <a:gd name="T28" fmla="*/ 0 w 20"/>
                <a:gd name="T29" fmla="*/ 2147483647 h 30"/>
                <a:gd name="T30" fmla="*/ 2147483647 w 20"/>
                <a:gd name="T31" fmla="*/ 2147483647 h 30"/>
                <a:gd name="T32" fmla="*/ 2147483647 w 20"/>
                <a:gd name="T33" fmla="*/ 2147483647 h 30"/>
                <a:gd name="T34" fmla="*/ 2147483647 w 20"/>
                <a:gd name="T35" fmla="*/ 2147483647 h 30"/>
                <a:gd name="T36" fmla="*/ 2147483647 w 20"/>
                <a:gd name="T37" fmla="*/ 2147483647 h 30"/>
                <a:gd name="T38" fmla="*/ 2147483647 w 20"/>
                <a:gd name="T39" fmla="*/ 2147483647 h 30"/>
                <a:gd name="T40" fmla="*/ 2147483647 w 20"/>
                <a:gd name="T41" fmla="*/ 2147483647 h 30"/>
                <a:gd name="T42" fmla="*/ 2147483647 w 20"/>
                <a:gd name="T43" fmla="*/ 2147483647 h 30"/>
                <a:gd name="T44" fmla="*/ 2147483647 w 20"/>
                <a:gd name="T45" fmla="*/ 2147483647 h 30"/>
                <a:gd name="T46" fmla="*/ 2147483647 w 20"/>
                <a:gd name="T47" fmla="*/ 2147483647 h 30"/>
                <a:gd name="T48" fmla="*/ 2147483647 w 20"/>
                <a:gd name="T49" fmla="*/ 2147483647 h 30"/>
                <a:gd name="T50" fmla="*/ 2147483647 w 20"/>
                <a:gd name="T51" fmla="*/ 2147483647 h 3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0"/>
                <a:gd name="T79" fmla="*/ 0 h 30"/>
                <a:gd name="T80" fmla="*/ 20 w 20"/>
                <a:gd name="T81" fmla="*/ 30 h 3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0" h="30">
                  <a:moveTo>
                    <a:pt x="15" y="12"/>
                  </a:moveTo>
                  <a:cubicBezTo>
                    <a:pt x="15" y="13"/>
                    <a:pt x="15" y="13"/>
                    <a:pt x="15" y="14"/>
                  </a:cubicBezTo>
                  <a:cubicBezTo>
                    <a:pt x="14" y="16"/>
                    <a:pt x="12" y="17"/>
                    <a:pt x="10" y="17"/>
                  </a:cubicBezTo>
                  <a:cubicBezTo>
                    <a:pt x="7" y="17"/>
                    <a:pt x="5" y="14"/>
                    <a:pt x="5" y="11"/>
                  </a:cubicBezTo>
                  <a:cubicBezTo>
                    <a:pt x="5" y="7"/>
                    <a:pt x="8" y="4"/>
                    <a:pt x="10" y="4"/>
                  </a:cubicBezTo>
                  <a:cubicBezTo>
                    <a:pt x="13" y="4"/>
                    <a:pt x="14" y="6"/>
                    <a:pt x="15" y="7"/>
                  </a:cubicBezTo>
                  <a:cubicBezTo>
                    <a:pt x="15" y="8"/>
                    <a:pt x="15" y="8"/>
                    <a:pt x="15" y="9"/>
                  </a:cubicBezTo>
                  <a:lnTo>
                    <a:pt x="15" y="12"/>
                  </a:lnTo>
                  <a:close/>
                  <a:moveTo>
                    <a:pt x="20" y="7"/>
                  </a:moveTo>
                  <a:cubicBezTo>
                    <a:pt x="20" y="4"/>
                    <a:pt x="20" y="2"/>
                    <a:pt x="20" y="1"/>
                  </a:cubicBezTo>
                  <a:cubicBezTo>
                    <a:pt x="16" y="1"/>
                    <a:pt x="16" y="1"/>
                    <a:pt x="16" y="1"/>
                  </a:cubicBezTo>
                  <a:cubicBezTo>
                    <a:pt x="15" y="3"/>
                    <a:pt x="15" y="3"/>
                    <a:pt x="15" y="3"/>
                  </a:cubicBezTo>
                  <a:cubicBezTo>
                    <a:pt x="15" y="3"/>
                    <a:pt x="15" y="3"/>
                    <a:pt x="15" y="3"/>
                  </a:cubicBezTo>
                  <a:cubicBezTo>
                    <a:pt x="14" y="2"/>
                    <a:pt x="13" y="0"/>
                    <a:pt x="9" y="0"/>
                  </a:cubicBezTo>
                  <a:cubicBezTo>
                    <a:pt x="5" y="0"/>
                    <a:pt x="0" y="4"/>
                    <a:pt x="0" y="11"/>
                  </a:cubicBezTo>
                  <a:cubicBezTo>
                    <a:pt x="0" y="17"/>
                    <a:pt x="4" y="21"/>
                    <a:pt x="9" y="21"/>
                  </a:cubicBezTo>
                  <a:cubicBezTo>
                    <a:pt x="12" y="21"/>
                    <a:pt x="14" y="20"/>
                    <a:pt x="15" y="18"/>
                  </a:cubicBezTo>
                  <a:cubicBezTo>
                    <a:pt x="15" y="18"/>
                    <a:pt x="15" y="18"/>
                    <a:pt x="15" y="18"/>
                  </a:cubicBezTo>
                  <a:cubicBezTo>
                    <a:pt x="15" y="20"/>
                    <a:pt x="15" y="20"/>
                    <a:pt x="15" y="20"/>
                  </a:cubicBezTo>
                  <a:cubicBezTo>
                    <a:pt x="15" y="24"/>
                    <a:pt x="12" y="26"/>
                    <a:pt x="9" y="26"/>
                  </a:cubicBezTo>
                  <a:cubicBezTo>
                    <a:pt x="7" y="26"/>
                    <a:pt x="4" y="25"/>
                    <a:pt x="3" y="24"/>
                  </a:cubicBezTo>
                  <a:cubicBezTo>
                    <a:pt x="2" y="28"/>
                    <a:pt x="2" y="28"/>
                    <a:pt x="2" y="28"/>
                  </a:cubicBezTo>
                  <a:cubicBezTo>
                    <a:pt x="4" y="29"/>
                    <a:pt x="6" y="30"/>
                    <a:pt x="9" y="30"/>
                  </a:cubicBezTo>
                  <a:cubicBezTo>
                    <a:pt x="12" y="30"/>
                    <a:pt x="15" y="29"/>
                    <a:pt x="17" y="27"/>
                  </a:cubicBezTo>
                  <a:cubicBezTo>
                    <a:pt x="19" y="25"/>
                    <a:pt x="20" y="22"/>
                    <a:pt x="20" y="18"/>
                  </a:cubicBezTo>
                  <a:lnTo>
                    <a:pt x="20" y="7"/>
                  </a:lnTo>
                  <a:close/>
                </a:path>
              </a:pathLst>
            </a:custGeom>
            <a:solidFill>
              <a:srgbClr val="000000"/>
            </a:solidFill>
            <a:ln w="9525">
              <a:noFill/>
              <a:round/>
              <a:headEnd/>
              <a:tailEnd/>
            </a:ln>
          </p:spPr>
          <p:txBody>
            <a:bodyPr/>
            <a:lstStyle/>
            <a:p>
              <a:endParaRPr lang="en-US" dirty="0"/>
            </a:p>
          </p:txBody>
        </p:sp>
        <p:sp>
          <p:nvSpPr>
            <p:cNvPr id="34932" name="Freeform 142"/>
            <p:cNvSpPr>
              <a:spLocks/>
            </p:cNvSpPr>
            <p:nvPr/>
          </p:nvSpPr>
          <p:spPr bwMode="auto">
            <a:xfrm>
              <a:off x="2496" y="2212"/>
              <a:ext cx="44" cy="47"/>
            </a:xfrm>
            <a:custGeom>
              <a:avLst/>
              <a:gdLst>
                <a:gd name="T0" fmla="*/ 2147483647 w 19"/>
                <a:gd name="T1" fmla="*/ 2147483647 h 20"/>
                <a:gd name="T2" fmla="*/ 2147483647 w 19"/>
                <a:gd name="T3" fmla="*/ 2147483647 h 20"/>
                <a:gd name="T4" fmla="*/ 2147483647 w 19"/>
                <a:gd name="T5" fmla="*/ 2147483647 h 20"/>
                <a:gd name="T6" fmla="*/ 2147483647 w 19"/>
                <a:gd name="T7" fmla="*/ 2147483647 h 20"/>
                <a:gd name="T8" fmla="*/ 2147483647 w 19"/>
                <a:gd name="T9" fmla="*/ 2147483647 h 20"/>
                <a:gd name="T10" fmla="*/ 2147483647 w 19"/>
                <a:gd name="T11" fmla="*/ 2147483647 h 20"/>
                <a:gd name="T12" fmla="*/ 0 w 19"/>
                <a:gd name="T13" fmla="*/ 2147483647 h 20"/>
                <a:gd name="T14" fmla="*/ 0 w 19"/>
                <a:gd name="T15" fmla="*/ 0 h 20"/>
                <a:gd name="T16" fmla="*/ 2147483647 w 19"/>
                <a:gd name="T17" fmla="*/ 0 h 20"/>
                <a:gd name="T18" fmla="*/ 2147483647 w 19"/>
                <a:gd name="T19" fmla="*/ 2147483647 h 20"/>
                <a:gd name="T20" fmla="*/ 2147483647 w 19"/>
                <a:gd name="T21" fmla="*/ 2147483647 h 20"/>
                <a:gd name="T22" fmla="*/ 2147483647 w 19"/>
                <a:gd name="T23" fmla="*/ 2147483647 h 20"/>
                <a:gd name="T24" fmla="*/ 2147483647 w 19"/>
                <a:gd name="T25" fmla="*/ 2147483647 h 20"/>
                <a:gd name="T26" fmla="*/ 2147483647 w 19"/>
                <a:gd name="T27" fmla="*/ 0 h 20"/>
                <a:gd name="T28" fmla="*/ 2147483647 w 19"/>
                <a:gd name="T29" fmla="*/ 0 h 20"/>
                <a:gd name="T30" fmla="*/ 2147483647 w 19"/>
                <a:gd name="T31" fmla="*/ 2147483647 h 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9"/>
                <a:gd name="T49" fmla="*/ 0 h 20"/>
                <a:gd name="T50" fmla="*/ 19 w 19"/>
                <a:gd name="T51" fmla="*/ 20 h 2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9" h="20">
                  <a:moveTo>
                    <a:pt x="19" y="14"/>
                  </a:moveTo>
                  <a:cubicBezTo>
                    <a:pt x="19" y="16"/>
                    <a:pt x="19" y="18"/>
                    <a:pt x="19" y="20"/>
                  </a:cubicBezTo>
                  <a:cubicBezTo>
                    <a:pt x="14" y="20"/>
                    <a:pt x="14" y="20"/>
                    <a:pt x="14" y="20"/>
                  </a:cubicBezTo>
                  <a:cubicBezTo>
                    <a:pt x="14" y="17"/>
                    <a:pt x="14" y="17"/>
                    <a:pt x="14" y="17"/>
                  </a:cubicBezTo>
                  <a:cubicBezTo>
                    <a:pt x="14" y="17"/>
                    <a:pt x="14" y="17"/>
                    <a:pt x="14" y="17"/>
                  </a:cubicBezTo>
                  <a:cubicBezTo>
                    <a:pt x="13" y="18"/>
                    <a:pt x="11" y="20"/>
                    <a:pt x="7" y="20"/>
                  </a:cubicBezTo>
                  <a:cubicBezTo>
                    <a:pt x="4" y="20"/>
                    <a:pt x="0" y="18"/>
                    <a:pt x="0" y="12"/>
                  </a:cubicBezTo>
                  <a:cubicBezTo>
                    <a:pt x="0" y="0"/>
                    <a:pt x="0" y="0"/>
                    <a:pt x="0" y="0"/>
                  </a:cubicBezTo>
                  <a:cubicBezTo>
                    <a:pt x="5" y="0"/>
                    <a:pt x="5" y="0"/>
                    <a:pt x="5" y="0"/>
                  </a:cubicBezTo>
                  <a:cubicBezTo>
                    <a:pt x="5" y="11"/>
                    <a:pt x="5" y="11"/>
                    <a:pt x="5" y="11"/>
                  </a:cubicBezTo>
                  <a:cubicBezTo>
                    <a:pt x="5" y="14"/>
                    <a:pt x="6" y="16"/>
                    <a:pt x="9" y="16"/>
                  </a:cubicBezTo>
                  <a:cubicBezTo>
                    <a:pt x="11" y="16"/>
                    <a:pt x="13" y="15"/>
                    <a:pt x="13" y="13"/>
                  </a:cubicBezTo>
                  <a:cubicBezTo>
                    <a:pt x="13" y="13"/>
                    <a:pt x="13" y="13"/>
                    <a:pt x="13" y="12"/>
                  </a:cubicBezTo>
                  <a:cubicBezTo>
                    <a:pt x="13" y="0"/>
                    <a:pt x="13" y="0"/>
                    <a:pt x="13" y="0"/>
                  </a:cubicBezTo>
                  <a:cubicBezTo>
                    <a:pt x="19" y="0"/>
                    <a:pt x="19" y="0"/>
                    <a:pt x="19" y="0"/>
                  </a:cubicBezTo>
                  <a:lnTo>
                    <a:pt x="19" y="14"/>
                  </a:lnTo>
                  <a:close/>
                </a:path>
              </a:pathLst>
            </a:custGeom>
            <a:solidFill>
              <a:srgbClr val="000000"/>
            </a:solidFill>
            <a:ln w="9525">
              <a:noFill/>
              <a:round/>
              <a:headEnd/>
              <a:tailEnd/>
            </a:ln>
          </p:spPr>
          <p:txBody>
            <a:bodyPr/>
            <a:lstStyle/>
            <a:p>
              <a:endParaRPr lang="en-US" dirty="0"/>
            </a:p>
          </p:txBody>
        </p:sp>
        <p:sp>
          <p:nvSpPr>
            <p:cNvPr id="34933" name="Freeform 143"/>
            <p:cNvSpPr>
              <a:spLocks noEditPoints="1"/>
            </p:cNvSpPr>
            <p:nvPr/>
          </p:nvSpPr>
          <p:spPr bwMode="auto">
            <a:xfrm>
              <a:off x="2550" y="2209"/>
              <a:ext cx="40" cy="50"/>
            </a:xfrm>
            <a:custGeom>
              <a:avLst/>
              <a:gdLst>
                <a:gd name="T0" fmla="*/ 2147483647 w 17"/>
                <a:gd name="T1" fmla="*/ 2147483647 h 21"/>
                <a:gd name="T2" fmla="*/ 2147483647 w 17"/>
                <a:gd name="T3" fmla="*/ 2147483647 h 21"/>
                <a:gd name="T4" fmla="*/ 2147483647 w 17"/>
                <a:gd name="T5" fmla="*/ 2147483647 h 21"/>
                <a:gd name="T6" fmla="*/ 2147483647 w 17"/>
                <a:gd name="T7" fmla="*/ 2147483647 h 21"/>
                <a:gd name="T8" fmla="*/ 2147483647 w 17"/>
                <a:gd name="T9" fmla="*/ 2147483647 h 21"/>
                <a:gd name="T10" fmla="*/ 2147483647 w 17"/>
                <a:gd name="T11" fmla="*/ 2147483647 h 21"/>
                <a:gd name="T12" fmla="*/ 2147483647 w 17"/>
                <a:gd name="T13" fmla="*/ 2147483647 h 21"/>
                <a:gd name="T14" fmla="*/ 2147483647 w 17"/>
                <a:gd name="T15" fmla="*/ 0 h 21"/>
                <a:gd name="T16" fmla="*/ 2147483647 w 17"/>
                <a:gd name="T17" fmla="*/ 2147483647 h 21"/>
                <a:gd name="T18" fmla="*/ 2147483647 w 17"/>
                <a:gd name="T19" fmla="*/ 2147483647 h 21"/>
                <a:gd name="T20" fmla="*/ 2147483647 w 17"/>
                <a:gd name="T21" fmla="*/ 2147483647 h 21"/>
                <a:gd name="T22" fmla="*/ 2147483647 w 17"/>
                <a:gd name="T23" fmla="*/ 2147483647 h 21"/>
                <a:gd name="T24" fmla="*/ 2147483647 w 17"/>
                <a:gd name="T25" fmla="*/ 2147483647 h 21"/>
                <a:gd name="T26" fmla="*/ 0 w 17"/>
                <a:gd name="T27" fmla="*/ 2147483647 h 21"/>
                <a:gd name="T28" fmla="*/ 2147483647 w 17"/>
                <a:gd name="T29" fmla="*/ 2147483647 h 21"/>
                <a:gd name="T30" fmla="*/ 2147483647 w 17"/>
                <a:gd name="T31" fmla="*/ 2147483647 h 21"/>
                <a:gd name="T32" fmla="*/ 2147483647 w 17"/>
                <a:gd name="T33" fmla="*/ 2147483647 h 21"/>
                <a:gd name="T34" fmla="*/ 2147483647 w 17"/>
                <a:gd name="T35" fmla="*/ 2147483647 h 21"/>
                <a:gd name="T36" fmla="*/ 2147483647 w 17"/>
                <a:gd name="T37" fmla="*/ 2147483647 h 21"/>
                <a:gd name="T38" fmla="*/ 2147483647 w 17"/>
                <a:gd name="T39" fmla="*/ 2147483647 h 21"/>
                <a:gd name="T40" fmla="*/ 2147483647 w 17"/>
                <a:gd name="T41" fmla="*/ 2147483647 h 2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7"/>
                <a:gd name="T64" fmla="*/ 0 h 21"/>
                <a:gd name="T65" fmla="*/ 17 w 17"/>
                <a:gd name="T66" fmla="*/ 21 h 2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7" h="21">
                  <a:moveTo>
                    <a:pt x="12" y="14"/>
                  </a:moveTo>
                  <a:cubicBezTo>
                    <a:pt x="12" y="14"/>
                    <a:pt x="12" y="15"/>
                    <a:pt x="12" y="15"/>
                  </a:cubicBezTo>
                  <a:cubicBezTo>
                    <a:pt x="11" y="16"/>
                    <a:pt x="10" y="18"/>
                    <a:pt x="8" y="18"/>
                  </a:cubicBezTo>
                  <a:cubicBezTo>
                    <a:pt x="6" y="18"/>
                    <a:pt x="5" y="17"/>
                    <a:pt x="5" y="15"/>
                  </a:cubicBezTo>
                  <a:cubicBezTo>
                    <a:pt x="5" y="12"/>
                    <a:pt x="8" y="11"/>
                    <a:pt x="12" y="11"/>
                  </a:cubicBezTo>
                  <a:lnTo>
                    <a:pt x="12" y="14"/>
                  </a:lnTo>
                  <a:close/>
                  <a:moveTo>
                    <a:pt x="17" y="9"/>
                  </a:moveTo>
                  <a:cubicBezTo>
                    <a:pt x="17" y="4"/>
                    <a:pt x="15" y="0"/>
                    <a:pt x="8" y="0"/>
                  </a:cubicBezTo>
                  <a:cubicBezTo>
                    <a:pt x="5" y="0"/>
                    <a:pt x="3" y="1"/>
                    <a:pt x="1" y="2"/>
                  </a:cubicBezTo>
                  <a:cubicBezTo>
                    <a:pt x="2" y="5"/>
                    <a:pt x="2" y="5"/>
                    <a:pt x="2" y="5"/>
                  </a:cubicBezTo>
                  <a:cubicBezTo>
                    <a:pt x="3" y="4"/>
                    <a:pt x="6" y="4"/>
                    <a:pt x="8" y="4"/>
                  </a:cubicBezTo>
                  <a:cubicBezTo>
                    <a:pt x="11" y="4"/>
                    <a:pt x="12" y="6"/>
                    <a:pt x="12" y="7"/>
                  </a:cubicBezTo>
                  <a:cubicBezTo>
                    <a:pt x="12" y="8"/>
                    <a:pt x="12" y="8"/>
                    <a:pt x="12" y="8"/>
                  </a:cubicBezTo>
                  <a:cubicBezTo>
                    <a:pt x="4" y="8"/>
                    <a:pt x="0" y="10"/>
                    <a:pt x="0" y="15"/>
                  </a:cubicBezTo>
                  <a:cubicBezTo>
                    <a:pt x="0" y="18"/>
                    <a:pt x="2" y="21"/>
                    <a:pt x="6" y="21"/>
                  </a:cubicBezTo>
                  <a:cubicBezTo>
                    <a:pt x="9" y="21"/>
                    <a:pt x="11" y="20"/>
                    <a:pt x="12" y="19"/>
                  </a:cubicBezTo>
                  <a:cubicBezTo>
                    <a:pt x="12" y="19"/>
                    <a:pt x="12" y="19"/>
                    <a:pt x="12" y="19"/>
                  </a:cubicBezTo>
                  <a:cubicBezTo>
                    <a:pt x="12" y="21"/>
                    <a:pt x="12" y="21"/>
                    <a:pt x="12" y="21"/>
                  </a:cubicBezTo>
                  <a:cubicBezTo>
                    <a:pt x="17" y="21"/>
                    <a:pt x="17" y="21"/>
                    <a:pt x="17" y="21"/>
                  </a:cubicBezTo>
                  <a:cubicBezTo>
                    <a:pt x="17" y="20"/>
                    <a:pt x="17" y="18"/>
                    <a:pt x="17" y="16"/>
                  </a:cubicBezTo>
                  <a:lnTo>
                    <a:pt x="17" y="9"/>
                  </a:lnTo>
                  <a:close/>
                </a:path>
              </a:pathLst>
            </a:custGeom>
            <a:solidFill>
              <a:srgbClr val="000000"/>
            </a:solidFill>
            <a:ln w="9525">
              <a:noFill/>
              <a:round/>
              <a:headEnd/>
              <a:tailEnd/>
            </a:ln>
          </p:spPr>
          <p:txBody>
            <a:bodyPr/>
            <a:lstStyle/>
            <a:p>
              <a:endParaRPr lang="en-US" dirty="0"/>
            </a:p>
          </p:txBody>
        </p:sp>
        <p:sp>
          <p:nvSpPr>
            <p:cNvPr id="34934" name="Freeform 144"/>
            <p:cNvSpPr>
              <a:spLocks/>
            </p:cNvSpPr>
            <p:nvPr/>
          </p:nvSpPr>
          <p:spPr bwMode="auto">
            <a:xfrm>
              <a:off x="2602" y="2209"/>
              <a:ext cx="26" cy="50"/>
            </a:xfrm>
            <a:custGeom>
              <a:avLst/>
              <a:gdLst>
                <a:gd name="T0" fmla="*/ 0 w 11"/>
                <a:gd name="T1" fmla="*/ 2147483647 h 21"/>
                <a:gd name="T2" fmla="*/ 0 w 11"/>
                <a:gd name="T3" fmla="*/ 2147483647 h 21"/>
                <a:gd name="T4" fmla="*/ 2147483647 w 11"/>
                <a:gd name="T5" fmla="*/ 2147483647 h 21"/>
                <a:gd name="T6" fmla="*/ 2147483647 w 11"/>
                <a:gd name="T7" fmla="*/ 2147483647 h 21"/>
                <a:gd name="T8" fmla="*/ 2147483647 w 11"/>
                <a:gd name="T9" fmla="*/ 2147483647 h 21"/>
                <a:gd name="T10" fmla="*/ 2147483647 w 11"/>
                <a:gd name="T11" fmla="*/ 0 h 21"/>
                <a:gd name="T12" fmla="*/ 2147483647 w 11"/>
                <a:gd name="T13" fmla="*/ 0 h 21"/>
                <a:gd name="T14" fmla="*/ 2147483647 w 11"/>
                <a:gd name="T15" fmla="*/ 2147483647 h 21"/>
                <a:gd name="T16" fmla="*/ 2147483647 w 11"/>
                <a:gd name="T17" fmla="*/ 2147483647 h 21"/>
                <a:gd name="T18" fmla="*/ 2147483647 w 11"/>
                <a:gd name="T19" fmla="*/ 2147483647 h 21"/>
                <a:gd name="T20" fmla="*/ 2147483647 w 11"/>
                <a:gd name="T21" fmla="*/ 2147483647 h 21"/>
                <a:gd name="T22" fmla="*/ 2147483647 w 11"/>
                <a:gd name="T23" fmla="*/ 2147483647 h 21"/>
                <a:gd name="T24" fmla="*/ 0 w 11"/>
                <a:gd name="T25" fmla="*/ 2147483647 h 21"/>
                <a:gd name="T26" fmla="*/ 0 w 11"/>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1"/>
                <a:gd name="T43" fmla="*/ 0 h 21"/>
                <a:gd name="T44" fmla="*/ 11 w 11"/>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1" h="21">
                  <a:moveTo>
                    <a:pt x="0" y="7"/>
                  </a:moveTo>
                  <a:cubicBezTo>
                    <a:pt x="0" y="4"/>
                    <a:pt x="0" y="3"/>
                    <a:pt x="0" y="1"/>
                  </a:cubicBezTo>
                  <a:cubicBezTo>
                    <a:pt x="4" y="1"/>
                    <a:pt x="4" y="1"/>
                    <a:pt x="4" y="1"/>
                  </a:cubicBezTo>
                  <a:cubicBezTo>
                    <a:pt x="5" y="5"/>
                    <a:pt x="5" y="5"/>
                    <a:pt x="5" y="5"/>
                  </a:cubicBezTo>
                  <a:cubicBezTo>
                    <a:pt x="5" y="5"/>
                    <a:pt x="5" y="5"/>
                    <a:pt x="5" y="5"/>
                  </a:cubicBezTo>
                  <a:cubicBezTo>
                    <a:pt x="6" y="2"/>
                    <a:pt x="8" y="0"/>
                    <a:pt x="10" y="0"/>
                  </a:cubicBezTo>
                  <a:cubicBezTo>
                    <a:pt x="11" y="0"/>
                    <a:pt x="11" y="0"/>
                    <a:pt x="11" y="0"/>
                  </a:cubicBezTo>
                  <a:cubicBezTo>
                    <a:pt x="11" y="5"/>
                    <a:pt x="11" y="5"/>
                    <a:pt x="11" y="5"/>
                  </a:cubicBezTo>
                  <a:cubicBezTo>
                    <a:pt x="11" y="5"/>
                    <a:pt x="11" y="5"/>
                    <a:pt x="10" y="5"/>
                  </a:cubicBezTo>
                  <a:cubicBezTo>
                    <a:pt x="8" y="5"/>
                    <a:pt x="6" y="7"/>
                    <a:pt x="5" y="9"/>
                  </a:cubicBezTo>
                  <a:cubicBezTo>
                    <a:pt x="5" y="9"/>
                    <a:pt x="5" y="10"/>
                    <a:pt x="5" y="10"/>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endParaRPr lang="en-US" dirty="0"/>
            </a:p>
          </p:txBody>
        </p:sp>
        <p:sp>
          <p:nvSpPr>
            <p:cNvPr id="34935" name="Freeform 145"/>
            <p:cNvSpPr>
              <a:spLocks noEditPoints="1"/>
            </p:cNvSpPr>
            <p:nvPr/>
          </p:nvSpPr>
          <p:spPr bwMode="auto">
            <a:xfrm>
              <a:off x="2633" y="2209"/>
              <a:ext cx="42" cy="50"/>
            </a:xfrm>
            <a:custGeom>
              <a:avLst/>
              <a:gdLst>
                <a:gd name="T0" fmla="*/ 2147483647 w 18"/>
                <a:gd name="T1" fmla="*/ 2147483647 h 21"/>
                <a:gd name="T2" fmla="*/ 2147483647 w 18"/>
                <a:gd name="T3" fmla="*/ 2147483647 h 21"/>
                <a:gd name="T4" fmla="*/ 2147483647 w 18"/>
                <a:gd name="T5" fmla="*/ 2147483647 h 21"/>
                <a:gd name="T6" fmla="*/ 2147483647 w 18"/>
                <a:gd name="T7" fmla="*/ 2147483647 h 21"/>
                <a:gd name="T8" fmla="*/ 2147483647 w 18"/>
                <a:gd name="T9" fmla="*/ 2147483647 h 21"/>
                <a:gd name="T10" fmla="*/ 2147483647 w 18"/>
                <a:gd name="T11" fmla="*/ 2147483647 h 21"/>
                <a:gd name="T12" fmla="*/ 0 w 18"/>
                <a:gd name="T13" fmla="*/ 2147483647 h 21"/>
                <a:gd name="T14" fmla="*/ 2147483647 w 18"/>
                <a:gd name="T15" fmla="*/ 2147483647 h 21"/>
                <a:gd name="T16" fmla="*/ 2147483647 w 18"/>
                <a:gd name="T17" fmla="*/ 2147483647 h 21"/>
                <a:gd name="T18" fmla="*/ 2147483647 w 18"/>
                <a:gd name="T19" fmla="*/ 2147483647 h 21"/>
                <a:gd name="T20" fmla="*/ 2147483647 w 18"/>
                <a:gd name="T21" fmla="*/ 2147483647 h 21"/>
                <a:gd name="T22" fmla="*/ 2147483647 w 18"/>
                <a:gd name="T23" fmla="*/ 2147483647 h 21"/>
                <a:gd name="T24" fmla="*/ 2147483647 w 18"/>
                <a:gd name="T25" fmla="*/ 0 h 21"/>
                <a:gd name="T26" fmla="*/ 2147483647 w 18"/>
                <a:gd name="T27" fmla="*/ 2147483647 h 21"/>
                <a:gd name="T28" fmla="*/ 2147483647 w 18"/>
                <a:gd name="T29" fmla="*/ 2147483647 h 21"/>
                <a:gd name="T30" fmla="*/ 2147483647 w 18"/>
                <a:gd name="T31" fmla="*/ 2147483647 h 21"/>
                <a:gd name="T32" fmla="*/ 2147483647 w 18"/>
                <a:gd name="T33" fmla="*/ 2147483647 h 21"/>
                <a:gd name="T34" fmla="*/ 2147483647 w 18"/>
                <a:gd name="T35" fmla="*/ 2147483647 h 21"/>
                <a:gd name="T36" fmla="*/ 2147483647 w 18"/>
                <a:gd name="T37" fmla="*/ 2147483647 h 21"/>
                <a:gd name="T38" fmla="*/ 2147483647 w 18"/>
                <a:gd name="T39" fmla="*/ 2147483647 h 21"/>
                <a:gd name="T40" fmla="*/ 2147483647 w 18"/>
                <a:gd name="T41" fmla="*/ 2147483647 h 2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
                <a:gd name="T64" fmla="*/ 0 h 21"/>
                <a:gd name="T65" fmla="*/ 18 w 18"/>
                <a:gd name="T66" fmla="*/ 21 h 2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 h="21">
                  <a:moveTo>
                    <a:pt x="17" y="16"/>
                  </a:moveTo>
                  <a:cubicBezTo>
                    <a:pt x="17" y="18"/>
                    <a:pt x="17" y="20"/>
                    <a:pt x="18" y="21"/>
                  </a:cubicBezTo>
                  <a:cubicBezTo>
                    <a:pt x="13" y="21"/>
                    <a:pt x="13" y="21"/>
                    <a:pt x="13" y="21"/>
                  </a:cubicBezTo>
                  <a:cubicBezTo>
                    <a:pt x="13" y="19"/>
                    <a:pt x="13" y="19"/>
                    <a:pt x="13" y="19"/>
                  </a:cubicBezTo>
                  <a:cubicBezTo>
                    <a:pt x="13" y="19"/>
                    <a:pt x="13" y="19"/>
                    <a:pt x="13" y="19"/>
                  </a:cubicBezTo>
                  <a:cubicBezTo>
                    <a:pt x="11" y="20"/>
                    <a:pt x="9" y="21"/>
                    <a:pt x="7" y="21"/>
                  </a:cubicBezTo>
                  <a:cubicBezTo>
                    <a:pt x="2" y="21"/>
                    <a:pt x="0" y="18"/>
                    <a:pt x="0" y="15"/>
                  </a:cubicBezTo>
                  <a:cubicBezTo>
                    <a:pt x="0" y="10"/>
                    <a:pt x="5" y="8"/>
                    <a:pt x="12" y="8"/>
                  </a:cubicBezTo>
                  <a:cubicBezTo>
                    <a:pt x="12" y="7"/>
                    <a:pt x="12" y="7"/>
                    <a:pt x="12" y="7"/>
                  </a:cubicBezTo>
                  <a:cubicBezTo>
                    <a:pt x="12" y="6"/>
                    <a:pt x="12" y="4"/>
                    <a:pt x="8" y="4"/>
                  </a:cubicBezTo>
                  <a:cubicBezTo>
                    <a:pt x="6" y="4"/>
                    <a:pt x="4" y="4"/>
                    <a:pt x="3" y="5"/>
                  </a:cubicBezTo>
                  <a:cubicBezTo>
                    <a:pt x="2" y="2"/>
                    <a:pt x="2" y="2"/>
                    <a:pt x="2" y="2"/>
                  </a:cubicBezTo>
                  <a:cubicBezTo>
                    <a:pt x="3" y="1"/>
                    <a:pt x="6" y="0"/>
                    <a:pt x="9" y="0"/>
                  </a:cubicBezTo>
                  <a:cubicBezTo>
                    <a:pt x="15" y="0"/>
                    <a:pt x="17" y="4"/>
                    <a:pt x="17" y="9"/>
                  </a:cubicBezTo>
                  <a:lnTo>
                    <a:pt x="17" y="16"/>
                  </a:lnTo>
                  <a:close/>
                  <a:moveTo>
                    <a:pt x="12" y="11"/>
                  </a:moveTo>
                  <a:cubicBezTo>
                    <a:pt x="9" y="11"/>
                    <a:pt x="5" y="12"/>
                    <a:pt x="5" y="15"/>
                  </a:cubicBezTo>
                  <a:cubicBezTo>
                    <a:pt x="5" y="17"/>
                    <a:pt x="7" y="18"/>
                    <a:pt x="8" y="18"/>
                  </a:cubicBezTo>
                  <a:cubicBezTo>
                    <a:pt x="10" y="18"/>
                    <a:pt x="12" y="16"/>
                    <a:pt x="12" y="15"/>
                  </a:cubicBezTo>
                  <a:cubicBezTo>
                    <a:pt x="12" y="15"/>
                    <a:pt x="12" y="14"/>
                    <a:pt x="12" y="14"/>
                  </a:cubicBezTo>
                  <a:lnTo>
                    <a:pt x="12" y="11"/>
                  </a:lnTo>
                  <a:close/>
                </a:path>
              </a:pathLst>
            </a:custGeom>
            <a:solidFill>
              <a:srgbClr val="000000"/>
            </a:solidFill>
            <a:ln w="9525">
              <a:noFill/>
              <a:round/>
              <a:headEnd/>
              <a:tailEnd/>
            </a:ln>
          </p:spPr>
          <p:txBody>
            <a:bodyPr/>
            <a:lstStyle/>
            <a:p>
              <a:endParaRPr lang="en-US" dirty="0"/>
            </a:p>
          </p:txBody>
        </p:sp>
        <p:sp>
          <p:nvSpPr>
            <p:cNvPr id="34936" name="Freeform 146"/>
            <p:cNvSpPr>
              <a:spLocks/>
            </p:cNvSpPr>
            <p:nvPr/>
          </p:nvSpPr>
          <p:spPr bwMode="auto">
            <a:xfrm>
              <a:off x="2687" y="2209"/>
              <a:ext cx="42" cy="50"/>
            </a:xfrm>
            <a:custGeom>
              <a:avLst/>
              <a:gdLst>
                <a:gd name="T0" fmla="*/ 0 w 18"/>
                <a:gd name="T1" fmla="*/ 2147483647 h 21"/>
                <a:gd name="T2" fmla="*/ 0 w 18"/>
                <a:gd name="T3" fmla="*/ 2147483647 h 21"/>
                <a:gd name="T4" fmla="*/ 2147483647 w 18"/>
                <a:gd name="T5" fmla="*/ 2147483647 h 21"/>
                <a:gd name="T6" fmla="*/ 2147483647 w 18"/>
                <a:gd name="T7" fmla="*/ 2147483647 h 21"/>
                <a:gd name="T8" fmla="*/ 2147483647 w 18"/>
                <a:gd name="T9" fmla="*/ 2147483647 h 21"/>
                <a:gd name="T10" fmla="*/ 2147483647 w 18"/>
                <a:gd name="T11" fmla="*/ 0 h 21"/>
                <a:gd name="T12" fmla="*/ 2147483647 w 18"/>
                <a:gd name="T13" fmla="*/ 2147483647 h 21"/>
                <a:gd name="T14" fmla="*/ 2147483647 w 18"/>
                <a:gd name="T15" fmla="*/ 2147483647 h 21"/>
                <a:gd name="T16" fmla="*/ 2147483647 w 18"/>
                <a:gd name="T17" fmla="*/ 2147483647 h 21"/>
                <a:gd name="T18" fmla="*/ 2147483647 w 18"/>
                <a:gd name="T19" fmla="*/ 2147483647 h 21"/>
                <a:gd name="T20" fmla="*/ 2147483647 w 18"/>
                <a:gd name="T21" fmla="*/ 2147483647 h 21"/>
                <a:gd name="T22" fmla="*/ 2147483647 w 18"/>
                <a:gd name="T23" fmla="*/ 2147483647 h 21"/>
                <a:gd name="T24" fmla="*/ 2147483647 w 18"/>
                <a:gd name="T25" fmla="*/ 2147483647 h 21"/>
                <a:gd name="T26" fmla="*/ 2147483647 w 18"/>
                <a:gd name="T27" fmla="*/ 2147483647 h 21"/>
                <a:gd name="T28" fmla="*/ 0 w 18"/>
                <a:gd name="T29" fmla="*/ 2147483647 h 21"/>
                <a:gd name="T30" fmla="*/ 0 w 18"/>
                <a:gd name="T31" fmla="*/ 2147483647 h 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
                <a:gd name="T49" fmla="*/ 0 h 21"/>
                <a:gd name="T50" fmla="*/ 18 w 18"/>
                <a:gd name="T51" fmla="*/ 21 h 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 h="21">
                  <a:moveTo>
                    <a:pt x="0" y="7"/>
                  </a:moveTo>
                  <a:cubicBezTo>
                    <a:pt x="0" y="4"/>
                    <a:pt x="0" y="2"/>
                    <a:pt x="0" y="1"/>
                  </a:cubicBezTo>
                  <a:cubicBezTo>
                    <a:pt x="4" y="1"/>
                    <a:pt x="4" y="1"/>
                    <a:pt x="4" y="1"/>
                  </a:cubicBezTo>
                  <a:cubicBezTo>
                    <a:pt x="4" y="4"/>
                    <a:pt x="4" y="4"/>
                    <a:pt x="4" y="4"/>
                  </a:cubicBezTo>
                  <a:cubicBezTo>
                    <a:pt x="4" y="4"/>
                    <a:pt x="4" y="4"/>
                    <a:pt x="4" y="4"/>
                  </a:cubicBezTo>
                  <a:cubicBezTo>
                    <a:pt x="5" y="2"/>
                    <a:pt x="7" y="0"/>
                    <a:pt x="11" y="0"/>
                  </a:cubicBezTo>
                  <a:cubicBezTo>
                    <a:pt x="14" y="0"/>
                    <a:pt x="18" y="3"/>
                    <a:pt x="18" y="9"/>
                  </a:cubicBezTo>
                  <a:cubicBezTo>
                    <a:pt x="18" y="21"/>
                    <a:pt x="18" y="21"/>
                    <a:pt x="18" y="21"/>
                  </a:cubicBezTo>
                  <a:cubicBezTo>
                    <a:pt x="13" y="21"/>
                    <a:pt x="13" y="21"/>
                    <a:pt x="13" y="21"/>
                  </a:cubicBezTo>
                  <a:cubicBezTo>
                    <a:pt x="13" y="10"/>
                    <a:pt x="13" y="10"/>
                    <a:pt x="13" y="10"/>
                  </a:cubicBezTo>
                  <a:cubicBezTo>
                    <a:pt x="13" y="7"/>
                    <a:pt x="12" y="4"/>
                    <a:pt x="9" y="4"/>
                  </a:cubicBezTo>
                  <a:cubicBezTo>
                    <a:pt x="7" y="4"/>
                    <a:pt x="6" y="6"/>
                    <a:pt x="5" y="7"/>
                  </a:cubicBezTo>
                  <a:cubicBezTo>
                    <a:pt x="5" y="8"/>
                    <a:pt x="5" y="8"/>
                    <a:pt x="5" y="9"/>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endParaRPr lang="en-US" dirty="0"/>
            </a:p>
          </p:txBody>
        </p:sp>
        <p:sp>
          <p:nvSpPr>
            <p:cNvPr id="34937" name="Freeform 147"/>
            <p:cNvSpPr>
              <a:spLocks/>
            </p:cNvSpPr>
            <p:nvPr/>
          </p:nvSpPr>
          <p:spPr bwMode="auto">
            <a:xfrm>
              <a:off x="2737" y="2200"/>
              <a:ext cx="30" cy="59"/>
            </a:xfrm>
            <a:custGeom>
              <a:avLst/>
              <a:gdLst>
                <a:gd name="T0" fmla="*/ 2147483647 w 13"/>
                <a:gd name="T1" fmla="*/ 0 h 25"/>
                <a:gd name="T2" fmla="*/ 2147483647 w 13"/>
                <a:gd name="T3" fmla="*/ 2147483647 h 25"/>
                <a:gd name="T4" fmla="*/ 2147483647 w 13"/>
                <a:gd name="T5" fmla="*/ 2147483647 h 25"/>
                <a:gd name="T6" fmla="*/ 2147483647 w 13"/>
                <a:gd name="T7" fmla="*/ 2147483647 h 25"/>
                <a:gd name="T8" fmla="*/ 2147483647 w 13"/>
                <a:gd name="T9" fmla="*/ 2147483647 h 25"/>
                <a:gd name="T10" fmla="*/ 2147483647 w 13"/>
                <a:gd name="T11" fmla="*/ 2147483647 h 25"/>
                <a:gd name="T12" fmla="*/ 2147483647 w 13"/>
                <a:gd name="T13" fmla="*/ 2147483647 h 25"/>
                <a:gd name="T14" fmla="*/ 2147483647 w 13"/>
                <a:gd name="T15" fmla="*/ 2147483647 h 25"/>
                <a:gd name="T16" fmla="*/ 2147483647 w 13"/>
                <a:gd name="T17" fmla="*/ 2147483647 h 25"/>
                <a:gd name="T18" fmla="*/ 2147483647 w 13"/>
                <a:gd name="T19" fmla="*/ 2147483647 h 25"/>
                <a:gd name="T20" fmla="*/ 2147483647 w 13"/>
                <a:gd name="T21" fmla="*/ 2147483647 h 25"/>
                <a:gd name="T22" fmla="*/ 2147483647 w 13"/>
                <a:gd name="T23" fmla="*/ 2147483647 h 25"/>
                <a:gd name="T24" fmla="*/ 2147483647 w 13"/>
                <a:gd name="T25" fmla="*/ 2147483647 h 25"/>
                <a:gd name="T26" fmla="*/ 0 w 13"/>
                <a:gd name="T27" fmla="*/ 2147483647 h 25"/>
                <a:gd name="T28" fmla="*/ 0 w 13"/>
                <a:gd name="T29" fmla="*/ 2147483647 h 25"/>
                <a:gd name="T30" fmla="*/ 2147483647 w 13"/>
                <a:gd name="T31" fmla="*/ 2147483647 h 25"/>
                <a:gd name="T32" fmla="*/ 2147483647 w 13"/>
                <a:gd name="T33" fmla="*/ 2147483647 h 25"/>
                <a:gd name="T34" fmla="*/ 2147483647 w 13"/>
                <a:gd name="T35" fmla="*/ 0 h 2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
                <a:gd name="T55" fmla="*/ 0 h 25"/>
                <a:gd name="T56" fmla="*/ 13 w 13"/>
                <a:gd name="T57" fmla="*/ 25 h 2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 h="25">
                  <a:moveTo>
                    <a:pt x="8" y="0"/>
                  </a:moveTo>
                  <a:cubicBezTo>
                    <a:pt x="8" y="5"/>
                    <a:pt x="8" y="5"/>
                    <a:pt x="8" y="5"/>
                  </a:cubicBezTo>
                  <a:cubicBezTo>
                    <a:pt x="13" y="5"/>
                    <a:pt x="13" y="5"/>
                    <a:pt x="13" y="5"/>
                  </a:cubicBezTo>
                  <a:cubicBezTo>
                    <a:pt x="13" y="9"/>
                    <a:pt x="13" y="9"/>
                    <a:pt x="13" y="9"/>
                  </a:cubicBezTo>
                  <a:cubicBezTo>
                    <a:pt x="8" y="9"/>
                    <a:pt x="8" y="9"/>
                    <a:pt x="8" y="9"/>
                  </a:cubicBezTo>
                  <a:cubicBezTo>
                    <a:pt x="8" y="17"/>
                    <a:pt x="8" y="17"/>
                    <a:pt x="8" y="17"/>
                  </a:cubicBezTo>
                  <a:cubicBezTo>
                    <a:pt x="8" y="20"/>
                    <a:pt x="9" y="21"/>
                    <a:pt x="11" y="21"/>
                  </a:cubicBezTo>
                  <a:cubicBezTo>
                    <a:pt x="12" y="21"/>
                    <a:pt x="12" y="21"/>
                    <a:pt x="13" y="21"/>
                  </a:cubicBezTo>
                  <a:cubicBezTo>
                    <a:pt x="13" y="25"/>
                    <a:pt x="13" y="25"/>
                    <a:pt x="13" y="25"/>
                  </a:cubicBezTo>
                  <a:cubicBezTo>
                    <a:pt x="12" y="25"/>
                    <a:pt x="11" y="25"/>
                    <a:pt x="9" y="25"/>
                  </a:cubicBezTo>
                  <a:cubicBezTo>
                    <a:pt x="7" y="25"/>
                    <a:pt x="6" y="25"/>
                    <a:pt x="5" y="24"/>
                  </a:cubicBezTo>
                  <a:cubicBezTo>
                    <a:pt x="4" y="23"/>
                    <a:pt x="3" y="21"/>
                    <a:pt x="3" y="18"/>
                  </a:cubicBezTo>
                  <a:cubicBezTo>
                    <a:pt x="3" y="9"/>
                    <a:pt x="3" y="9"/>
                    <a:pt x="3" y="9"/>
                  </a:cubicBezTo>
                  <a:cubicBezTo>
                    <a:pt x="0" y="9"/>
                    <a:pt x="0" y="9"/>
                    <a:pt x="0" y="9"/>
                  </a:cubicBezTo>
                  <a:cubicBezTo>
                    <a:pt x="0" y="5"/>
                    <a:pt x="0" y="5"/>
                    <a:pt x="0" y="5"/>
                  </a:cubicBezTo>
                  <a:cubicBezTo>
                    <a:pt x="3" y="5"/>
                    <a:pt x="3" y="5"/>
                    <a:pt x="3" y="5"/>
                  </a:cubicBezTo>
                  <a:cubicBezTo>
                    <a:pt x="3" y="1"/>
                    <a:pt x="3" y="1"/>
                    <a:pt x="3" y="1"/>
                  </a:cubicBezTo>
                  <a:lnTo>
                    <a:pt x="8" y="0"/>
                  </a:lnTo>
                  <a:close/>
                </a:path>
              </a:pathLst>
            </a:custGeom>
            <a:solidFill>
              <a:srgbClr val="000000"/>
            </a:solidFill>
            <a:ln w="9525">
              <a:noFill/>
              <a:round/>
              <a:headEnd/>
              <a:tailEnd/>
            </a:ln>
          </p:spPr>
          <p:txBody>
            <a:bodyPr/>
            <a:lstStyle/>
            <a:p>
              <a:endParaRPr lang="en-US" dirty="0"/>
            </a:p>
          </p:txBody>
        </p:sp>
        <p:sp>
          <p:nvSpPr>
            <p:cNvPr id="34938" name="Freeform 148"/>
            <p:cNvSpPr>
              <a:spLocks noEditPoints="1"/>
            </p:cNvSpPr>
            <p:nvPr/>
          </p:nvSpPr>
          <p:spPr bwMode="auto">
            <a:xfrm>
              <a:off x="2772" y="2209"/>
              <a:ext cx="45" cy="50"/>
            </a:xfrm>
            <a:custGeom>
              <a:avLst/>
              <a:gdLst>
                <a:gd name="T0" fmla="*/ 2147483647 w 19"/>
                <a:gd name="T1" fmla="*/ 2147483647 h 21"/>
                <a:gd name="T2" fmla="*/ 2147483647 w 19"/>
                <a:gd name="T3" fmla="*/ 2147483647 h 21"/>
                <a:gd name="T4" fmla="*/ 2147483647 w 19"/>
                <a:gd name="T5" fmla="*/ 2147483647 h 21"/>
                <a:gd name="T6" fmla="*/ 2147483647 w 19"/>
                <a:gd name="T7" fmla="*/ 2147483647 h 21"/>
                <a:gd name="T8" fmla="*/ 2147483647 w 19"/>
                <a:gd name="T9" fmla="*/ 2147483647 h 21"/>
                <a:gd name="T10" fmla="*/ 2147483647 w 19"/>
                <a:gd name="T11" fmla="*/ 2147483647 h 21"/>
                <a:gd name="T12" fmla="*/ 2147483647 w 19"/>
                <a:gd name="T13" fmla="*/ 0 h 21"/>
                <a:gd name="T14" fmla="*/ 0 w 19"/>
                <a:gd name="T15" fmla="*/ 2147483647 h 21"/>
                <a:gd name="T16" fmla="*/ 2147483647 w 19"/>
                <a:gd name="T17" fmla="*/ 2147483647 h 21"/>
                <a:gd name="T18" fmla="*/ 2147483647 w 19"/>
                <a:gd name="T19" fmla="*/ 2147483647 h 21"/>
                <a:gd name="T20" fmla="*/ 2147483647 w 19"/>
                <a:gd name="T21" fmla="*/ 2147483647 h 21"/>
                <a:gd name="T22" fmla="*/ 2147483647 w 19"/>
                <a:gd name="T23" fmla="*/ 2147483647 h 21"/>
                <a:gd name="T24" fmla="*/ 2147483647 w 19"/>
                <a:gd name="T25" fmla="*/ 2147483647 h 21"/>
                <a:gd name="T26" fmla="*/ 2147483647 w 19"/>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
                <a:gd name="T43" fmla="*/ 0 h 21"/>
                <a:gd name="T44" fmla="*/ 19 w 19"/>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 h="21">
                  <a:moveTo>
                    <a:pt x="5" y="9"/>
                  </a:moveTo>
                  <a:cubicBezTo>
                    <a:pt x="5" y="7"/>
                    <a:pt x="7" y="4"/>
                    <a:pt x="10" y="4"/>
                  </a:cubicBezTo>
                  <a:cubicBezTo>
                    <a:pt x="13" y="4"/>
                    <a:pt x="14" y="7"/>
                    <a:pt x="14" y="9"/>
                  </a:cubicBezTo>
                  <a:lnTo>
                    <a:pt x="5" y="9"/>
                  </a:lnTo>
                  <a:close/>
                  <a:moveTo>
                    <a:pt x="19" y="12"/>
                  </a:moveTo>
                  <a:cubicBezTo>
                    <a:pt x="19" y="12"/>
                    <a:pt x="19" y="11"/>
                    <a:pt x="19" y="10"/>
                  </a:cubicBezTo>
                  <a:cubicBezTo>
                    <a:pt x="19" y="6"/>
                    <a:pt x="17" y="0"/>
                    <a:pt x="10" y="0"/>
                  </a:cubicBezTo>
                  <a:cubicBezTo>
                    <a:pt x="4" y="0"/>
                    <a:pt x="0" y="6"/>
                    <a:pt x="0" y="11"/>
                  </a:cubicBezTo>
                  <a:cubicBezTo>
                    <a:pt x="0" y="17"/>
                    <a:pt x="4" y="21"/>
                    <a:pt x="11" y="21"/>
                  </a:cubicBezTo>
                  <a:cubicBezTo>
                    <a:pt x="14" y="21"/>
                    <a:pt x="16" y="21"/>
                    <a:pt x="18" y="20"/>
                  </a:cubicBezTo>
                  <a:cubicBezTo>
                    <a:pt x="17" y="17"/>
                    <a:pt x="17" y="17"/>
                    <a:pt x="17" y="17"/>
                  </a:cubicBezTo>
                  <a:cubicBezTo>
                    <a:pt x="16" y="17"/>
                    <a:pt x="14" y="18"/>
                    <a:pt x="12" y="18"/>
                  </a:cubicBezTo>
                  <a:cubicBezTo>
                    <a:pt x="8" y="18"/>
                    <a:pt x="5" y="16"/>
                    <a:pt x="5" y="12"/>
                  </a:cubicBezTo>
                  <a:lnTo>
                    <a:pt x="19" y="12"/>
                  </a:lnTo>
                  <a:close/>
                </a:path>
              </a:pathLst>
            </a:custGeom>
            <a:solidFill>
              <a:srgbClr val="000000"/>
            </a:solidFill>
            <a:ln w="9525">
              <a:noFill/>
              <a:round/>
              <a:headEnd/>
              <a:tailEnd/>
            </a:ln>
          </p:spPr>
          <p:txBody>
            <a:bodyPr/>
            <a:lstStyle/>
            <a:p>
              <a:endParaRPr lang="en-US" dirty="0"/>
            </a:p>
          </p:txBody>
        </p:sp>
        <p:sp>
          <p:nvSpPr>
            <p:cNvPr id="34939" name="Freeform 149"/>
            <p:cNvSpPr>
              <a:spLocks noEditPoints="1"/>
            </p:cNvSpPr>
            <p:nvPr/>
          </p:nvSpPr>
          <p:spPr bwMode="auto">
            <a:xfrm>
              <a:off x="2824" y="2209"/>
              <a:ext cx="42" cy="50"/>
            </a:xfrm>
            <a:custGeom>
              <a:avLst/>
              <a:gdLst>
                <a:gd name="T0" fmla="*/ 2147483647 w 18"/>
                <a:gd name="T1" fmla="*/ 2147483647 h 21"/>
                <a:gd name="T2" fmla="*/ 2147483647 w 18"/>
                <a:gd name="T3" fmla="*/ 2147483647 h 21"/>
                <a:gd name="T4" fmla="*/ 2147483647 w 18"/>
                <a:gd name="T5" fmla="*/ 2147483647 h 21"/>
                <a:gd name="T6" fmla="*/ 2147483647 w 18"/>
                <a:gd name="T7" fmla="*/ 2147483647 h 21"/>
                <a:gd name="T8" fmla="*/ 2147483647 w 18"/>
                <a:gd name="T9" fmla="*/ 2147483647 h 21"/>
                <a:gd name="T10" fmla="*/ 2147483647 w 18"/>
                <a:gd name="T11" fmla="*/ 2147483647 h 21"/>
                <a:gd name="T12" fmla="*/ 2147483647 w 18"/>
                <a:gd name="T13" fmla="*/ 0 h 21"/>
                <a:gd name="T14" fmla="*/ 0 w 18"/>
                <a:gd name="T15" fmla="*/ 2147483647 h 21"/>
                <a:gd name="T16" fmla="*/ 2147483647 w 18"/>
                <a:gd name="T17" fmla="*/ 2147483647 h 21"/>
                <a:gd name="T18" fmla="*/ 2147483647 w 18"/>
                <a:gd name="T19" fmla="*/ 2147483647 h 21"/>
                <a:gd name="T20" fmla="*/ 2147483647 w 18"/>
                <a:gd name="T21" fmla="*/ 2147483647 h 21"/>
                <a:gd name="T22" fmla="*/ 2147483647 w 18"/>
                <a:gd name="T23" fmla="*/ 2147483647 h 21"/>
                <a:gd name="T24" fmla="*/ 2147483647 w 18"/>
                <a:gd name="T25" fmla="*/ 2147483647 h 21"/>
                <a:gd name="T26" fmla="*/ 2147483647 w 18"/>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8"/>
                <a:gd name="T43" fmla="*/ 0 h 21"/>
                <a:gd name="T44" fmla="*/ 18 w 18"/>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8" h="21">
                  <a:moveTo>
                    <a:pt x="5" y="9"/>
                  </a:moveTo>
                  <a:cubicBezTo>
                    <a:pt x="5" y="7"/>
                    <a:pt x="6" y="4"/>
                    <a:pt x="9" y="4"/>
                  </a:cubicBezTo>
                  <a:cubicBezTo>
                    <a:pt x="13" y="4"/>
                    <a:pt x="14" y="7"/>
                    <a:pt x="14" y="9"/>
                  </a:cubicBezTo>
                  <a:lnTo>
                    <a:pt x="5" y="9"/>
                  </a:lnTo>
                  <a:close/>
                  <a:moveTo>
                    <a:pt x="18" y="12"/>
                  </a:moveTo>
                  <a:cubicBezTo>
                    <a:pt x="18" y="12"/>
                    <a:pt x="18" y="11"/>
                    <a:pt x="18" y="10"/>
                  </a:cubicBezTo>
                  <a:cubicBezTo>
                    <a:pt x="18" y="6"/>
                    <a:pt x="16" y="0"/>
                    <a:pt x="10" y="0"/>
                  </a:cubicBezTo>
                  <a:cubicBezTo>
                    <a:pt x="3" y="0"/>
                    <a:pt x="0" y="6"/>
                    <a:pt x="0" y="11"/>
                  </a:cubicBezTo>
                  <a:cubicBezTo>
                    <a:pt x="0" y="17"/>
                    <a:pt x="4" y="21"/>
                    <a:pt x="10" y="21"/>
                  </a:cubicBezTo>
                  <a:cubicBezTo>
                    <a:pt x="13" y="21"/>
                    <a:pt x="16" y="21"/>
                    <a:pt x="17" y="20"/>
                  </a:cubicBezTo>
                  <a:cubicBezTo>
                    <a:pt x="17" y="17"/>
                    <a:pt x="17" y="17"/>
                    <a:pt x="17" y="17"/>
                  </a:cubicBezTo>
                  <a:cubicBezTo>
                    <a:pt x="15" y="17"/>
                    <a:pt x="13" y="18"/>
                    <a:pt x="11" y="18"/>
                  </a:cubicBezTo>
                  <a:cubicBezTo>
                    <a:pt x="8" y="18"/>
                    <a:pt x="5" y="16"/>
                    <a:pt x="5" y="12"/>
                  </a:cubicBezTo>
                  <a:lnTo>
                    <a:pt x="18" y="12"/>
                  </a:lnTo>
                  <a:close/>
                </a:path>
              </a:pathLst>
            </a:custGeom>
            <a:solidFill>
              <a:srgbClr val="000000"/>
            </a:solidFill>
            <a:ln w="9525">
              <a:noFill/>
              <a:round/>
              <a:headEnd/>
              <a:tailEnd/>
            </a:ln>
          </p:spPr>
          <p:txBody>
            <a:bodyPr/>
            <a:lstStyle/>
            <a:p>
              <a:endParaRPr lang="en-US" dirty="0"/>
            </a:p>
          </p:txBody>
        </p:sp>
        <p:sp>
          <p:nvSpPr>
            <p:cNvPr id="34940" name="Freeform 150"/>
            <p:cNvSpPr>
              <a:spLocks noEditPoints="1"/>
            </p:cNvSpPr>
            <p:nvPr/>
          </p:nvSpPr>
          <p:spPr bwMode="auto">
            <a:xfrm>
              <a:off x="2874" y="2188"/>
              <a:ext cx="47" cy="71"/>
            </a:xfrm>
            <a:custGeom>
              <a:avLst/>
              <a:gdLst>
                <a:gd name="T0" fmla="*/ 2147483647 w 20"/>
                <a:gd name="T1" fmla="*/ 2147483647 h 30"/>
                <a:gd name="T2" fmla="*/ 2147483647 w 20"/>
                <a:gd name="T3" fmla="*/ 2147483647 h 30"/>
                <a:gd name="T4" fmla="*/ 2147483647 w 20"/>
                <a:gd name="T5" fmla="*/ 2147483647 h 30"/>
                <a:gd name="T6" fmla="*/ 2147483647 w 20"/>
                <a:gd name="T7" fmla="*/ 2147483647 h 30"/>
                <a:gd name="T8" fmla="*/ 2147483647 w 20"/>
                <a:gd name="T9" fmla="*/ 2147483647 h 30"/>
                <a:gd name="T10" fmla="*/ 2147483647 w 20"/>
                <a:gd name="T11" fmla="*/ 2147483647 h 30"/>
                <a:gd name="T12" fmla="*/ 2147483647 w 20"/>
                <a:gd name="T13" fmla="*/ 2147483647 h 30"/>
                <a:gd name="T14" fmla="*/ 2147483647 w 20"/>
                <a:gd name="T15" fmla="*/ 2147483647 h 30"/>
                <a:gd name="T16" fmla="*/ 2147483647 w 20"/>
                <a:gd name="T17" fmla="*/ 0 h 30"/>
                <a:gd name="T18" fmla="*/ 2147483647 w 20"/>
                <a:gd name="T19" fmla="*/ 2147483647 h 30"/>
                <a:gd name="T20" fmla="*/ 2147483647 w 20"/>
                <a:gd name="T21" fmla="*/ 2147483647 h 30"/>
                <a:gd name="T22" fmla="*/ 2147483647 w 20"/>
                <a:gd name="T23" fmla="*/ 2147483647 h 30"/>
                <a:gd name="T24" fmla="*/ 0 w 20"/>
                <a:gd name="T25" fmla="*/ 2147483647 h 30"/>
                <a:gd name="T26" fmla="*/ 2147483647 w 20"/>
                <a:gd name="T27" fmla="*/ 2147483647 h 30"/>
                <a:gd name="T28" fmla="*/ 2147483647 w 20"/>
                <a:gd name="T29" fmla="*/ 2147483647 h 30"/>
                <a:gd name="T30" fmla="*/ 2147483647 w 20"/>
                <a:gd name="T31" fmla="*/ 2147483647 h 30"/>
                <a:gd name="T32" fmla="*/ 2147483647 w 20"/>
                <a:gd name="T33" fmla="*/ 2147483647 h 30"/>
                <a:gd name="T34" fmla="*/ 2147483647 w 20"/>
                <a:gd name="T35" fmla="*/ 2147483647 h 30"/>
                <a:gd name="T36" fmla="*/ 2147483647 w 20"/>
                <a:gd name="T37" fmla="*/ 2147483647 h 30"/>
                <a:gd name="T38" fmla="*/ 2147483647 w 20"/>
                <a:gd name="T39" fmla="*/ 0 h 30"/>
                <a:gd name="T40" fmla="*/ 2147483647 w 20"/>
                <a:gd name="T41" fmla="*/ 0 h 3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0"/>
                <a:gd name="T64" fmla="*/ 0 h 30"/>
                <a:gd name="T65" fmla="*/ 20 w 20"/>
                <a:gd name="T66" fmla="*/ 30 h 3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0" h="30">
                  <a:moveTo>
                    <a:pt x="15" y="21"/>
                  </a:moveTo>
                  <a:cubicBezTo>
                    <a:pt x="15" y="22"/>
                    <a:pt x="15" y="22"/>
                    <a:pt x="15" y="23"/>
                  </a:cubicBezTo>
                  <a:cubicBezTo>
                    <a:pt x="14" y="25"/>
                    <a:pt x="13" y="26"/>
                    <a:pt x="11" y="26"/>
                  </a:cubicBezTo>
                  <a:cubicBezTo>
                    <a:pt x="7" y="26"/>
                    <a:pt x="5" y="24"/>
                    <a:pt x="5" y="20"/>
                  </a:cubicBezTo>
                  <a:cubicBezTo>
                    <a:pt x="5" y="16"/>
                    <a:pt x="7" y="13"/>
                    <a:pt x="11" y="13"/>
                  </a:cubicBezTo>
                  <a:cubicBezTo>
                    <a:pt x="13" y="13"/>
                    <a:pt x="15" y="15"/>
                    <a:pt x="15" y="17"/>
                  </a:cubicBezTo>
                  <a:cubicBezTo>
                    <a:pt x="15" y="17"/>
                    <a:pt x="15" y="18"/>
                    <a:pt x="15" y="18"/>
                  </a:cubicBezTo>
                  <a:lnTo>
                    <a:pt x="15" y="21"/>
                  </a:lnTo>
                  <a:close/>
                  <a:moveTo>
                    <a:pt x="15" y="0"/>
                  </a:moveTo>
                  <a:cubicBezTo>
                    <a:pt x="15" y="12"/>
                    <a:pt x="15" y="12"/>
                    <a:pt x="15" y="12"/>
                  </a:cubicBezTo>
                  <a:cubicBezTo>
                    <a:pt x="15" y="12"/>
                    <a:pt x="15" y="12"/>
                    <a:pt x="15" y="12"/>
                  </a:cubicBezTo>
                  <a:cubicBezTo>
                    <a:pt x="14" y="10"/>
                    <a:pt x="12" y="9"/>
                    <a:pt x="9" y="9"/>
                  </a:cubicBezTo>
                  <a:cubicBezTo>
                    <a:pt x="4" y="9"/>
                    <a:pt x="0" y="13"/>
                    <a:pt x="0" y="20"/>
                  </a:cubicBezTo>
                  <a:cubicBezTo>
                    <a:pt x="0" y="26"/>
                    <a:pt x="4" y="30"/>
                    <a:pt x="9" y="30"/>
                  </a:cubicBezTo>
                  <a:cubicBezTo>
                    <a:pt x="12" y="30"/>
                    <a:pt x="14" y="29"/>
                    <a:pt x="15" y="27"/>
                  </a:cubicBezTo>
                  <a:cubicBezTo>
                    <a:pt x="16" y="27"/>
                    <a:pt x="16" y="27"/>
                    <a:pt x="16" y="27"/>
                  </a:cubicBezTo>
                  <a:cubicBezTo>
                    <a:pt x="16" y="30"/>
                    <a:pt x="16" y="30"/>
                    <a:pt x="16" y="30"/>
                  </a:cubicBezTo>
                  <a:cubicBezTo>
                    <a:pt x="20" y="30"/>
                    <a:pt x="20" y="30"/>
                    <a:pt x="20" y="30"/>
                  </a:cubicBezTo>
                  <a:cubicBezTo>
                    <a:pt x="20" y="29"/>
                    <a:pt x="20" y="26"/>
                    <a:pt x="20" y="24"/>
                  </a:cubicBezTo>
                  <a:cubicBezTo>
                    <a:pt x="20" y="0"/>
                    <a:pt x="20" y="0"/>
                    <a:pt x="20" y="0"/>
                  </a:cubicBezTo>
                  <a:lnTo>
                    <a:pt x="15" y="0"/>
                  </a:lnTo>
                  <a:close/>
                </a:path>
              </a:pathLst>
            </a:custGeom>
            <a:solidFill>
              <a:srgbClr val="000000"/>
            </a:solidFill>
            <a:ln w="9525">
              <a:noFill/>
              <a:round/>
              <a:headEnd/>
              <a:tailEnd/>
            </a:ln>
          </p:spPr>
          <p:txBody>
            <a:bodyPr/>
            <a:lstStyle/>
            <a:p>
              <a:endParaRPr lang="en-US" dirty="0"/>
            </a:p>
          </p:txBody>
        </p:sp>
        <p:sp>
          <p:nvSpPr>
            <p:cNvPr id="34941" name="Freeform 151"/>
            <p:cNvSpPr>
              <a:spLocks noEditPoints="1"/>
            </p:cNvSpPr>
            <p:nvPr/>
          </p:nvSpPr>
          <p:spPr bwMode="auto">
            <a:xfrm>
              <a:off x="2954" y="2188"/>
              <a:ext cx="47" cy="71"/>
            </a:xfrm>
            <a:custGeom>
              <a:avLst/>
              <a:gdLst>
                <a:gd name="T0" fmla="*/ 2147483647 w 20"/>
                <a:gd name="T1" fmla="*/ 2147483647 h 30"/>
                <a:gd name="T2" fmla="*/ 2147483647 w 20"/>
                <a:gd name="T3" fmla="*/ 2147483647 h 30"/>
                <a:gd name="T4" fmla="*/ 2147483647 w 20"/>
                <a:gd name="T5" fmla="*/ 2147483647 h 30"/>
                <a:gd name="T6" fmla="*/ 2147483647 w 20"/>
                <a:gd name="T7" fmla="*/ 2147483647 h 30"/>
                <a:gd name="T8" fmla="*/ 2147483647 w 20"/>
                <a:gd name="T9" fmla="*/ 2147483647 h 30"/>
                <a:gd name="T10" fmla="*/ 2147483647 w 20"/>
                <a:gd name="T11" fmla="*/ 2147483647 h 30"/>
                <a:gd name="T12" fmla="*/ 2147483647 w 20"/>
                <a:gd name="T13" fmla="*/ 2147483647 h 30"/>
                <a:gd name="T14" fmla="*/ 2147483647 w 20"/>
                <a:gd name="T15" fmla="*/ 2147483647 h 30"/>
                <a:gd name="T16" fmla="*/ 0 w 20"/>
                <a:gd name="T17" fmla="*/ 2147483647 h 30"/>
                <a:gd name="T18" fmla="*/ 0 w 20"/>
                <a:gd name="T19" fmla="*/ 2147483647 h 30"/>
                <a:gd name="T20" fmla="*/ 2147483647 w 20"/>
                <a:gd name="T21" fmla="*/ 2147483647 h 30"/>
                <a:gd name="T22" fmla="*/ 2147483647 w 20"/>
                <a:gd name="T23" fmla="*/ 2147483647 h 30"/>
                <a:gd name="T24" fmla="*/ 2147483647 w 20"/>
                <a:gd name="T25" fmla="*/ 2147483647 h 30"/>
                <a:gd name="T26" fmla="*/ 2147483647 w 20"/>
                <a:gd name="T27" fmla="*/ 2147483647 h 30"/>
                <a:gd name="T28" fmla="*/ 2147483647 w 20"/>
                <a:gd name="T29" fmla="*/ 2147483647 h 30"/>
                <a:gd name="T30" fmla="*/ 2147483647 w 20"/>
                <a:gd name="T31" fmla="*/ 2147483647 h 30"/>
                <a:gd name="T32" fmla="*/ 2147483647 w 20"/>
                <a:gd name="T33" fmla="*/ 2147483647 h 30"/>
                <a:gd name="T34" fmla="*/ 2147483647 w 20"/>
                <a:gd name="T35" fmla="*/ 2147483647 h 30"/>
                <a:gd name="T36" fmla="*/ 2147483647 w 20"/>
                <a:gd name="T37" fmla="*/ 0 h 30"/>
                <a:gd name="T38" fmla="*/ 0 w 20"/>
                <a:gd name="T39" fmla="*/ 0 h 30"/>
                <a:gd name="T40" fmla="*/ 0 w 20"/>
                <a:gd name="T41" fmla="*/ 2147483647 h 3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0"/>
                <a:gd name="T64" fmla="*/ 0 h 30"/>
                <a:gd name="T65" fmla="*/ 20 w 20"/>
                <a:gd name="T66" fmla="*/ 30 h 3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0" h="30">
                  <a:moveTo>
                    <a:pt x="5" y="18"/>
                  </a:moveTo>
                  <a:cubicBezTo>
                    <a:pt x="5" y="18"/>
                    <a:pt x="5" y="17"/>
                    <a:pt x="6" y="17"/>
                  </a:cubicBezTo>
                  <a:cubicBezTo>
                    <a:pt x="6" y="15"/>
                    <a:pt x="8" y="13"/>
                    <a:pt x="10" y="13"/>
                  </a:cubicBezTo>
                  <a:cubicBezTo>
                    <a:pt x="13" y="13"/>
                    <a:pt x="15" y="16"/>
                    <a:pt x="15" y="20"/>
                  </a:cubicBezTo>
                  <a:cubicBezTo>
                    <a:pt x="15" y="24"/>
                    <a:pt x="13" y="26"/>
                    <a:pt x="10" y="26"/>
                  </a:cubicBezTo>
                  <a:cubicBezTo>
                    <a:pt x="8" y="26"/>
                    <a:pt x="6" y="25"/>
                    <a:pt x="6" y="23"/>
                  </a:cubicBezTo>
                  <a:cubicBezTo>
                    <a:pt x="5" y="22"/>
                    <a:pt x="5" y="22"/>
                    <a:pt x="5" y="22"/>
                  </a:cubicBezTo>
                  <a:lnTo>
                    <a:pt x="5" y="18"/>
                  </a:lnTo>
                  <a:close/>
                  <a:moveTo>
                    <a:pt x="0" y="24"/>
                  </a:moveTo>
                  <a:cubicBezTo>
                    <a:pt x="0" y="26"/>
                    <a:pt x="0" y="29"/>
                    <a:pt x="0" y="30"/>
                  </a:cubicBezTo>
                  <a:cubicBezTo>
                    <a:pt x="5" y="30"/>
                    <a:pt x="5" y="30"/>
                    <a:pt x="5" y="30"/>
                  </a:cubicBezTo>
                  <a:cubicBezTo>
                    <a:pt x="5" y="27"/>
                    <a:pt x="5" y="27"/>
                    <a:pt x="5" y="27"/>
                  </a:cubicBezTo>
                  <a:cubicBezTo>
                    <a:pt x="5" y="27"/>
                    <a:pt x="5" y="27"/>
                    <a:pt x="5" y="27"/>
                  </a:cubicBezTo>
                  <a:cubicBezTo>
                    <a:pt x="6" y="29"/>
                    <a:pt x="9" y="30"/>
                    <a:pt x="11" y="30"/>
                  </a:cubicBezTo>
                  <a:cubicBezTo>
                    <a:pt x="16" y="30"/>
                    <a:pt x="20" y="27"/>
                    <a:pt x="20" y="20"/>
                  </a:cubicBezTo>
                  <a:cubicBezTo>
                    <a:pt x="20" y="13"/>
                    <a:pt x="17" y="9"/>
                    <a:pt x="12" y="9"/>
                  </a:cubicBezTo>
                  <a:cubicBezTo>
                    <a:pt x="9" y="9"/>
                    <a:pt x="7" y="11"/>
                    <a:pt x="6" y="12"/>
                  </a:cubicBezTo>
                  <a:cubicBezTo>
                    <a:pt x="5" y="12"/>
                    <a:pt x="5" y="12"/>
                    <a:pt x="5" y="12"/>
                  </a:cubicBezTo>
                  <a:cubicBezTo>
                    <a:pt x="5" y="0"/>
                    <a:pt x="5" y="0"/>
                    <a:pt x="5" y="0"/>
                  </a:cubicBezTo>
                  <a:cubicBezTo>
                    <a:pt x="0" y="0"/>
                    <a:pt x="0" y="0"/>
                    <a:pt x="0" y="0"/>
                  </a:cubicBezTo>
                  <a:lnTo>
                    <a:pt x="0" y="24"/>
                  </a:lnTo>
                  <a:close/>
                </a:path>
              </a:pathLst>
            </a:custGeom>
            <a:solidFill>
              <a:srgbClr val="000000"/>
            </a:solidFill>
            <a:ln w="9525">
              <a:noFill/>
              <a:round/>
              <a:headEnd/>
              <a:tailEnd/>
            </a:ln>
          </p:spPr>
          <p:txBody>
            <a:bodyPr/>
            <a:lstStyle/>
            <a:p>
              <a:endParaRPr lang="en-US" dirty="0"/>
            </a:p>
          </p:txBody>
        </p:sp>
        <p:sp>
          <p:nvSpPr>
            <p:cNvPr id="34942" name="Freeform 152"/>
            <p:cNvSpPr>
              <a:spLocks/>
            </p:cNvSpPr>
            <p:nvPr/>
          </p:nvSpPr>
          <p:spPr bwMode="auto">
            <a:xfrm>
              <a:off x="3006" y="2212"/>
              <a:ext cx="47" cy="68"/>
            </a:xfrm>
            <a:custGeom>
              <a:avLst/>
              <a:gdLst>
                <a:gd name="T0" fmla="*/ 2147483647 w 20"/>
                <a:gd name="T1" fmla="*/ 0 h 29"/>
                <a:gd name="T2" fmla="*/ 2147483647 w 20"/>
                <a:gd name="T3" fmla="*/ 2147483647 h 29"/>
                <a:gd name="T4" fmla="*/ 2147483647 w 20"/>
                <a:gd name="T5" fmla="*/ 2147483647 h 29"/>
                <a:gd name="T6" fmla="*/ 2147483647 w 20"/>
                <a:gd name="T7" fmla="*/ 2147483647 h 29"/>
                <a:gd name="T8" fmla="*/ 2147483647 w 20"/>
                <a:gd name="T9" fmla="*/ 2147483647 h 29"/>
                <a:gd name="T10" fmla="*/ 2147483647 w 20"/>
                <a:gd name="T11" fmla="*/ 0 h 29"/>
                <a:gd name="T12" fmla="*/ 2147483647 w 20"/>
                <a:gd name="T13" fmla="*/ 0 h 29"/>
                <a:gd name="T14" fmla="*/ 2147483647 w 20"/>
                <a:gd name="T15" fmla="*/ 2147483647 h 29"/>
                <a:gd name="T16" fmla="*/ 2147483647 w 20"/>
                <a:gd name="T17" fmla="*/ 2147483647 h 29"/>
                <a:gd name="T18" fmla="*/ 2147483647 w 20"/>
                <a:gd name="T19" fmla="*/ 2147483647 h 29"/>
                <a:gd name="T20" fmla="*/ 2147483647 w 20"/>
                <a:gd name="T21" fmla="*/ 2147483647 h 29"/>
                <a:gd name="T22" fmla="*/ 2147483647 w 20"/>
                <a:gd name="T23" fmla="*/ 2147483647 h 29"/>
                <a:gd name="T24" fmla="*/ 2147483647 w 20"/>
                <a:gd name="T25" fmla="*/ 2147483647 h 29"/>
                <a:gd name="T26" fmla="*/ 2147483647 w 20"/>
                <a:gd name="T27" fmla="*/ 2147483647 h 29"/>
                <a:gd name="T28" fmla="*/ 2147483647 w 20"/>
                <a:gd name="T29" fmla="*/ 2147483647 h 29"/>
                <a:gd name="T30" fmla="*/ 0 w 20"/>
                <a:gd name="T31" fmla="*/ 0 h 29"/>
                <a:gd name="T32" fmla="*/ 2147483647 w 20"/>
                <a:gd name="T33" fmla="*/ 0 h 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29"/>
                <a:gd name="T53" fmla="*/ 20 w 20"/>
                <a:gd name="T54" fmla="*/ 29 h 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29">
                  <a:moveTo>
                    <a:pt x="5" y="0"/>
                  </a:moveTo>
                  <a:cubicBezTo>
                    <a:pt x="9" y="11"/>
                    <a:pt x="9" y="11"/>
                    <a:pt x="9" y="11"/>
                  </a:cubicBezTo>
                  <a:cubicBezTo>
                    <a:pt x="10" y="12"/>
                    <a:pt x="10" y="13"/>
                    <a:pt x="10" y="14"/>
                  </a:cubicBezTo>
                  <a:cubicBezTo>
                    <a:pt x="10" y="14"/>
                    <a:pt x="10" y="14"/>
                    <a:pt x="10" y="14"/>
                  </a:cubicBezTo>
                  <a:cubicBezTo>
                    <a:pt x="11" y="13"/>
                    <a:pt x="11" y="12"/>
                    <a:pt x="11" y="11"/>
                  </a:cubicBezTo>
                  <a:cubicBezTo>
                    <a:pt x="15" y="0"/>
                    <a:pt x="15" y="0"/>
                    <a:pt x="15" y="0"/>
                  </a:cubicBezTo>
                  <a:cubicBezTo>
                    <a:pt x="20" y="0"/>
                    <a:pt x="20" y="0"/>
                    <a:pt x="20" y="0"/>
                  </a:cubicBezTo>
                  <a:cubicBezTo>
                    <a:pt x="15" y="14"/>
                    <a:pt x="15" y="14"/>
                    <a:pt x="15" y="14"/>
                  </a:cubicBezTo>
                  <a:cubicBezTo>
                    <a:pt x="12" y="21"/>
                    <a:pt x="10" y="24"/>
                    <a:pt x="8" y="27"/>
                  </a:cubicBezTo>
                  <a:cubicBezTo>
                    <a:pt x="6" y="28"/>
                    <a:pt x="4" y="29"/>
                    <a:pt x="3" y="29"/>
                  </a:cubicBezTo>
                  <a:cubicBezTo>
                    <a:pt x="1" y="25"/>
                    <a:pt x="1" y="25"/>
                    <a:pt x="1" y="25"/>
                  </a:cubicBezTo>
                  <a:cubicBezTo>
                    <a:pt x="2" y="25"/>
                    <a:pt x="3" y="24"/>
                    <a:pt x="4" y="23"/>
                  </a:cubicBezTo>
                  <a:cubicBezTo>
                    <a:pt x="5" y="23"/>
                    <a:pt x="6" y="22"/>
                    <a:pt x="7" y="20"/>
                  </a:cubicBezTo>
                  <a:cubicBezTo>
                    <a:pt x="7" y="20"/>
                    <a:pt x="8" y="20"/>
                    <a:pt x="8" y="19"/>
                  </a:cubicBezTo>
                  <a:cubicBezTo>
                    <a:pt x="8" y="19"/>
                    <a:pt x="7" y="19"/>
                    <a:pt x="7" y="18"/>
                  </a:cubicBezTo>
                  <a:cubicBezTo>
                    <a:pt x="0" y="0"/>
                    <a:pt x="0" y="0"/>
                    <a:pt x="0" y="0"/>
                  </a:cubicBezTo>
                  <a:lnTo>
                    <a:pt x="5" y="0"/>
                  </a:lnTo>
                  <a:close/>
                </a:path>
              </a:pathLst>
            </a:custGeom>
            <a:solidFill>
              <a:srgbClr val="000000"/>
            </a:solidFill>
            <a:ln w="9525">
              <a:noFill/>
              <a:round/>
              <a:headEnd/>
              <a:tailEnd/>
            </a:ln>
          </p:spPr>
          <p:txBody>
            <a:bodyPr/>
            <a:lstStyle/>
            <a:p>
              <a:endParaRPr lang="en-US" dirty="0"/>
            </a:p>
          </p:txBody>
        </p:sp>
        <p:sp>
          <p:nvSpPr>
            <p:cNvPr id="34943" name="Freeform 153"/>
            <p:cNvSpPr>
              <a:spLocks/>
            </p:cNvSpPr>
            <p:nvPr/>
          </p:nvSpPr>
          <p:spPr bwMode="auto">
            <a:xfrm>
              <a:off x="3077" y="2200"/>
              <a:ext cx="28" cy="59"/>
            </a:xfrm>
            <a:custGeom>
              <a:avLst/>
              <a:gdLst>
                <a:gd name="T0" fmla="*/ 2147483647 w 12"/>
                <a:gd name="T1" fmla="*/ 0 h 25"/>
                <a:gd name="T2" fmla="*/ 2147483647 w 12"/>
                <a:gd name="T3" fmla="*/ 2147483647 h 25"/>
                <a:gd name="T4" fmla="*/ 2147483647 w 12"/>
                <a:gd name="T5" fmla="*/ 2147483647 h 25"/>
                <a:gd name="T6" fmla="*/ 2147483647 w 12"/>
                <a:gd name="T7" fmla="*/ 2147483647 h 25"/>
                <a:gd name="T8" fmla="*/ 2147483647 w 12"/>
                <a:gd name="T9" fmla="*/ 2147483647 h 25"/>
                <a:gd name="T10" fmla="*/ 2147483647 w 12"/>
                <a:gd name="T11" fmla="*/ 2147483647 h 25"/>
                <a:gd name="T12" fmla="*/ 2147483647 w 12"/>
                <a:gd name="T13" fmla="*/ 2147483647 h 25"/>
                <a:gd name="T14" fmla="*/ 2147483647 w 12"/>
                <a:gd name="T15" fmla="*/ 2147483647 h 25"/>
                <a:gd name="T16" fmla="*/ 2147483647 w 12"/>
                <a:gd name="T17" fmla="*/ 2147483647 h 25"/>
                <a:gd name="T18" fmla="*/ 2147483647 w 12"/>
                <a:gd name="T19" fmla="*/ 2147483647 h 25"/>
                <a:gd name="T20" fmla="*/ 2147483647 w 12"/>
                <a:gd name="T21" fmla="*/ 2147483647 h 25"/>
                <a:gd name="T22" fmla="*/ 2147483647 w 12"/>
                <a:gd name="T23" fmla="*/ 2147483647 h 25"/>
                <a:gd name="T24" fmla="*/ 2147483647 w 12"/>
                <a:gd name="T25" fmla="*/ 2147483647 h 25"/>
                <a:gd name="T26" fmla="*/ 0 w 12"/>
                <a:gd name="T27" fmla="*/ 2147483647 h 25"/>
                <a:gd name="T28" fmla="*/ 0 w 12"/>
                <a:gd name="T29" fmla="*/ 2147483647 h 25"/>
                <a:gd name="T30" fmla="*/ 2147483647 w 12"/>
                <a:gd name="T31" fmla="*/ 2147483647 h 25"/>
                <a:gd name="T32" fmla="*/ 2147483647 w 12"/>
                <a:gd name="T33" fmla="*/ 2147483647 h 25"/>
                <a:gd name="T34" fmla="*/ 2147483647 w 12"/>
                <a:gd name="T35" fmla="*/ 0 h 2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
                <a:gd name="T55" fmla="*/ 0 h 25"/>
                <a:gd name="T56" fmla="*/ 12 w 12"/>
                <a:gd name="T57" fmla="*/ 25 h 2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 h="25">
                  <a:moveTo>
                    <a:pt x="7" y="0"/>
                  </a:moveTo>
                  <a:cubicBezTo>
                    <a:pt x="7" y="5"/>
                    <a:pt x="7" y="5"/>
                    <a:pt x="7" y="5"/>
                  </a:cubicBezTo>
                  <a:cubicBezTo>
                    <a:pt x="12" y="5"/>
                    <a:pt x="12" y="5"/>
                    <a:pt x="12" y="5"/>
                  </a:cubicBezTo>
                  <a:cubicBezTo>
                    <a:pt x="12" y="9"/>
                    <a:pt x="12" y="9"/>
                    <a:pt x="12" y="9"/>
                  </a:cubicBezTo>
                  <a:cubicBezTo>
                    <a:pt x="7" y="9"/>
                    <a:pt x="7" y="9"/>
                    <a:pt x="7" y="9"/>
                  </a:cubicBezTo>
                  <a:cubicBezTo>
                    <a:pt x="7" y="17"/>
                    <a:pt x="7" y="17"/>
                    <a:pt x="7" y="17"/>
                  </a:cubicBezTo>
                  <a:cubicBezTo>
                    <a:pt x="7" y="20"/>
                    <a:pt x="8" y="21"/>
                    <a:pt x="10" y="21"/>
                  </a:cubicBezTo>
                  <a:cubicBezTo>
                    <a:pt x="11" y="21"/>
                    <a:pt x="12" y="21"/>
                    <a:pt x="12" y="21"/>
                  </a:cubicBezTo>
                  <a:cubicBezTo>
                    <a:pt x="12" y="25"/>
                    <a:pt x="12" y="25"/>
                    <a:pt x="12" y="25"/>
                  </a:cubicBezTo>
                  <a:cubicBezTo>
                    <a:pt x="11" y="25"/>
                    <a:pt x="10" y="25"/>
                    <a:pt x="8" y="25"/>
                  </a:cubicBezTo>
                  <a:cubicBezTo>
                    <a:pt x="7" y="25"/>
                    <a:pt x="5" y="25"/>
                    <a:pt x="4" y="24"/>
                  </a:cubicBezTo>
                  <a:cubicBezTo>
                    <a:pt x="3" y="23"/>
                    <a:pt x="2" y="21"/>
                    <a:pt x="2" y="18"/>
                  </a:cubicBezTo>
                  <a:cubicBezTo>
                    <a:pt x="2" y="9"/>
                    <a:pt x="2" y="9"/>
                    <a:pt x="2" y="9"/>
                  </a:cubicBezTo>
                  <a:cubicBezTo>
                    <a:pt x="0" y="9"/>
                    <a:pt x="0" y="9"/>
                    <a:pt x="0" y="9"/>
                  </a:cubicBezTo>
                  <a:cubicBezTo>
                    <a:pt x="0" y="5"/>
                    <a:pt x="0" y="5"/>
                    <a:pt x="0" y="5"/>
                  </a:cubicBezTo>
                  <a:cubicBezTo>
                    <a:pt x="2" y="5"/>
                    <a:pt x="2" y="5"/>
                    <a:pt x="2" y="5"/>
                  </a:cubicBezTo>
                  <a:cubicBezTo>
                    <a:pt x="2" y="1"/>
                    <a:pt x="2" y="1"/>
                    <a:pt x="2" y="1"/>
                  </a:cubicBezTo>
                  <a:lnTo>
                    <a:pt x="7" y="0"/>
                  </a:lnTo>
                  <a:close/>
                </a:path>
              </a:pathLst>
            </a:custGeom>
            <a:solidFill>
              <a:srgbClr val="000000"/>
            </a:solidFill>
            <a:ln w="9525">
              <a:noFill/>
              <a:round/>
              <a:headEnd/>
              <a:tailEnd/>
            </a:ln>
          </p:spPr>
          <p:txBody>
            <a:bodyPr/>
            <a:lstStyle/>
            <a:p>
              <a:endParaRPr lang="en-US" dirty="0"/>
            </a:p>
          </p:txBody>
        </p:sp>
        <p:sp>
          <p:nvSpPr>
            <p:cNvPr id="34944" name="Freeform 154"/>
            <p:cNvSpPr>
              <a:spLocks/>
            </p:cNvSpPr>
            <p:nvPr/>
          </p:nvSpPr>
          <p:spPr bwMode="auto">
            <a:xfrm>
              <a:off x="3115" y="2188"/>
              <a:ext cx="44" cy="71"/>
            </a:xfrm>
            <a:custGeom>
              <a:avLst/>
              <a:gdLst>
                <a:gd name="T0" fmla="*/ 0 w 19"/>
                <a:gd name="T1" fmla="*/ 0 h 30"/>
                <a:gd name="T2" fmla="*/ 2147483647 w 19"/>
                <a:gd name="T3" fmla="*/ 0 h 30"/>
                <a:gd name="T4" fmla="*/ 2147483647 w 19"/>
                <a:gd name="T5" fmla="*/ 2147483647 h 30"/>
                <a:gd name="T6" fmla="*/ 2147483647 w 19"/>
                <a:gd name="T7" fmla="*/ 2147483647 h 30"/>
                <a:gd name="T8" fmla="*/ 2147483647 w 19"/>
                <a:gd name="T9" fmla="*/ 2147483647 h 30"/>
                <a:gd name="T10" fmla="*/ 2147483647 w 19"/>
                <a:gd name="T11" fmla="*/ 2147483647 h 30"/>
                <a:gd name="T12" fmla="*/ 2147483647 w 19"/>
                <a:gd name="T13" fmla="*/ 2147483647 h 30"/>
                <a:gd name="T14" fmla="*/ 2147483647 w 19"/>
                <a:gd name="T15" fmla="*/ 2147483647 h 30"/>
                <a:gd name="T16" fmla="*/ 2147483647 w 19"/>
                <a:gd name="T17" fmla="*/ 2147483647 h 30"/>
                <a:gd name="T18" fmla="*/ 2147483647 w 19"/>
                <a:gd name="T19" fmla="*/ 2147483647 h 30"/>
                <a:gd name="T20" fmla="*/ 2147483647 w 19"/>
                <a:gd name="T21" fmla="*/ 2147483647 h 30"/>
                <a:gd name="T22" fmla="*/ 2147483647 w 19"/>
                <a:gd name="T23" fmla="*/ 2147483647 h 30"/>
                <a:gd name="T24" fmla="*/ 2147483647 w 19"/>
                <a:gd name="T25" fmla="*/ 2147483647 h 30"/>
                <a:gd name="T26" fmla="*/ 2147483647 w 19"/>
                <a:gd name="T27" fmla="*/ 2147483647 h 30"/>
                <a:gd name="T28" fmla="*/ 0 w 19"/>
                <a:gd name="T29" fmla="*/ 2147483647 h 30"/>
                <a:gd name="T30" fmla="*/ 0 w 19"/>
                <a:gd name="T31" fmla="*/ 0 h 3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9"/>
                <a:gd name="T49" fmla="*/ 0 h 30"/>
                <a:gd name="T50" fmla="*/ 19 w 19"/>
                <a:gd name="T51" fmla="*/ 30 h 3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9" h="30">
                  <a:moveTo>
                    <a:pt x="0" y="0"/>
                  </a:moveTo>
                  <a:cubicBezTo>
                    <a:pt x="5" y="0"/>
                    <a:pt x="5" y="0"/>
                    <a:pt x="5" y="0"/>
                  </a:cubicBezTo>
                  <a:cubicBezTo>
                    <a:pt x="5" y="12"/>
                    <a:pt x="5" y="12"/>
                    <a:pt x="5" y="12"/>
                  </a:cubicBezTo>
                  <a:cubicBezTo>
                    <a:pt x="5" y="12"/>
                    <a:pt x="5" y="12"/>
                    <a:pt x="5" y="12"/>
                  </a:cubicBezTo>
                  <a:cubicBezTo>
                    <a:pt x="6" y="12"/>
                    <a:pt x="7" y="11"/>
                    <a:pt x="8" y="10"/>
                  </a:cubicBezTo>
                  <a:cubicBezTo>
                    <a:pt x="9" y="10"/>
                    <a:pt x="10" y="9"/>
                    <a:pt x="11" y="9"/>
                  </a:cubicBezTo>
                  <a:cubicBezTo>
                    <a:pt x="15" y="9"/>
                    <a:pt x="19" y="12"/>
                    <a:pt x="19" y="18"/>
                  </a:cubicBezTo>
                  <a:cubicBezTo>
                    <a:pt x="19" y="30"/>
                    <a:pt x="19" y="30"/>
                    <a:pt x="19" y="30"/>
                  </a:cubicBezTo>
                  <a:cubicBezTo>
                    <a:pt x="13" y="30"/>
                    <a:pt x="13" y="30"/>
                    <a:pt x="13" y="30"/>
                  </a:cubicBezTo>
                  <a:cubicBezTo>
                    <a:pt x="13" y="19"/>
                    <a:pt x="13" y="19"/>
                    <a:pt x="13" y="19"/>
                  </a:cubicBezTo>
                  <a:cubicBezTo>
                    <a:pt x="13" y="16"/>
                    <a:pt x="12" y="13"/>
                    <a:pt x="10" y="13"/>
                  </a:cubicBezTo>
                  <a:cubicBezTo>
                    <a:pt x="8" y="13"/>
                    <a:pt x="6" y="15"/>
                    <a:pt x="6" y="16"/>
                  </a:cubicBezTo>
                  <a:cubicBezTo>
                    <a:pt x="5" y="17"/>
                    <a:pt x="5" y="17"/>
                    <a:pt x="5" y="18"/>
                  </a:cubicBezTo>
                  <a:cubicBezTo>
                    <a:pt x="5" y="30"/>
                    <a:pt x="5" y="30"/>
                    <a:pt x="5" y="30"/>
                  </a:cubicBezTo>
                  <a:cubicBezTo>
                    <a:pt x="0" y="30"/>
                    <a:pt x="0" y="30"/>
                    <a:pt x="0" y="30"/>
                  </a:cubicBezTo>
                  <a:lnTo>
                    <a:pt x="0" y="0"/>
                  </a:lnTo>
                  <a:close/>
                </a:path>
              </a:pathLst>
            </a:custGeom>
            <a:solidFill>
              <a:srgbClr val="000000"/>
            </a:solidFill>
            <a:ln w="9525">
              <a:noFill/>
              <a:round/>
              <a:headEnd/>
              <a:tailEnd/>
            </a:ln>
          </p:spPr>
          <p:txBody>
            <a:bodyPr/>
            <a:lstStyle/>
            <a:p>
              <a:endParaRPr lang="en-US" dirty="0"/>
            </a:p>
          </p:txBody>
        </p:sp>
        <p:sp>
          <p:nvSpPr>
            <p:cNvPr id="34945" name="Freeform 155"/>
            <p:cNvSpPr>
              <a:spLocks noEditPoints="1"/>
            </p:cNvSpPr>
            <p:nvPr/>
          </p:nvSpPr>
          <p:spPr bwMode="auto">
            <a:xfrm>
              <a:off x="3169" y="2209"/>
              <a:ext cx="42" cy="50"/>
            </a:xfrm>
            <a:custGeom>
              <a:avLst/>
              <a:gdLst>
                <a:gd name="T0" fmla="*/ 2147483647 w 18"/>
                <a:gd name="T1" fmla="*/ 2147483647 h 21"/>
                <a:gd name="T2" fmla="*/ 2147483647 w 18"/>
                <a:gd name="T3" fmla="*/ 2147483647 h 21"/>
                <a:gd name="T4" fmla="*/ 2147483647 w 18"/>
                <a:gd name="T5" fmla="*/ 2147483647 h 21"/>
                <a:gd name="T6" fmla="*/ 2147483647 w 18"/>
                <a:gd name="T7" fmla="*/ 2147483647 h 21"/>
                <a:gd name="T8" fmla="*/ 2147483647 w 18"/>
                <a:gd name="T9" fmla="*/ 2147483647 h 21"/>
                <a:gd name="T10" fmla="*/ 2147483647 w 18"/>
                <a:gd name="T11" fmla="*/ 2147483647 h 21"/>
                <a:gd name="T12" fmla="*/ 2147483647 w 18"/>
                <a:gd name="T13" fmla="*/ 0 h 21"/>
                <a:gd name="T14" fmla="*/ 0 w 18"/>
                <a:gd name="T15" fmla="*/ 2147483647 h 21"/>
                <a:gd name="T16" fmla="*/ 2147483647 w 18"/>
                <a:gd name="T17" fmla="*/ 2147483647 h 21"/>
                <a:gd name="T18" fmla="*/ 2147483647 w 18"/>
                <a:gd name="T19" fmla="*/ 2147483647 h 21"/>
                <a:gd name="T20" fmla="*/ 2147483647 w 18"/>
                <a:gd name="T21" fmla="*/ 2147483647 h 21"/>
                <a:gd name="T22" fmla="*/ 2147483647 w 18"/>
                <a:gd name="T23" fmla="*/ 2147483647 h 21"/>
                <a:gd name="T24" fmla="*/ 2147483647 w 18"/>
                <a:gd name="T25" fmla="*/ 2147483647 h 21"/>
                <a:gd name="T26" fmla="*/ 2147483647 w 18"/>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8"/>
                <a:gd name="T43" fmla="*/ 0 h 21"/>
                <a:gd name="T44" fmla="*/ 18 w 18"/>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8" h="21">
                  <a:moveTo>
                    <a:pt x="5" y="9"/>
                  </a:moveTo>
                  <a:cubicBezTo>
                    <a:pt x="5" y="7"/>
                    <a:pt x="6" y="4"/>
                    <a:pt x="9" y="4"/>
                  </a:cubicBezTo>
                  <a:cubicBezTo>
                    <a:pt x="13" y="4"/>
                    <a:pt x="14" y="7"/>
                    <a:pt x="13" y="9"/>
                  </a:cubicBezTo>
                  <a:lnTo>
                    <a:pt x="5" y="9"/>
                  </a:lnTo>
                  <a:close/>
                  <a:moveTo>
                    <a:pt x="18" y="12"/>
                  </a:moveTo>
                  <a:cubicBezTo>
                    <a:pt x="18" y="12"/>
                    <a:pt x="18" y="11"/>
                    <a:pt x="18" y="10"/>
                  </a:cubicBezTo>
                  <a:cubicBezTo>
                    <a:pt x="18" y="6"/>
                    <a:pt x="16" y="0"/>
                    <a:pt x="10" y="0"/>
                  </a:cubicBezTo>
                  <a:cubicBezTo>
                    <a:pt x="3" y="0"/>
                    <a:pt x="0" y="6"/>
                    <a:pt x="0" y="11"/>
                  </a:cubicBezTo>
                  <a:cubicBezTo>
                    <a:pt x="0" y="17"/>
                    <a:pt x="4" y="21"/>
                    <a:pt x="10" y="21"/>
                  </a:cubicBezTo>
                  <a:cubicBezTo>
                    <a:pt x="13" y="21"/>
                    <a:pt x="15" y="21"/>
                    <a:pt x="17" y="20"/>
                  </a:cubicBezTo>
                  <a:cubicBezTo>
                    <a:pt x="16" y="17"/>
                    <a:pt x="16" y="17"/>
                    <a:pt x="16" y="17"/>
                  </a:cubicBezTo>
                  <a:cubicBezTo>
                    <a:pt x="15" y="17"/>
                    <a:pt x="13" y="18"/>
                    <a:pt x="11" y="18"/>
                  </a:cubicBezTo>
                  <a:cubicBezTo>
                    <a:pt x="8" y="18"/>
                    <a:pt x="5" y="16"/>
                    <a:pt x="5" y="12"/>
                  </a:cubicBezTo>
                  <a:lnTo>
                    <a:pt x="18" y="12"/>
                  </a:lnTo>
                  <a:close/>
                </a:path>
              </a:pathLst>
            </a:custGeom>
            <a:solidFill>
              <a:srgbClr val="000000"/>
            </a:solidFill>
            <a:ln w="9525">
              <a:noFill/>
              <a:round/>
              <a:headEnd/>
              <a:tailEnd/>
            </a:ln>
          </p:spPr>
          <p:txBody>
            <a:bodyPr/>
            <a:lstStyle/>
            <a:p>
              <a:endParaRPr lang="en-US" dirty="0"/>
            </a:p>
          </p:txBody>
        </p:sp>
        <p:sp>
          <p:nvSpPr>
            <p:cNvPr id="34946" name="Freeform 156"/>
            <p:cNvSpPr>
              <a:spLocks noEditPoints="1"/>
            </p:cNvSpPr>
            <p:nvPr/>
          </p:nvSpPr>
          <p:spPr bwMode="auto">
            <a:xfrm>
              <a:off x="3242" y="2193"/>
              <a:ext cx="47" cy="66"/>
            </a:xfrm>
            <a:custGeom>
              <a:avLst/>
              <a:gdLst>
                <a:gd name="T0" fmla="*/ 2147483647 w 20"/>
                <a:gd name="T1" fmla="*/ 2147483647 h 28"/>
                <a:gd name="T2" fmla="*/ 2147483647 w 20"/>
                <a:gd name="T3" fmla="*/ 2147483647 h 28"/>
                <a:gd name="T4" fmla="*/ 2147483647 w 20"/>
                <a:gd name="T5" fmla="*/ 2147483647 h 28"/>
                <a:gd name="T6" fmla="*/ 2147483647 w 20"/>
                <a:gd name="T7" fmla="*/ 2147483647 h 28"/>
                <a:gd name="T8" fmla="*/ 2147483647 w 20"/>
                <a:gd name="T9" fmla="*/ 2147483647 h 28"/>
                <a:gd name="T10" fmla="*/ 2147483647 w 20"/>
                <a:gd name="T11" fmla="*/ 2147483647 h 28"/>
                <a:gd name="T12" fmla="*/ 0 w 20"/>
                <a:gd name="T13" fmla="*/ 2147483647 h 28"/>
                <a:gd name="T14" fmla="*/ 2147483647 w 20"/>
                <a:gd name="T15" fmla="*/ 2147483647 h 28"/>
                <a:gd name="T16" fmla="*/ 2147483647 w 20"/>
                <a:gd name="T17" fmla="*/ 2147483647 h 28"/>
                <a:gd name="T18" fmla="*/ 2147483647 w 20"/>
                <a:gd name="T19" fmla="*/ 2147483647 h 28"/>
                <a:gd name="T20" fmla="*/ 2147483647 w 20"/>
                <a:gd name="T21" fmla="*/ 2147483647 h 28"/>
                <a:gd name="T22" fmla="*/ 2147483647 w 20"/>
                <a:gd name="T23" fmla="*/ 2147483647 h 28"/>
                <a:gd name="T24" fmla="*/ 2147483647 w 20"/>
                <a:gd name="T25" fmla="*/ 2147483647 h 28"/>
                <a:gd name="T26" fmla="*/ 2147483647 w 20"/>
                <a:gd name="T27" fmla="*/ 2147483647 h 28"/>
                <a:gd name="T28" fmla="*/ 2147483647 w 20"/>
                <a:gd name="T29" fmla="*/ 0 h 28"/>
                <a:gd name="T30" fmla="*/ 0 w 20"/>
                <a:gd name="T31" fmla="*/ 0 h 28"/>
                <a:gd name="T32" fmla="*/ 0 w 20"/>
                <a:gd name="T33" fmla="*/ 2147483647 h 28"/>
                <a:gd name="T34" fmla="*/ 2147483647 w 20"/>
                <a:gd name="T35" fmla="*/ 2147483647 h 28"/>
                <a:gd name="T36" fmla="*/ 2147483647 w 20"/>
                <a:gd name="T37" fmla="*/ 2147483647 h 28"/>
                <a:gd name="T38" fmla="*/ 2147483647 w 20"/>
                <a:gd name="T39" fmla="*/ 2147483647 h 28"/>
                <a:gd name="T40" fmla="*/ 2147483647 w 20"/>
                <a:gd name="T41" fmla="*/ 2147483647 h 28"/>
                <a:gd name="T42" fmla="*/ 2147483647 w 20"/>
                <a:gd name="T43" fmla="*/ 2147483647 h 28"/>
                <a:gd name="T44" fmla="*/ 2147483647 w 20"/>
                <a:gd name="T45" fmla="*/ 2147483647 h 2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0"/>
                <a:gd name="T70" fmla="*/ 0 h 28"/>
                <a:gd name="T71" fmla="*/ 20 w 20"/>
                <a:gd name="T72" fmla="*/ 28 h 2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0" h="28">
                  <a:moveTo>
                    <a:pt x="5" y="4"/>
                  </a:moveTo>
                  <a:cubicBezTo>
                    <a:pt x="6" y="4"/>
                    <a:pt x="7" y="3"/>
                    <a:pt x="8" y="3"/>
                  </a:cubicBezTo>
                  <a:cubicBezTo>
                    <a:pt x="11" y="3"/>
                    <a:pt x="13" y="5"/>
                    <a:pt x="13" y="7"/>
                  </a:cubicBezTo>
                  <a:cubicBezTo>
                    <a:pt x="13" y="10"/>
                    <a:pt x="11" y="11"/>
                    <a:pt x="8" y="11"/>
                  </a:cubicBezTo>
                  <a:cubicBezTo>
                    <a:pt x="5" y="11"/>
                    <a:pt x="5" y="11"/>
                    <a:pt x="5" y="11"/>
                  </a:cubicBezTo>
                  <a:lnTo>
                    <a:pt x="5" y="4"/>
                  </a:lnTo>
                  <a:close/>
                  <a:moveTo>
                    <a:pt x="0" y="28"/>
                  </a:moveTo>
                  <a:cubicBezTo>
                    <a:pt x="2" y="28"/>
                    <a:pt x="4" y="28"/>
                    <a:pt x="6" y="28"/>
                  </a:cubicBezTo>
                  <a:cubicBezTo>
                    <a:pt x="12" y="28"/>
                    <a:pt x="15" y="27"/>
                    <a:pt x="17" y="26"/>
                  </a:cubicBezTo>
                  <a:cubicBezTo>
                    <a:pt x="19" y="24"/>
                    <a:pt x="20" y="22"/>
                    <a:pt x="20" y="20"/>
                  </a:cubicBezTo>
                  <a:cubicBezTo>
                    <a:pt x="20" y="16"/>
                    <a:pt x="17" y="14"/>
                    <a:pt x="14" y="13"/>
                  </a:cubicBezTo>
                  <a:cubicBezTo>
                    <a:pt x="14" y="13"/>
                    <a:pt x="14" y="13"/>
                    <a:pt x="14" y="13"/>
                  </a:cubicBezTo>
                  <a:cubicBezTo>
                    <a:pt x="17" y="12"/>
                    <a:pt x="19" y="9"/>
                    <a:pt x="19" y="7"/>
                  </a:cubicBezTo>
                  <a:cubicBezTo>
                    <a:pt x="19" y="4"/>
                    <a:pt x="17" y="3"/>
                    <a:pt x="16" y="1"/>
                  </a:cubicBezTo>
                  <a:cubicBezTo>
                    <a:pt x="14" y="0"/>
                    <a:pt x="11" y="0"/>
                    <a:pt x="8" y="0"/>
                  </a:cubicBezTo>
                  <a:cubicBezTo>
                    <a:pt x="5" y="0"/>
                    <a:pt x="2" y="0"/>
                    <a:pt x="0" y="0"/>
                  </a:cubicBezTo>
                  <a:lnTo>
                    <a:pt x="0" y="28"/>
                  </a:lnTo>
                  <a:close/>
                  <a:moveTo>
                    <a:pt x="5" y="15"/>
                  </a:moveTo>
                  <a:cubicBezTo>
                    <a:pt x="8" y="15"/>
                    <a:pt x="8" y="15"/>
                    <a:pt x="8" y="15"/>
                  </a:cubicBezTo>
                  <a:cubicBezTo>
                    <a:pt x="11" y="15"/>
                    <a:pt x="14" y="16"/>
                    <a:pt x="14" y="20"/>
                  </a:cubicBezTo>
                  <a:cubicBezTo>
                    <a:pt x="14" y="23"/>
                    <a:pt x="11" y="24"/>
                    <a:pt x="8" y="24"/>
                  </a:cubicBezTo>
                  <a:cubicBezTo>
                    <a:pt x="7" y="24"/>
                    <a:pt x="6" y="24"/>
                    <a:pt x="5" y="24"/>
                  </a:cubicBezTo>
                  <a:lnTo>
                    <a:pt x="5" y="15"/>
                  </a:lnTo>
                  <a:close/>
                </a:path>
              </a:pathLst>
            </a:custGeom>
            <a:solidFill>
              <a:srgbClr val="000000"/>
            </a:solidFill>
            <a:ln w="9525">
              <a:noFill/>
              <a:round/>
              <a:headEnd/>
              <a:tailEnd/>
            </a:ln>
          </p:spPr>
          <p:txBody>
            <a:bodyPr/>
            <a:lstStyle/>
            <a:p>
              <a:endParaRPr lang="en-US" dirty="0"/>
            </a:p>
          </p:txBody>
        </p:sp>
        <p:sp>
          <p:nvSpPr>
            <p:cNvPr id="34947" name="Freeform 157"/>
            <p:cNvSpPr>
              <a:spLocks noEditPoints="1"/>
            </p:cNvSpPr>
            <p:nvPr/>
          </p:nvSpPr>
          <p:spPr bwMode="auto">
            <a:xfrm>
              <a:off x="3296" y="2209"/>
              <a:ext cx="41" cy="50"/>
            </a:xfrm>
            <a:custGeom>
              <a:avLst/>
              <a:gdLst>
                <a:gd name="T0" fmla="*/ 2147483647 w 17"/>
                <a:gd name="T1" fmla="*/ 2147483647 h 21"/>
                <a:gd name="T2" fmla="*/ 2147483647 w 17"/>
                <a:gd name="T3" fmla="*/ 2147483647 h 21"/>
                <a:gd name="T4" fmla="*/ 2147483647 w 17"/>
                <a:gd name="T5" fmla="*/ 2147483647 h 21"/>
                <a:gd name="T6" fmla="*/ 2147483647 w 17"/>
                <a:gd name="T7" fmla="*/ 2147483647 h 21"/>
                <a:gd name="T8" fmla="*/ 2147483647 w 17"/>
                <a:gd name="T9" fmla="*/ 2147483647 h 21"/>
                <a:gd name="T10" fmla="*/ 2147483647 w 17"/>
                <a:gd name="T11" fmla="*/ 2147483647 h 21"/>
                <a:gd name="T12" fmla="*/ 0 w 17"/>
                <a:gd name="T13" fmla="*/ 2147483647 h 21"/>
                <a:gd name="T14" fmla="*/ 2147483647 w 17"/>
                <a:gd name="T15" fmla="*/ 2147483647 h 21"/>
                <a:gd name="T16" fmla="*/ 2147483647 w 17"/>
                <a:gd name="T17" fmla="*/ 2147483647 h 21"/>
                <a:gd name="T18" fmla="*/ 2147483647 w 17"/>
                <a:gd name="T19" fmla="*/ 2147483647 h 21"/>
                <a:gd name="T20" fmla="*/ 2147483647 w 17"/>
                <a:gd name="T21" fmla="*/ 2147483647 h 21"/>
                <a:gd name="T22" fmla="*/ 2147483647 w 17"/>
                <a:gd name="T23" fmla="*/ 2147483647 h 21"/>
                <a:gd name="T24" fmla="*/ 2147483647 w 17"/>
                <a:gd name="T25" fmla="*/ 0 h 21"/>
                <a:gd name="T26" fmla="*/ 2147483647 w 17"/>
                <a:gd name="T27" fmla="*/ 2147483647 h 21"/>
                <a:gd name="T28" fmla="*/ 2147483647 w 17"/>
                <a:gd name="T29" fmla="*/ 2147483647 h 21"/>
                <a:gd name="T30" fmla="*/ 2147483647 w 17"/>
                <a:gd name="T31" fmla="*/ 2147483647 h 21"/>
                <a:gd name="T32" fmla="*/ 2147483647 w 17"/>
                <a:gd name="T33" fmla="*/ 2147483647 h 21"/>
                <a:gd name="T34" fmla="*/ 2147483647 w 17"/>
                <a:gd name="T35" fmla="*/ 2147483647 h 21"/>
                <a:gd name="T36" fmla="*/ 2147483647 w 17"/>
                <a:gd name="T37" fmla="*/ 2147483647 h 21"/>
                <a:gd name="T38" fmla="*/ 2147483647 w 17"/>
                <a:gd name="T39" fmla="*/ 2147483647 h 21"/>
                <a:gd name="T40" fmla="*/ 2147483647 w 17"/>
                <a:gd name="T41" fmla="*/ 2147483647 h 2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7"/>
                <a:gd name="T64" fmla="*/ 0 h 21"/>
                <a:gd name="T65" fmla="*/ 17 w 17"/>
                <a:gd name="T66" fmla="*/ 21 h 2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7" h="21">
                  <a:moveTo>
                    <a:pt x="17" y="16"/>
                  </a:moveTo>
                  <a:cubicBezTo>
                    <a:pt x="17" y="18"/>
                    <a:pt x="17" y="20"/>
                    <a:pt x="17" y="21"/>
                  </a:cubicBezTo>
                  <a:cubicBezTo>
                    <a:pt x="12" y="21"/>
                    <a:pt x="12" y="21"/>
                    <a:pt x="12" y="21"/>
                  </a:cubicBezTo>
                  <a:cubicBezTo>
                    <a:pt x="12" y="19"/>
                    <a:pt x="12" y="19"/>
                    <a:pt x="12" y="19"/>
                  </a:cubicBezTo>
                  <a:cubicBezTo>
                    <a:pt x="12" y="19"/>
                    <a:pt x="12" y="19"/>
                    <a:pt x="12" y="19"/>
                  </a:cubicBezTo>
                  <a:cubicBezTo>
                    <a:pt x="11" y="20"/>
                    <a:pt x="9" y="21"/>
                    <a:pt x="6" y="21"/>
                  </a:cubicBezTo>
                  <a:cubicBezTo>
                    <a:pt x="2" y="21"/>
                    <a:pt x="0" y="18"/>
                    <a:pt x="0" y="15"/>
                  </a:cubicBezTo>
                  <a:cubicBezTo>
                    <a:pt x="0" y="10"/>
                    <a:pt x="4" y="8"/>
                    <a:pt x="12" y="8"/>
                  </a:cubicBezTo>
                  <a:cubicBezTo>
                    <a:pt x="12" y="7"/>
                    <a:pt x="12" y="7"/>
                    <a:pt x="12" y="7"/>
                  </a:cubicBezTo>
                  <a:cubicBezTo>
                    <a:pt x="12" y="6"/>
                    <a:pt x="11" y="4"/>
                    <a:pt x="8" y="4"/>
                  </a:cubicBezTo>
                  <a:cubicBezTo>
                    <a:pt x="6" y="4"/>
                    <a:pt x="3" y="4"/>
                    <a:pt x="2" y="5"/>
                  </a:cubicBezTo>
                  <a:cubicBezTo>
                    <a:pt x="1" y="2"/>
                    <a:pt x="1" y="2"/>
                    <a:pt x="1" y="2"/>
                  </a:cubicBezTo>
                  <a:cubicBezTo>
                    <a:pt x="3" y="1"/>
                    <a:pt x="5" y="0"/>
                    <a:pt x="8" y="0"/>
                  </a:cubicBezTo>
                  <a:cubicBezTo>
                    <a:pt x="15" y="0"/>
                    <a:pt x="17" y="4"/>
                    <a:pt x="17" y="9"/>
                  </a:cubicBezTo>
                  <a:lnTo>
                    <a:pt x="17" y="16"/>
                  </a:lnTo>
                  <a:close/>
                  <a:moveTo>
                    <a:pt x="12" y="11"/>
                  </a:moveTo>
                  <a:cubicBezTo>
                    <a:pt x="8" y="11"/>
                    <a:pt x="5" y="12"/>
                    <a:pt x="5" y="15"/>
                  </a:cubicBezTo>
                  <a:cubicBezTo>
                    <a:pt x="5" y="17"/>
                    <a:pt x="6" y="18"/>
                    <a:pt x="8" y="18"/>
                  </a:cubicBezTo>
                  <a:cubicBezTo>
                    <a:pt x="10" y="18"/>
                    <a:pt x="11" y="16"/>
                    <a:pt x="12" y="15"/>
                  </a:cubicBezTo>
                  <a:cubicBezTo>
                    <a:pt x="12" y="15"/>
                    <a:pt x="12" y="14"/>
                    <a:pt x="12" y="14"/>
                  </a:cubicBezTo>
                  <a:lnTo>
                    <a:pt x="12" y="11"/>
                  </a:lnTo>
                  <a:close/>
                </a:path>
              </a:pathLst>
            </a:custGeom>
            <a:solidFill>
              <a:srgbClr val="000000"/>
            </a:solidFill>
            <a:ln w="9525">
              <a:noFill/>
              <a:round/>
              <a:headEnd/>
              <a:tailEnd/>
            </a:ln>
          </p:spPr>
          <p:txBody>
            <a:bodyPr/>
            <a:lstStyle/>
            <a:p>
              <a:endParaRPr lang="en-US" dirty="0"/>
            </a:p>
          </p:txBody>
        </p:sp>
        <p:sp>
          <p:nvSpPr>
            <p:cNvPr id="34948" name="Freeform 158"/>
            <p:cNvSpPr>
              <a:spLocks/>
            </p:cNvSpPr>
            <p:nvPr/>
          </p:nvSpPr>
          <p:spPr bwMode="auto">
            <a:xfrm>
              <a:off x="3348" y="2209"/>
              <a:ext cx="45" cy="50"/>
            </a:xfrm>
            <a:custGeom>
              <a:avLst/>
              <a:gdLst>
                <a:gd name="T0" fmla="*/ 0 w 19"/>
                <a:gd name="T1" fmla="*/ 2147483647 h 21"/>
                <a:gd name="T2" fmla="*/ 0 w 19"/>
                <a:gd name="T3" fmla="*/ 2147483647 h 21"/>
                <a:gd name="T4" fmla="*/ 2147483647 w 19"/>
                <a:gd name="T5" fmla="*/ 2147483647 h 21"/>
                <a:gd name="T6" fmla="*/ 2147483647 w 19"/>
                <a:gd name="T7" fmla="*/ 2147483647 h 21"/>
                <a:gd name="T8" fmla="*/ 2147483647 w 19"/>
                <a:gd name="T9" fmla="*/ 2147483647 h 21"/>
                <a:gd name="T10" fmla="*/ 2147483647 w 19"/>
                <a:gd name="T11" fmla="*/ 0 h 21"/>
                <a:gd name="T12" fmla="*/ 2147483647 w 19"/>
                <a:gd name="T13" fmla="*/ 2147483647 h 21"/>
                <a:gd name="T14" fmla="*/ 2147483647 w 19"/>
                <a:gd name="T15" fmla="*/ 2147483647 h 21"/>
                <a:gd name="T16" fmla="*/ 2147483647 w 19"/>
                <a:gd name="T17" fmla="*/ 2147483647 h 21"/>
                <a:gd name="T18" fmla="*/ 2147483647 w 19"/>
                <a:gd name="T19" fmla="*/ 2147483647 h 21"/>
                <a:gd name="T20" fmla="*/ 2147483647 w 19"/>
                <a:gd name="T21" fmla="*/ 2147483647 h 21"/>
                <a:gd name="T22" fmla="*/ 2147483647 w 19"/>
                <a:gd name="T23" fmla="*/ 2147483647 h 21"/>
                <a:gd name="T24" fmla="*/ 2147483647 w 19"/>
                <a:gd name="T25" fmla="*/ 2147483647 h 21"/>
                <a:gd name="T26" fmla="*/ 2147483647 w 19"/>
                <a:gd name="T27" fmla="*/ 2147483647 h 21"/>
                <a:gd name="T28" fmla="*/ 0 w 19"/>
                <a:gd name="T29" fmla="*/ 2147483647 h 21"/>
                <a:gd name="T30" fmla="*/ 0 w 19"/>
                <a:gd name="T31" fmla="*/ 2147483647 h 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9"/>
                <a:gd name="T49" fmla="*/ 0 h 21"/>
                <a:gd name="T50" fmla="*/ 19 w 19"/>
                <a:gd name="T51" fmla="*/ 21 h 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9" h="21">
                  <a:moveTo>
                    <a:pt x="0" y="7"/>
                  </a:moveTo>
                  <a:cubicBezTo>
                    <a:pt x="0" y="4"/>
                    <a:pt x="0" y="2"/>
                    <a:pt x="0" y="1"/>
                  </a:cubicBezTo>
                  <a:cubicBezTo>
                    <a:pt x="5" y="1"/>
                    <a:pt x="5" y="1"/>
                    <a:pt x="5" y="1"/>
                  </a:cubicBezTo>
                  <a:cubicBezTo>
                    <a:pt x="5" y="4"/>
                    <a:pt x="5" y="4"/>
                    <a:pt x="5" y="4"/>
                  </a:cubicBezTo>
                  <a:cubicBezTo>
                    <a:pt x="5" y="4"/>
                    <a:pt x="5" y="4"/>
                    <a:pt x="5" y="4"/>
                  </a:cubicBezTo>
                  <a:cubicBezTo>
                    <a:pt x="6" y="2"/>
                    <a:pt x="8" y="0"/>
                    <a:pt x="11" y="0"/>
                  </a:cubicBezTo>
                  <a:cubicBezTo>
                    <a:pt x="15" y="0"/>
                    <a:pt x="19" y="3"/>
                    <a:pt x="19" y="9"/>
                  </a:cubicBezTo>
                  <a:cubicBezTo>
                    <a:pt x="19" y="21"/>
                    <a:pt x="19" y="21"/>
                    <a:pt x="19" y="21"/>
                  </a:cubicBezTo>
                  <a:cubicBezTo>
                    <a:pt x="13" y="21"/>
                    <a:pt x="13" y="21"/>
                    <a:pt x="13" y="21"/>
                  </a:cubicBezTo>
                  <a:cubicBezTo>
                    <a:pt x="13" y="10"/>
                    <a:pt x="13" y="10"/>
                    <a:pt x="13" y="10"/>
                  </a:cubicBezTo>
                  <a:cubicBezTo>
                    <a:pt x="13" y="7"/>
                    <a:pt x="12" y="4"/>
                    <a:pt x="10" y="4"/>
                  </a:cubicBezTo>
                  <a:cubicBezTo>
                    <a:pt x="7" y="4"/>
                    <a:pt x="6" y="6"/>
                    <a:pt x="6" y="7"/>
                  </a:cubicBezTo>
                  <a:cubicBezTo>
                    <a:pt x="5" y="8"/>
                    <a:pt x="5" y="8"/>
                    <a:pt x="5" y="9"/>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endParaRPr lang="en-US" dirty="0"/>
            </a:p>
          </p:txBody>
        </p:sp>
        <p:sp>
          <p:nvSpPr>
            <p:cNvPr id="34949" name="Freeform 159"/>
            <p:cNvSpPr>
              <a:spLocks/>
            </p:cNvSpPr>
            <p:nvPr/>
          </p:nvSpPr>
          <p:spPr bwMode="auto">
            <a:xfrm>
              <a:off x="3405" y="2188"/>
              <a:ext cx="45" cy="71"/>
            </a:xfrm>
            <a:custGeom>
              <a:avLst/>
              <a:gdLst>
                <a:gd name="T0" fmla="*/ 2147483647 w 19"/>
                <a:gd name="T1" fmla="*/ 2147483647 h 30"/>
                <a:gd name="T2" fmla="*/ 2147483647 w 19"/>
                <a:gd name="T3" fmla="*/ 2147483647 h 30"/>
                <a:gd name="T4" fmla="*/ 2147483647 w 19"/>
                <a:gd name="T5" fmla="*/ 2147483647 h 30"/>
                <a:gd name="T6" fmla="*/ 2147483647 w 19"/>
                <a:gd name="T7" fmla="*/ 2147483647 h 30"/>
                <a:gd name="T8" fmla="*/ 2147483647 w 19"/>
                <a:gd name="T9" fmla="*/ 2147483647 h 30"/>
                <a:gd name="T10" fmla="*/ 2147483647 w 19"/>
                <a:gd name="T11" fmla="*/ 2147483647 h 30"/>
                <a:gd name="T12" fmla="*/ 2147483647 w 19"/>
                <a:gd name="T13" fmla="*/ 2147483647 h 30"/>
                <a:gd name="T14" fmla="*/ 2147483647 w 19"/>
                <a:gd name="T15" fmla="*/ 2147483647 h 30"/>
                <a:gd name="T16" fmla="*/ 2147483647 w 19"/>
                <a:gd name="T17" fmla="*/ 2147483647 h 30"/>
                <a:gd name="T18" fmla="*/ 2147483647 w 19"/>
                <a:gd name="T19" fmla="*/ 2147483647 h 30"/>
                <a:gd name="T20" fmla="*/ 2147483647 w 19"/>
                <a:gd name="T21" fmla="*/ 2147483647 h 30"/>
                <a:gd name="T22" fmla="*/ 0 w 19"/>
                <a:gd name="T23" fmla="*/ 2147483647 h 30"/>
                <a:gd name="T24" fmla="*/ 0 w 19"/>
                <a:gd name="T25" fmla="*/ 0 h 30"/>
                <a:gd name="T26" fmla="*/ 2147483647 w 19"/>
                <a:gd name="T27" fmla="*/ 0 h 30"/>
                <a:gd name="T28" fmla="*/ 2147483647 w 19"/>
                <a:gd name="T29" fmla="*/ 2147483647 h 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9"/>
                <a:gd name="T46" fmla="*/ 0 h 30"/>
                <a:gd name="T47" fmla="*/ 19 w 19"/>
                <a:gd name="T48" fmla="*/ 30 h 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9" h="30">
                  <a:moveTo>
                    <a:pt x="5" y="19"/>
                  </a:moveTo>
                  <a:cubicBezTo>
                    <a:pt x="5" y="19"/>
                    <a:pt x="5" y="19"/>
                    <a:pt x="5" y="19"/>
                  </a:cubicBezTo>
                  <a:cubicBezTo>
                    <a:pt x="6" y="18"/>
                    <a:pt x="6" y="17"/>
                    <a:pt x="7" y="16"/>
                  </a:cubicBezTo>
                  <a:cubicBezTo>
                    <a:pt x="12" y="10"/>
                    <a:pt x="12" y="10"/>
                    <a:pt x="12" y="10"/>
                  </a:cubicBezTo>
                  <a:cubicBezTo>
                    <a:pt x="18" y="10"/>
                    <a:pt x="18" y="10"/>
                    <a:pt x="18" y="10"/>
                  </a:cubicBezTo>
                  <a:cubicBezTo>
                    <a:pt x="10" y="18"/>
                    <a:pt x="10" y="18"/>
                    <a:pt x="10" y="18"/>
                  </a:cubicBezTo>
                  <a:cubicBezTo>
                    <a:pt x="19" y="30"/>
                    <a:pt x="19" y="30"/>
                    <a:pt x="19" y="30"/>
                  </a:cubicBezTo>
                  <a:cubicBezTo>
                    <a:pt x="13" y="30"/>
                    <a:pt x="13" y="30"/>
                    <a:pt x="13" y="30"/>
                  </a:cubicBezTo>
                  <a:cubicBezTo>
                    <a:pt x="7" y="21"/>
                    <a:pt x="7" y="21"/>
                    <a:pt x="7" y="21"/>
                  </a:cubicBezTo>
                  <a:cubicBezTo>
                    <a:pt x="5" y="23"/>
                    <a:pt x="5" y="23"/>
                    <a:pt x="5" y="23"/>
                  </a:cubicBezTo>
                  <a:cubicBezTo>
                    <a:pt x="5" y="30"/>
                    <a:pt x="5" y="30"/>
                    <a:pt x="5" y="30"/>
                  </a:cubicBezTo>
                  <a:cubicBezTo>
                    <a:pt x="0" y="30"/>
                    <a:pt x="0" y="30"/>
                    <a:pt x="0" y="30"/>
                  </a:cubicBezTo>
                  <a:cubicBezTo>
                    <a:pt x="0" y="0"/>
                    <a:pt x="0" y="0"/>
                    <a:pt x="0" y="0"/>
                  </a:cubicBezTo>
                  <a:cubicBezTo>
                    <a:pt x="5" y="0"/>
                    <a:pt x="5" y="0"/>
                    <a:pt x="5" y="0"/>
                  </a:cubicBezTo>
                  <a:lnTo>
                    <a:pt x="5" y="19"/>
                  </a:lnTo>
                  <a:close/>
                </a:path>
              </a:pathLst>
            </a:custGeom>
            <a:solidFill>
              <a:srgbClr val="000000"/>
            </a:solidFill>
            <a:ln w="9525">
              <a:noFill/>
              <a:round/>
              <a:headEnd/>
              <a:tailEnd/>
            </a:ln>
          </p:spPr>
          <p:txBody>
            <a:bodyPr/>
            <a:lstStyle/>
            <a:p>
              <a:endParaRPr lang="en-US" dirty="0"/>
            </a:p>
          </p:txBody>
        </p:sp>
        <p:sp>
          <p:nvSpPr>
            <p:cNvPr id="34950" name="Freeform 160"/>
            <p:cNvSpPr>
              <a:spLocks noEditPoints="1"/>
            </p:cNvSpPr>
            <p:nvPr/>
          </p:nvSpPr>
          <p:spPr bwMode="auto">
            <a:xfrm>
              <a:off x="3471" y="2209"/>
              <a:ext cx="50" cy="50"/>
            </a:xfrm>
            <a:custGeom>
              <a:avLst/>
              <a:gdLst>
                <a:gd name="T0" fmla="*/ 2147483647 w 21"/>
                <a:gd name="T1" fmla="*/ 2147483647 h 21"/>
                <a:gd name="T2" fmla="*/ 2147483647 w 21"/>
                <a:gd name="T3" fmla="*/ 2147483647 h 21"/>
                <a:gd name="T4" fmla="*/ 2147483647 w 21"/>
                <a:gd name="T5" fmla="*/ 2147483647 h 21"/>
                <a:gd name="T6" fmla="*/ 2147483647 w 21"/>
                <a:gd name="T7" fmla="*/ 2147483647 h 21"/>
                <a:gd name="T8" fmla="*/ 2147483647 w 21"/>
                <a:gd name="T9" fmla="*/ 2147483647 h 21"/>
                <a:gd name="T10" fmla="*/ 2147483647 w 21"/>
                <a:gd name="T11" fmla="*/ 2147483647 h 21"/>
                <a:gd name="T12" fmla="*/ 2147483647 w 21"/>
                <a:gd name="T13" fmla="*/ 2147483647 h 21"/>
                <a:gd name="T14" fmla="*/ 2147483647 w 21"/>
                <a:gd name="T15" fmla="*/ 0 h 21"/>
                <a:gd name="T16" fmla="*/ 0 w 21"/>
                <a:gd name="T17" fmla="*/ 2147483647 h 21"/>
                <a:gd name="T18" fmla="*/ 2147483647 w 21"/>
                <a:gd name="T19" fmla="*/ 2147483647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21"/>
                <a:gd name="T32" fmla="*/ 21 w 21"/>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21">
                  <a:moveTo>
                    <a:pt x="11" y="18"/>
                  </a:moveTo>
                  <a:cubicBezTo>
                    <a:pt x="8" y="18"/>
                    <a:pt x="6" y="15"/>
                    <a:pt x="6" y="11"/>
                  </a:cubicBezTo>
                  <a:cubicBezTo>
                    <a:pt x="6" y="7"/>
                    <a:pt x="7" y="4"/>
                    <a:pt x="11" y="4"/>
                  </a:cubicBezTo>
                  <a:cubicBezTo>
                    <a:pt x="14" y="4"/>
                    <a:pt x="16" y="8"/>
                    <a:pt x="16" y="11"/>
                  </a:cubicBezTo>
                  <a:cubicBezTo>
                    <a:pt x="16" y="15"/>
                    <a:pt x="14" y="18"/>
                    <a:pt x="11" y="18"/>
                  </a:cubicBezTo>
                  <a:close/>
                  <a:moveTo>
                    <a:pt x="11" y="21"/>
                  </a:moveTo>
                  <a:cubicBezTo>
                    <a:pt x="16" y="21"/>
                    <a:pt x="21" y="18"/>
                    <a:pt x="21" y="11"/>
                  </a:cubicBezTo>
                  <a:cubicBezTo>
                    <a:pt x="21" y="4"/>
                    <a:pt x="17" y="0"/>
                    <a:pt x="11" y="0"/>
                  </a:cubicBezTo>
                  <a:cubicBezTo>
                    <a:pt x="5" y="0"/>
                    <a:pt x="0" y="4"/>
                    <a:pt x="0" y="11"/>
                  </a:cubicBezTo>
                  <a:cubicBezTo>
                    <a:pt x="0" y="17"/>
                    <a:pt x="5" y="21"/>
                    <a:pt x="11" y="21"/>
                  </a:cubicBezTo>
                  <a:close/>
                </a:path>
              </a:pathLst>
            </a:custGeom>
            <a:solidFill>
              <a:srgbClr val="000000"/>
            </a:solidFill>
            <a:ln w="9525">
              <a:noFill/>
              <a:round/>
              <a:headEnd/>
              <a:tailEnd/>
            </a:ln>
          </p:spPr>
          <p:txBody>
            <a:bodyPr/>
            <a:lstStyle/>
            <a:p>
              <a:endParaRPr lang="en-US" dirty="0"/>
            </a:p>
          </p:txBody>
        </p:sp>
        <p:sp>
          <p:nvSpPr>
            <p:cNvPr id="34951" name="Freeform 161"/>
            <p:cNvSpPr>
              <a:spLocks/>
            </p:cNvSpPr>
            <p:nvPr/>
          </p:nvSpPr>
          <p:spPr bwMode="auto">
            <a:xfrm>
              <a:off x="3530" y="2209"/>
              <a:ext cx="29" cy="50"/>
            </a:xfrm>
            <a:custGeom>
              <a:avLst/>
              <a:gdLst>
                <a:gd name="T0" fmla="*/ 0 w 12"/>
                <a:gd name="T1" fmla="*/ 2147483647 h 21"/>
                <a:gd name="T2" fmla="*/ 0 w 12"/>
                <a:gd name="T3" fmla="*/ 2147483647 h 21"/>
                <a:gd name="T4" fmla="*/ 2147483647 w 12"/>
                <a:gd name="T5" fmla="*/ 2147483647 h 21"/>
                <a:gd name="T6" fmla="*/ 2147483647 w 12"/>
                <a:gd name="T7" fmla="*/ 2147483647 h 21"/>
                <a:gd name="T8" fmla="*/ 2147483647 w 12"/>
                <a:gd name="T9" fmla="*/ 2147483647 h 21"/>
                <a:gd name="T10" fmla="*/ 2147483647 w 12"/>
                <a:gd name="T11" fmla="*/ 0 h 21"/>
                <a:gd name="T12" fmla="*/ 2147483647 w 12"/>
                <a:gd name="T13" fmla="*/ 0 h 21"/>
                <a:gd name="T14" fmla="*/ 2147483647 w 12"/>
                <a:gd name="T15" fmla="*/ 2147483647 h 21"/>
                <a:gd name="T16" fmla="*/ 2147483647 w 12"/>
                <a:gd name="T17" fmla="*/ 2147483647 h 21"/>
                <a:gd name="T18" fmla="*/ 2147483647 w 12"/>
                <a:gd name="T19" fmla="*/ 2147483647 h 21"/>
                <a:gd name="T20" fmla="*/ 2147483647 w 12"/>
                <a:gd name="T21" fmla="*/ 2147483647 h 21"/>
                <a:gd name="T22" fmla="*/ 2147483647 w 12"/>
                <a:gd name="T23" fmla="*/ 2147483647 h 21"/>
                <a:gd name="T24" fmla="*/ 0 w 12"/>
                <a:gd name="T25" fmla="*/ 2147483647 h 21"/>
                <a:gd name="T26" fmla="*/ 0 w 12"/>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21"/>
                <a:gd name="T44" fmla="*/ 12 w 12"/>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21">
                  <a:moveTo>
                    <a:pt x="0" y="7"/>
                  </a:moveTo>
                  <a:cubicBezTo>
                    <a:pt x="0" y="4"/>
                    <a:pt x="0" y="3"/>
                    <a:pt x="0" y="1"/>
                  </a:cubicBezTo>
                  <a:cubicBezTo>
                    <a:pt x="4" y="1"/>
                    <a:pt x="4" y="1"/>
                    <a:pt x="4" y="1"/>
                  </a:cubicBezTo>
                  <a:cubicBezTo>
                    <a:pt x="5" y="5"/>
                    <a:pt x="5" y="5"/>
                    <a:pt x="5" y="5"/>
                  </a:cubicBezTo>
                  <a:cubicBezTo>
                    <a:pt x="5" y="5"/>
                    <a:pt x="5" y="5"/>
                    <a:pt x="5" y="5"/>
                  </a:cubicBezTo>
                  <a:cubicBezTo>
                    <a:pt x="6" y="2"/>
                    <a:pt x="8" y="0"/>
                    <a:pt x="10" y="0"/>
                  </a:cubicBezTo>
                  <a:cubicBezTo>
                    <a:pt x="11" y="0"/>
                    <a:pt x="11" y="0"/>
                    <a:pt x="12" y="0"/>
                  </a:cubicBezTo>
                  <a:cubicBezTo>
                    <a:pt x="12" y="5"/>
                    <a:pt x="12" y="5"/>
                    <a:pt x="12" y="5"/>
                  </a:cubicBezTo>
                  <a:cubicBezTo>
                    <a:pt x="11" y="5"/>
                    <a:pt x="11" y="5"/>
                    <a:pt x="10" y="5"/>
                  </a:cubicBezTo>
                  <a:cubicBezTo>
                    <a:pt x="8" y="5"/>
                    <a:pt x="6" y="7"/>
                    <a:pt x="5" y="9"/>
                  </a:cubicBezTo>
                  <a:cubicBezTo>
                    <a:pt x="5" y="9"/>
                    <a:pt x="5" y="10"/>
                    <a:pt x="5" y="10"/>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endParaRPr lang="en-US" dirty="0"/>
            </a:p>
          </p:txBody>
        </p:sp>
        <p:sp>
          <p:nvSpPr>
            <p:cNvPr id="34952" name="Freeform 162"/>
            <p:cNvSpPr>
              <a:spLocks noEditPoints="1"/>
            </p:cNvSpPr>
            <p:nvPr/>
          </p:nvSpPr>
          <p:spPr bwMode="auto">
            <a:xfrm>
              <a:off x="3582" y="2209"/>
              <a:ext cx="43" cy="50"/>
            </a:xfrm>
            <a:custGeom>
              <a:avLst/>
              <a:gdLst>
                <a:gd name="T0" fmla="*/ 2147483647 w 18"/>
                <a:gd name="T1" fmla="*/ 2147483647 h 21"/>
                <a:gd name="T2" fmla="*/ 2147483647 w 18"/>
                <a:gd name="T3" fmla="*/ 2147483647 h 21"/>
                <a:gd name="T4" fmla="*/ 2147483647 w 18"/>
                <a:gd name="T5" fmla="*/ 2147483647 h 21"/>
                <a:gd name="T6" fmla="*/ 2147483647 w 18"/>
                <a:gd name="T7" fmla="*/ 2147483647 h 21"/>
                <a:gd name="T8" fmla="*/ 2147483647 w 18"/>
                <a:gd name="T9" fmla="*/ 2147483647 h 21"/>
                <a:gd name="T10" fmla="*/ 2147483647 w 18"/>
                <a:gd name="T11" fmla="*/ 2147483647 h 21"/>
                <a:gd name="T12" fmla="*/ 2147483647 w 18"/>
                <a:gd name="T13" fmla="*/ 2147483647 h 21"/>
                <a:gd name="T14" fmla="*/ 2147483647 w 18"/>
                <a:gd name="T15" fmla="*/ 0 h 21"/>
                <a:gd name="T16" fmla="*/ 2147483647 w 18"/>
                <a:gd name="T17" fmla="*/ 2147483647 h 21"/>
                <a:gd name="T18" fmla="*/ 2147483647 w 18"/>
                <a:gd name="T19" fmla="*/ 2147483647 h 21"/>
                <a:gd name="T20" fmla="*/ 2147483647 w 18"/>
                <a:gd name="T21" fmla="*/ 2147483647 h 21"/>
                <a:gd name="T22" fmla="*/ 2147483647 w 18"/>
                <a:gd name="T23" fmla="*/ 2147483647 h 21"/>
                <a:gd name="T24" fmla="*/ 2147483647 w 18"/>
                <a:gd name="T25" fmla="*/ 2147483647 h 21"/>
                <a:gd name="T26" fmla="*/ 0 w 18"/>
                <a:gd name="T27" fmla="*/ 2147483647 h 21"/>
                <a:gd name="T28" fmla="*/ 2147483647 w 18"/>
                <a:gd name="T29" fmla="*/ 2147483647 h 21"/>
                <a:gd name="T30" fmla="*/ 2147483647 w 18"/>
                <a:gd name="T31" fmla="*/ 2147483647 h 21"/>
                <a:gd name="T32" fmla="*/ 2147483647 w 18"/>
                <a:gd name="T33" fmla="*/ 2147483647 h 21"/>
                <a:gd name="T34" fmla="*/ 2147483647 w 18"/>
                <a:gd name="T35" fmla="*/ 2147483647 h 21"/>
                <a:gd name="T36" fmla="*/ 2147483647 w 18"/>
                <a:gd name="T37" fmla="*/ 2147483647 h 21"/>
                <a:gd name="T38" fmla="*/ 2147483647 w 18"/>
                <a:gd name="T39" fmla="*/ 2147483647 h 21"/>
                <a:gd name="T40" fmla="*/ 2147483647 w 18"/>
                <a:gd name="T41" fmla="*/ 2147483647 h 2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
                <a:gd name="T64" fmla="*/ 0 h 21"/>
                <a:gd name="T65" fmla="*/ 18 w 18"/>
                <a:gd name="T66" fmla="*/ 21 h 2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 h="21">
                  <a:moveTo>
                    <a:pt x="12" y="14"/>
                  </a:moveTo>
                  <a:cubicBezTo>
                    <a:pt x="12" y="14"/>
                    <a:pt x="12" y="15"/>
                    <a:pt x="12" y="15"/>
                  </a:cubicBezTo>
                  <a:cubicBezTo>
                    <a:pt x="12" y="16"/>
                    <a:pt x="10" y="18"/>
                    <a:pt x="8" y="18"/>
                  </a:cubicBezTo>
                  <a:cubicBezTo>
                    <a:pt x="7" y="18"/>
                    <a:pt x="5" y="17"/>
                    <a:pt x="5" y="15"/>
                  </a:cubicBezTo>
                  <a:cubicBezTo>
                    <a:pt x="5" y="12"/>
                    <a:pt x="9" y="11"/>
                    <a:pt x="12" y="11"/>
                  </a:cubicBezTo>
                  <a:lnTo>
                    <a:pt x="12" y="14"/>
                  </a:lnTo>
                  <a:close/>
                  <a:moveTo>
                    <a:pt x="17" y="9"/>
                  </a:moveTo>
                  <a:cubicBezTo>
                    <a:pt x="17" y="4"/>
                    <a:pt x="15" y="0"/>
                    <a:pt x="9" y="0"/>
                  </a:cubicBezTo>
                  <a:cubicBezTo>
                    <a:pt x="6" y="0"/>
                    <a:pt x="3" y="1"/>
                    <a:pt x="2" y="2"/>
                  </a:cubicBezTo>
                  <a:cubicBezTo>
                    <a:pt x="3" y="5"/>
                    <a:pt x="3" y="5"/>
                    <a:pt x="3" y="5"/>
                  </a:cubicBezTo>
                  <a:cubicBezTo>
                    <a:pt x="4" y="4"/>
                    <a:pt x="6" y="4"/>
                    <a:pt x="8" y="4"/>
                  </a:cubicBezTo>
                  <a:cubicBezTo>
                    <a:pt x="12" y="4"/>
                    <a:pt x="12" y="6"/>
                    <a:pt x="12" y="7"/>
                  </a:cubicBezTo>
                  <a:cubicBezTo>
                    <a:pt x="12" y="8"/>
                    <a:pt x="12" y="8"/>
                    <a:pt x="12" y="8"/>
                  </a:cubicBezTo>
                  <a:cubicBezTo>
                    <a:pt x="5" y="8"/>
                    <a:pt x="0" y="10"/>
                    <a:pt x="0" y="15"/>
                  </a:cubicBezTo>
                  <a:cubicBezTo>
                    <a:pt x="0" y="18"/>
                    <a:pt x="2" y="21"/>
                    <a:pt x="7" y="21"/>
                  </a:cubicBezTo>
                  <a:cubicBezTo>
                    <a:pt x="9" y="21"/>
                    <a:pt x="11" y="20"/>
                    <a:pt x="13" y="19"/>
                  </a:cubicBezTo>
                  <a:cubicBezTo>
                    <a:pt x="13" y="19"/>
                    <a:pt x="13" y="19"/>
                    <a:pt x="13" y="19"/>
                  </a:cubicBezTo>
                  <a:cubicBezTo>
                    <a:pt x="13" y="21"/>
                    <a:pt x="13" y="21"/>
                    <a:pt x="13" y="21"/>
                  </a:cubicBezTo>
                  <a:cubicBezTo>
                    <a:pt x="18" y="21"/>
                    <a:pt x="18" y="21"/>
                    <a:pt x="18" y="21"/>
                  </a:cubicBezTo>
                  <a:cubicBezTo>
                    <a:pt x="17" y="20"/>
                    <a:pt x="17" y="18"/>
                    <a:pt x="17" y="16"/>
                  </a:cubicBezTo>
                  <a:lnTo>
                    <a:pt x="17" y="9"/>
                  </a:lnTo>
                  <a:close/>
                </a:path>
              </a:pathLst>
            </a:custGeom>
            <a:solidFill>
              <a:srgbClr val="000000"/>
            </a:solidFill>
            <a:ln w="9525">
              <a:noFill/>
              <a:round/>
              <a:headEnd/>
              <a:tailEnd/>
            </a:ln>
          </p:spPr>
          <p:txBody>
            <a:bodyPr/>
            <a:lstStyle/>
            <a:p>
              <a:endParaRPr lang="en-US" dirty="0"/>
            </a:p>
          </p:txBody>
        </p:sp>
        <p:sp>
          <p:nvSpPr>
            <p:cNvPr id="34953" name="Freeform 163"/>
            <p:cNvSpPr>
              <a:spLocks/>
            </p:cNvSpPr>
            <p:nvPr/>
          </p:nvSpPr>
          <p:spPr bwMode="auto">
            <a:xfrm>
              <a:off x="3637" y="2209"/>
              <a:ext cx="42" cy="50"/>
            </a:xfrm>
            <a:custGeom>
              <a:avLst/>
              <a:gdLst>
                <a:gd name="T0" fmla="*/ 0 w 18"/>
                <a:gd name="T1" fmla="*/ 2147483647 h 21"/>
                <a:gd name="T2" fmla="*/ 0 w 18"/>
                <a:gd name="T3" fmla="*/ 2147483647 h 21"/>
                <a:gd name="T4" fmla="*/ 2147483647 w 18"/>
                <a:gd name="T5" fmla="*/ 2147483647 h 21"/>
                <a:gd name="T6" fmla="*/ 2147483647 w 18"/>
                <a:gd name="T7" fmla="*/ 2147483647 h 21"/>
                <a:gd name="T8" fmla="*/ 2147483647 w 18"/>
                <a:gd name="T9" fmla="*/ 2147483647 h 21"/>
                <a:gd name="T10" fmla="*/ 2147483647 w 18"/>
                <a:gd name="T11" fmla="*/ 0 h 21"/>
                <a:gd name="T12" fmla="*/ 2147483647 w 18"/>
                <a:gd name="T13" fmla="*/ 2147483647 h 21"/>
                <a:gd name="T14" fmla="*/ 2147483647 w 18"/>
                <a:gd name="T15" fmla="*/ 2147483647 h 21"/>
                <a:gd name="T16" fmla="*/ 2147483647 w 18"/>
                <a:gd name="T17" fmla="*/ 2147483647 h 21"/>
                <a:gd name="T18" fmla="*/ 2147483647 w 18"/>
                <a:gd name="T19" fmla="*/ 2147483647 h 21"/>
                <a:gd name="T20" fmla="*/ 2147483647 w 18"/>
                <a:gd name="T21" fmla="*/ 2147483647 h 21"/>
                <a:gd name="T22" fmla="*/ 2147483647 w 18"/>
                <a:gd name="T23" fmla="*/ 2147483647 h 21"/>
                <a:gd name="T24" fmla="*/ 2147483647 w 18"/>
                <a:gd name="T25" fmla="*/ 2147483647 h 21"/>
                <a:gd name="T26" fmla="*/ 2147483647 w 18"/>
                <a:gd name="T27" fmla="*/ 2147483647 h 21"/>
                <a:gd name="T28" fmla="*/ 0 w 18"/>
                <a:gd name="T29" fmla="*/ 2147483647 h 21"/>
                <a:gd name="T30" fmla="*/ 0 w 18"/>
                <a:gd name="T31" fmla="*/ 2147483647 h 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
                <a:gd name="T49" fmla="*/ 0 h 21"/>
                <a:gd name="T50" fmla="*/ 18 w 18"/>
                <a:gd name="T51" fmla="*/ 21 h 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 h="21">
                  <a:moveTo>
                    <a:pt x="0" y="7"/>
                  </a:moveTo>
                  <a:cubicBezTo>
                    <a:pt x="0" y="4"/>
                    <a:pt x="0" y="2"/>
                    <a:pt x="0" y="1"/>
                  </a:cubicBezTo>
                  <a:cubicBezTo>
                    <a:pt x="4" y="1"/>
                    <a:pt x="4" y="1"/>
                    <a:pt x="4" y="1"/>
                  </a:cubicBezTo>
                  <a:cubicBezTo>
                    <a:pt x="4" y="4"/>
                    <a:pt x="4" y="4"/>
                    <a:pt x="4" y="4"/>
                  </a:cubicBezTo>
                  <a:cubicBezTo>
                    <a:pt x="4" y="4"/>
                    <a:pt x="4" y="4"/>
                    <a:pt x="4" y="4"/>
                  </a:cubicBezTo>
                  <a:cubicBezTo>
                    <a:pt x="5" y="2"/>
                    <a:pt x="7" y="0"/>
                    <a:pt x="11" y="0"/>
                  </a:cubicBezTo>
                  <a:cubicBezTo>
                    <a:pt x="14" y="0"/>
                    <a:pt x="18" y="3"/>
                    <a:pt x="18" y="9"/>
                  </a:cubicBezTo>
                  <a:cubicBezTo>
                    <a:pt x="18" y="21"/>
                    <a:pt x="18" y="21"/>
                    <a:pt x="18" y="21"/>
                  </a:cubicBezTo>
                  <a:cubicBezTo>
                    <a:pt x="13" y="21"/>
                    <a:pt x="13" y="21"/>
                    <a:pt x="13" y="21"/>
                  </a:cubicBezTo>
                  <a:cubicBezTo>
                    <a:pt x="13" y="10"/>
                    <a:pt x="13" y="10"/>
                    <a:pt x="13" y="10"/>
                  </a:cubicBezTo>
                  <a:cubicBezTo>
                    <a:pt x="13" y="7"/>
                    <a:pt x="12" y="4"/>
                    <a:pt x="9" y="4"/>
                  </a:cubicBezTo>
                  <a:cubicBezTo>
                    <a:pt x="7" y="4"/>
                    <a:pt x="6" y="6"/>
                    <a:pt x="5" y="7"/>
                  </a:cubicBezTo>
                  <a:cubicBezTo>
                    <a:pt x="5" y="8"/>
                    <a:pt x="5" y="8"/>
                    <a:pt x="5" y="9"/>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endParaRPr lang="en-US" dirty="0"/>
            </a:p>
          </p:txBody>
        </p:sp>
        <p:sp>
          <p:nvSpPr>
            <p:cNvPr id="34954" name="Freeform 164"/>
            <p:cNvSpPr>
              <a:spLocks/>
            </p:cNvSpPr>
            <p:nvPr/>
          </p:nvSpPr>
          <p:spPr bwMode="auto">
            <a:xfrm>
              <a:off x="3684" y="2212"/>
              <a:ext cx="50" cy="68"/>
            </a:xfrm>
            <a:custGeom>
              <a:avLst/>
              <a:gdLst>
                <a:gd name="T0" fmla="*/ 2147483647 w 21"/>
                <a:gd name="T1" fmla="*/ 0 h 29"/>
                <a:gd name="T2" fmla="*/ 2147483647 w 21"/>
                <a:gd name="T3" fmla="*/ 2147483647 h 29"/>
                <a:gd name="T4" fmla="*/ 2147483647 w 21"/>
                <a:gd name="T5" fmla="*/ 2147483647 h 29"/>
                <a:gd name="T6" fmla="*/ 2147483647 w 21"/>
                <a:gd name="T7" fmla="*/ 2147483647 h 29"/>
                <a:gd name="T8" fmla="*/ 2147483647 w 21"/>
                <a:gd name="T9" fmla="*/ 2147483647 h 29"/>
                <a:gd name="T10" fmla="*/ 2147483647 w 21"/>
                <a:gd name="T11" fmla="*/ 0 h 29"/>
                <a:gd name="T12" fmla="*/ 2147483647 w 21"/>
                <a:gd name="T13" fmla="*/ 0 h 29"/>
                <a:gd name="T14" fmla="*/ 2147483647 w 21"/>
                <a:gd name="T15" fmla="*/ 2147483647 h 29"/>
                <a:gd name="T16" fmla="*/ 2147483647 w 21"/>
                <a:gd name="T17" fmla="*/ 2147483647 h 29"/>
                <a:gd name="T18" fmla="*/ 2147483647 w 21"/>
                <a:gd name="T19" fmla="*/ 2147483647 h 29"/>
                <a:gd name="T20" fmla="*/ 2147483647 w 21"/>
                <a:gd name="T21" fmla="*/ 2147483647 h 29"/>
                <a:gd name="T22" fmla="*/ 2147483647 w 21"/>
                <a:gd name="T23" fmla="*/ 2147483647 h 29"/>
                <a:gd name="T24" fmla="*/ 2147483647 w 21"/>
                <a:gd name="T25" fmla="*/ 2147483647 h 29"/>
                <a:gd name="T26" fmla="*/ 2147483647 w 21"/>
                <a:gd name="T27" fmla="*/ 2147483647 h 29"/>
                <a:gd name="T28" fmla="*/ 2147483647 w 21"/>
                <a:gd name="T29" fmla="*/ 2147483647 h 29"/>
                <a:gd name="T30" fmla="*/ 0 w 21"/>
                <a:gd name="T31" fmla="*/ 0 h 29"/>
                <a:gd name="T32" fmla="*/ 2147483647 w 21"/>
                <a:gd name="T33" fmla="*/ 0 h 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1"/>
                <a:gd name="T52" fmla="*/ 0 h 29"/>
                <a:gd name="T53" fmla="*/ 21 w 21"/>
                <a:gd name="T54" fmla="*/ 29 h 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1" h="29">
                  <a:moveTo>
                    <a:pt x="6" y="0"/>
                  </a:moveTo>
                  <a:cubicBezTo>
                    <a:pt x="10" y="11"/>
                    <a:pt x="10" y="11"/>
                    <a:pt x="10" y="11"/>
                  </a:cubicBezTo>
                  <a:cubicBezTo>
                    <a:pt x="10" y="12"/>
                    <a:pt x="10" y="13"/>
                    <a:pt x="11" y="14"/>
                  </a:cubicBezTo>
                  <a:cubicBezTo>
                    <a:pt x="11" y="14"/>
                    <a:pt x="11" y="14"/>
                    <a:pt x="11" y="14"/>
                  </a:cubicBezTo>
                  <a:cubicBezTo>
                    <a:pt x="11" y="13"/>
                    <a:pt x="12" y="12"/>
                    <a:pt x="12" y="11"/>
                  </a:cubicBezTo>
                  <a:cubicBezTo>
                    <a:pt x="15" y="0"/>
                    <a:pt x="15" y="0"/>
                    <a:pt x="15" y="0"/>
                  </a:cubicBezTo>
                  <a:cubicBezTo>
                    <a:pt x="21" y="0"/>
                    <a:pt x="21" y="0"/>
                    <a:pt x="21" y="0"/>
                  </a:cubicBezTo>
                  <a:cubicBezTo>
                    <a:pt x="16" y="14"/>
                    <a:pt x="16" y="14"/>
                    <a:pt x="16" y="14"/>
                  </a:cubicBezTo>
                  <a:cubicBezTo>
                    <a:pt x="13" y="21"/>
                    <a:pt x="11" y="24"/>
                    <a:pt x="8" y="27"/>
                  </a:cubicBezTo>
                  <a:cubicBezTo>
                    <a:pt x="6" y="28"/>
                    <a:pt x="4" y="29"/>
                    <a:pt x="3" y="29"/>
                  </a:cubicBezTo>
                  <a:cubicBezTo>
                    <a:pt x="2" y="25"/>
                    <a:pt x="2" y="25"/>
                    <a:pt x="2" y="25"/>
                  </a:cubicBezTo>
                  <a:cubicBezTo>
                    <a:pt x="3" y="25"/>
                    <a:pt x="4" y="24"/>
                    <a:pt x="5" y="23"/>
                  </a:cubicBezTo>
                  <a:cubicBezTo>
                    <a:pt x="6" y="23"/>
                    <a:pt x="7" y="22"/>
                    <a:pt x="8" y="20"/>
                  </a:cubicBezTo>
                  <a:cubicBezTo>
                    <a:pt x="8" y="20"/>
                    <a:pt x="8" y="20"/>
                    <a:pt x="8" y="19"/>
                  </a:cubicBezTo>
                  <a:cubicBezTo>
                    <a:pt x="8" y="19"/>
                    <a:pt x="8" y="19"/>
                    <a:pt x="8" y="18"/>
                  </a:cubicBezTo>
                  <a:cubicBezTo>
                    <a:pt x="0" y="0"/>
                    <a:pt x="0" y="0"/>
                    <a:pt x="0" y="0"/>
                  </a:cubicBezTo>
                  <a:lnTo>
                    <a:pt x="6" y="0"/>
                  </a:lnTo>
                  <a:close/>
                </a:path>
              </a:pathLst>
            </a:custGeom>
            <a:solidFill>
              <a:srgbClr val="000000"/>
            </a:solidFill>
            <a:ln w="9525">
              <a:noFill/>
              <a:round/>
              <a:headEnd/>
              <a:tailEnd/>
            </a:ln>
          </p:spPr>
          <p:txBody>
            <a:bodyPr/>
            <a:lstStyle/>
            <a:p>
              <a:endParaRPr lang="en-US" dirty="0"/>
            </a:p>
          </p:txBody>
        </p:sp>
        <p:sp>
          <p:nvSpPr>
            <p:cNvPr id="34955" name="Freeform 165"/>
            <p:cNvSpPr>
              <a:spLocks noEditPoints="1"/>
            </p:cNvSpPr>
            <p:nvPr/>
          </p:nvSpPr>
          <p:spPr bwMode="auto">
            <a:xfrm>
              <a:off x="3759" y="2193"/>
              <a:ext cx="48" cy="66"/>
            </a:xfrm>
            <a:custGeom>
              <a:avLst/>
              <a:gdLst>
                <a:gd name="T0" fmla="*/ 2147483647 w 20"/>
                <a:gd name="T1" fmla="*/ 2147483647 h 28"/>
                <a:gd name="T2" fmla="*/ 2147483647 w 20"/>
                <a:gd name="T3" fmla="*/ 2147483647 h 28"/>
                <a:gd name="T4" fmla="*/ 2147483647 w 20"/>
                <a:gd name="T5" fmla="*/ 2147483647 h 28"/>
                <a:gd name="T6" fmla="*/ 2147483647 w 20"/>
                <a:gd name="T7" fmla="*/ 2147483647 h 28"/>
                <a:gd name="T8" fmla="*/ 2147483647 w 20"/>
                <a:gd name="T9" fmla="*/ 2147483647 h 28"/>
                <a:gd name="T10" fmla="*/ 2147483647 w 20"/>
                <a:gd name="T11" fmla="*/ 2147483647 h 28"/>
                <a:gd name="T12" fmla="*/ 0 w 20"/>
                <a:gd name="T13" fmla="*/ 2147483647 h 28"/>
                <a:gd name="T14" fmla="*/ 2147483647 w 20"/>
                <a:gd name="T15" fmla="*/ 2147483647 h 28"/>
                <a:gd name="T16" fmla="*/ 2147483647 w 20"/>
                <a:gd name="T17" fmla="*/ 2147483647 h 28"/>
                <a:gd name="T18" fmla="*/ 2147483647 w 20"/>
                <a:gd name="T19" fmla="*/ 2147483647 h 28"/>
                <a:gd name="T20" fmla="*/ 2147483647 w 20"/>
                <a:gd name="T21" fmla="*/ 2147483647 h 28"/>
                <a:gd name="T22" fmla="*/ 2147483647 w 20"/>
                <a:gd name="T23" fmla="*/ 2147483647 h 28"/>
                <a:gd name="T24" fmla="*/ 2147483647 w 20"/>
                <a:gd name="T25" fmla="*/ 2147483647 h 28"/>
                <a:gd name="T26" fmla="*/ 2147483647 w 20"/>
                <a:gd name="T27" fmla="*/ 2147483647 h 28"/>
                <a:gd name="T28" fmla="*/ 2147483647 w 20"/>
                <a:gd name="T29" fmla="*/ 0 h 28"/>
                <a:gd name="T30" fmla="*/ 0 w 20"/>
                <a:gd name="T31" fmla="*/ 0 h 28"/>
                <a:gd name="T32" fmla="*/ 0 w 20"/>
                <a:gd name="T33" fmla="*/ 2147483647 h 28"/>
                <a:gd name="T34" fmla="*/ 2147483647 w 20"/>
                <a:gd name="T35" fmla="*/ 2147483647 h 28"/>
                <a:gd name="T36" fmla="*/ 2147483647 w 20"/>
                <a:gd name="T37" fmla="*/ 2147483647 h 28"/>
                <a:gd name="T38" fmla="*/ 2147483647 w 20"/>
                <a:gd name="T39" fmla="*/ 2147483647 h 28"/>
                <a:gd name="T40" fmla="*/ 2147483647 w 20"/>
                <a:gd name="T41" fmla="*/ 2147483647 h 28"/>
                <a:gd name="T42" fmla="*/ 2147483647 w 20"/>
                <a:gd name="T43" fmla="*/ 2147483647 h 28"/>
                <a:gd name="T44" fmla="*/ 2147483647 w 20"/>
                <a:gd name="T45" fmla="*/ 2147483647 h 2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0"/>
                <a:gd name="T70" fmla="*/ 0 h 28"/>
                <a:gd name="T71" fmla="*/ 20 w 20"/>
                <a:gd name="T72" fmla="*/ 28 h 2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0" h="28">
                  <a:moveTo>
                    <a:pt x="5" y="4"/>
                  </a:moveTo>
                  <a:cubicBezTo>
                    <a:pt x="6" y="4"/>
                    <a:pt x="7" y="3"/>
                    <a:pt x="8" y="3"/>
                  </a:cubicBezTo>
                  <a:cubicBezTo>
                    <a:pt x="12" y="3"/>
                    <a:pt x="14" y="5"/>
                    <a:pt x="14" y="7"/>
                  </a:cubicBezTo>
                  <a:cubicBezTo>
                    <a:pt x="14" y="10"/>
                    <a:pt x="12" y="11"/>
                    <a:pt x="8" y="11"/>
                  </a:cubicBezTo>
                  <a:cubicBezTo>
                    <a:pt x="5" y="11"/>
                    <a:pt x="5" y="11"/>
                    <a:pt x="5" y="11"/>
                  </a:cubicBezTo>
                  <a:lnTo>
                    <a:pt x="5" y="4"/>
                  </a:lnTo>
                  <a:close/>
                  <a:moveTo>
                    <a:pt x="0" y="28"/>
                  </a:moveTo>
                  <a:cubicBezTo>
                    <a:pt x="2" y="28"/>
                    <a:pt x="4" y="28"/>
                    <a:pt x="7" y="28"/>
                  </a:cubicBezTo>
                  <a:cubicBezTo>
                    <a:pt x="12" y="28"/>
                    <a:pt x="15" y="27"/>
                    <a:pt x="17" y="26"/>
                  </a:cubicBezTo>
                  <a:cubicBezTo>
                    <a:pt x="19" y="24"/>
                    <a:pt x="20" y="22"/>
                    <a:pt x="20" y="20"/>
                  </a:cubicBezTo>
                  <a:cubicBezTo>
                    <a:pt x="20" y="16"/>
                    <a:pt x="17" y="14"/>
                    <a:pt x="14" y="13"/>
                  </a:cubicBezTo>
                  <a:cubicBezTo>
                    <a:pt x="14" y="13"/>
                    <a:pt x="14" y="13"/>
                    <a:pt x="14" y="13"/>
                  </a:cubicBezTo>
                  <a:cubicBezTo>
                    <a:pt x="17" y="12"/>
                    <a:pt x="19" y="9"/>
                    <a:pt x="19" y="7"/>
                  </a:cubicBezTo>
                  <a:cubicBezTo>
                    <a:pt x="19" y="4"/>
                    <a:pt x="18" y="3"/>
                    <a:pt x="16" y="1"/>
                  </a:cubicBezTo>
                  <a:cubicBezTo>
                    <a:pt x="14" y="0"/>
                    <a:pt x="12" y="0"/>
                    <a:pt x="8" y="0"/>
                  </a:cubicBezTo>
                  <a:cubicBezTo>
                    <a:pt x="5" y="0"/>
                    <a:pt x="2" y="0"/>
                    <a:pt x="0" y="0"/>
                  </a:cubicBezTo>
                  <a:lnTo>
                    <a:pt x="0" y="28"/>
                  </a:lnTo>
                  <a:close/>
                  <a:moveTo>
                    <a:pt x="5" y="15"/>
                  </a:moveTo>
                  <a:cubicBezTo>
                    <a:pt x="8" y="15"/>
                    <a:pt x="8" y="15"/>
                    <a:pt x="8" y="15"/>
                  </a:cubicBezTo>
                  <a:cubicBezTo>
                    <a:pt x="11" y="15"/>
                    <a:pt x="14" y="16"/>
                    <a:pt x="14" y="20"/>
                  </a:cubicBezTo>
                  <a:cubicBezTo>
                    <a:pt x="14" y="23"/>
                    <a:pt x="11" y="24"/>
                    <a:pt x="8" y="24"/>
                  </a:cubicBezTo>
                  <a:cubicBezTo>
                    <a:pt x="7" y="24"/>
                    <a:pt x="6" y="24"/>
                    <a:pt x="5" y="24"/>
                  </a:cubicBezTo>
                  <a:lnTo>
                    <a:pt x="5" y="15"/>
                  </a:lnTo>
                  <a:close/>
                </a:path>
              </a:pathLst>
            </a:custGeom>
            <a:solidFill>
              <a:srgbClr val="000000"/>
            </a:solidFill>
            <a:ln w="9525">
              <a:noFill/>
              <a:round/>
              <a:headEnd/>
              <a:tailEnd/>
            </a:ln>
          </p:spPr>
          <p:txBody>
            <a:bodyPr/>
            <a:lstStyle/>
            <a:p>
              <a:endParaRPr lang="en-US" dirty="0"/>
            </a:p>
          </p:txBody>
        </p:sp>
        <p:sp>
          <p:nvSpPr>
            <p:cNvPr id="34956" name="Freeform 166"/>
            <p:cNvSpPr>
              <a:spLocks noEditPoints="1"/>
            </p:cNvSpPr>
            <p:nvPr/>
          </p:nvSpPr>
          <p:spPr bwMode="auto">
            <a:xfrm>
              <a:off x="3814" y="2209"/>
              <a:ext cx="40" cy="50"/>
            </a:xfrm>
            <a:custGeom>
              <a:avLst/>
              <a:gdLst>
                <a:gd name="T0" fmla="*/ 2147483647 w 17"/>
                <a:gd name="T1" fmla="*/ 2147483647 h 21"/>
                <a:gd name="T2" fmla="*/ 2147483647 w 17"/>
                <a:gd name="T3" fmla="*/ 2147483647 h 21"/>
                <a:gd name="T4" fmla="*/ 2147483647 w 17"/>
                <a:gd name="T5" fmla="*/ 2147483647 h 21"/>
                <a:gd name="T6" fmla="*/ 2147483647 w 17"/>
                <a:gd name="T7" fmla="*/ 2147483647 h 21"/>
                <a:gd name="T8" fmla="*/ 2147483647 w 17"/>
                <a:gd name="T9" fmla="*/ 2147483647 h 21"/>
                <a:gd name="T10" fmla="*/ 2147483647 w 17"/>
                <a:gd name="T11" fmla="*/ 2147483647 h 21"/>
                <a:gd name="T12" fmla="*/ 2147483647 w 17"/>
                <a:gd name="T13" fmla="*/ 2147483647 h 21"/>
                <a:gd name="T14" fmla="*/ 2147483647 w 17"/>
                <a:gd name="T15" fmla="*/ 0 h 21"/>
                <a:gd name="T16" fmla="*/ 2147483647 w 17"/>
                <a:gd name="T17" fmla="*/ 2147483647 h 21"/>
                <a:gd name="T18" fmla="*/ 2147483647 w 17"/>
                <a:gd name="T19" fmla="*/ 2147483647 h 21"/>
                <a:gd name="T20" fmla="*/ 2147483647 w 17"/>
                <a:gd name="T21" fmla="*/ 2147483647 h 21"/>
                <a:gd name="T22" fmla="*/ 2147483647 w 17"/>
                <a:gd name="T23" fmla="*/ 2147483647 h 21"/>
                <a:gd name="T24" fmla="*/ 2147483647 w 17"/>
                <a:gd name="T25" fmla="*/ 2147483647 h 21"/>
                <a:gd name="T26" fmla="*/ 0 w 17"/>
                <a:gd name="T27" fmla="*/ 2147483647 h 21"/>
                <a:gd name="T28" fmla="*/ 2147483647 w 17"/>
                <a:gd name="T29" fmla="*/ 2147483647 h 21"/>
                <a:gd name="T30" fmla="*/ 2147483647 w 17"/>
                <a:gd name="T31" fmla="*/ 2147483647 h 21"/>
                <a:gd name="T32" fmla="*/ 2147483647 w 17"/>
                <a:gd name="T33" fmla="*/ 2147483647 h 21"/>
                <a:gd name="T34" fmla="*/ 2147483647 w 17"/>
                <a:gd name="T35" fmla="*/ 2147483647 h 21"/>
                <a:gd name="T36" fmla="*/ 2147483647 w 17"/>
                <a:gd name="T37" fmla="*/ 2147483647 h 21"/>
                <a:gd name="T38" fmla="*/ 2147483647 w 17"/>
                <a:gd name="T39" fmla="*/ 2147483647 h 21"/>
                <a:gd name="T40" fmla="*/ 2147483647 w 17"/>
                <a:gd name="T41" fmla="*/ 2147483647 h 2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7"/>
                <a:gd name="T64" fmla="*/ 0 h 21"/>
                <a:gd name="T65" fmla="*/ 17 w 17"/>
                <a:gd name="T66" fmla="*/ 21 h 2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7" h="21">
                  <a:moveTo>
                    <a:pt x="12" y="14"/>
                  </a:moveTo>
                  <a:cubicBezTo>
                    <a:pt x="12" y="14"/>
                    <a:pt x="12" y="15"/>
                    <a:pt x="12" y="15"/>
                  </a:cubicBezTo>
                  <a:cubicBezTo>
                    <a:pt x="11" y="16"/>
                    <a:pt x="10" y="18"/>
                    <a:pt x="8" y="18"/>
                  </a:cubicBezTo>
                  <a:cubicBezTo>
                    <a:pt x="6" y="18"/>
                    <a:pt x="5" y="17"/>
                    <a:pt x="5" y="15"/>
                  </a:cubicBezTo>
                  <a:cubicBezTo>
                    <a:pt x="5" y="12"/>
                    <a:pt x="8" y="11"/>
                    <a:pt x="12" y="11"/>
                  </a:cubicBezTo>
                  <a:lnTo>
                    <a:pt x="12" y="14"/>
                  </a:lnTo>
                  <a:close/>
                  <a:moveTo>
                    <a:pt x="17" y="9"/>
                  </a:moveTo>
                  <a:cubicBezTo>
                    <a:pt x="17" y="4"/>
                    <a:pt x="15" y="0"/>
                    <a:pt x="9" y="0"/>
                  </a:cubicBezTo>
                  <a:cubicBezTo>
                    <a:pt x="5" y="0"/>
                    <a:pt x="3" y="1"/>
                    <a:pt x="1" y="2"/>
                  </a:cubicBezTo>
                  <a:cubicBezTo>
                    <a:pt x="2" y="5"/>
                    <a:pt x="2" y="5"/>
                    <a:pt x="2" y="5"/>
                  </a:cubicBezTo>
                  <a:cubicBezTo>
                    <a:pt x="4" y="4"/>
                    <a:pt x="6" y="4"/>
                    <a:pt x="8" y="4"/>
                  </a:cubicBezTo>
                  <a:cubicBezTo>
                    <a:pt x="11" y="4"/>
                    <a:pt x="12" y="6"/>
                    <a:pt x="12" y="7"/>
                  </a:cubicBezTo>
                  <a:cubicBezTo>
                    <a:pt x="12" y="8"/>
                    <a:pt x="12" y="8"/>
                    <a:pt x="12" y="8"/>
                  </a:cubicBezTo>
                  <a:cubicBezTo>
                    <a:pt x="4" y="8"/>
                    <a:pt x="0" y="10"/>
                    <a:pt x="0" y="15"/>
                  </a:cubicBezTo>
                  <a:cubicBezTo>
                    <a:pt x="0" y="18"/>
                    <a:pt x="2" y="21"/>
                    <a:pt x="6" y="21"/>
                  </a:cubicBezTo>
                  <a:cubicBezTo>
                    <a:pt x="9" y="21"/>
                    <a:pt x="11" y="20"/>
                    <a:pt x="12" y="19"/>
                  </a:cubicBezTo>
                  <a:cubicBezTo>
                    <a:pt x="12" y="19"/>
                    <a:pt x="12" y="19"/>
                    <a:pt x="12" y="19"/>
                  </a:cubicBezTo>
                  <a:cubicBezTo>
                    <a:pt x="13" y="21"/>
                    <a:pt x="13" y="21"/>
                    <a:pt x="13" y="21"/>
                  </a:cubicBezTo>
                  <a:cubicBezTo>
                    <a:pt x="17" y="21"/>
                    <a:pt x="17" y="21"/>
                    <a:pt x="17" y="21"/>
                  </a:cubicBezTo>
                  <a:cubicBezTo>
                    <a:pt x="17" y="20"/>
                    <a:pt x="17" y="18"/>
                    <a:pt x="17" y="16"/>
                  </a:cubicBezTo>
                  <a:lnTo>
                    <a:pt x="17" y="9"/>
                  </a:lnTo>
                  <a:close/>
                </a:path>
              </a:pathLst>
            </a:custGeom>
            <a:solidFill>
              <a:srgbClr val="000000"/>
            </a:solidFill>
            <a:ln w="9525">
              <a:noFill/>
              <a:round/>
              <a:headEnd/>
              <a:tailEnd/>
            </a:ln>
          </p:spPr>
          <p:txBody>
            <a:bodyPr/>
            <a:lstStyle/>
            <a:p>
              <a:endParaRPr lang="en-US" dirty="0"/>
            </a:p>
          </p:txBody>
        </p:sp>
        <p:sp>
          <p:nvSpPr>
            <p:cNvPr id="34957" name="Freeform 167"/>
            <p:cNvSpPr>
              <a:spLocks/>
            </p:cNvSpPr>
            <p:nvPr/>
          </p:nvSpPr>
          <p:spPr bwMode="auto">
            <a:xfrm>
              <a:off x="3866" y="2209"/>
              <a:ext cx="45" cy="50"/>
            </a:xfrm>
            <a:custGeom>
              <a:avLst/>
              <a:gdLst>
                <a:gd name="T0" fmla="*/ 0 w 19"/>
                <a:gd name="T1" fmla="*/ 2147483647 h 21"/>
                <a:gd name="T2" fmla="*/ 0 w 19"/>
                <a:gd name="T3" fmla="*/ 2147483647 h 21"/>
                <a:gd name="T4" fmla="*/ 2147483647 w 19"/>
                <a:gd name="T5" fmla="*/ 2147483647 h 21"/>
                <a:gd name="T6" fmla="*/ 2147483647 w 19"/>
                <a:gd name="T7" fmla="*/ 2147483647 h 21"/>
                <a:gd name="T8" fmla="*/ 2147483647 w 19"/>
                <a:gd name="T9" fmla="*/ 2147483647 h 21"/>
                <a:gd name="T10" fmla="*/ 2147483647 w 19"/>
                <a:gd name="T11" fmla="*/ 0 h 21"/>
                <a:gd name="T12" fmla="*/ 2147483647 w 19"/>
                <a:gd name="T13" fmla="*/ 2147483647 h 21"/>
                <a:gd name="T14" fmla="*/ 2147483647 w 19"/>
                <a:gd name="T15" fmla="*/ 2147483647 h 21"/>
                <a:gd name="T16" fmla="*/ 2147483647 w 19"/>
                <a:gd name="T17" fmla="*/ 2147483647 h 21"/>
                <a:gd name="T18" fmla="*/ 2147483647 w 19"/>
                <a:gd name="T19" fmla="*/ 2147483647 h 21"/>
                <a:gd name="T20" fmla="*/ 2147483647 w 19"/>
                <a:gd name="T21" fmla="*/ 2147483647 h 21"/>
                <a:gd name="T22" fmla="*/ 2147483647 w 19"/>
                <a:gd name="T23" fmla="*/ 2147483647 h 21"/>
                <a:gd name="T24" fmla="*/ 2147483647 w 19"/>
                <a:gd name="T25" fmla="*/ 2147483647 h 21"/>
                <a:gd name="T26" fmla="*/ 2147483647 w 19"/>
                <a:gd name="T27" fmla="*/ 2147483647 h 21"/>
                <a:gd name="T28" fmla="*/ 0 w 19"/>
                <a:gd name="T29" fmla="*/ 2147483647 h 21"/>
                <a:gd name="T30" fmla="*/ 0 w 19"/>
                <a:gd name="T31" fmla="*/ 2147483647 h 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9"/>
                <a:gd name="T49" fmla="*/ 0 h 21"/>
                <a:gd name="T50" fmla="*/ 19 w 19"/>
                <a:gd name="T51" fmla="*/ 21 h 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9" h="21">
                  <a:moveTo>
                    <a:pt x="0" y="7"/>
                  </a:moveTo>
                  <a:cubicBezTo>
                    <a:pt x="0" y="4"/>
                    <a:pt x="0" y="2"/>
                    <a:pt x="0" y="1"/>
                  </a:cubicBezTo>
                  <a:cubicBezTo>
                    <a:pt x="5" y="1"/>
                    <a:pt x="5" y="1"/>
                    <a:pt x="5" y="1"/>
                  </a:cubicBezTo>
                  <a:cubicBezTo>
                    <a:pt x="5" y="4"/>
                    <a:pt x="5" y="4"/>
                    <a:pt x="5" y="4"/>
                  </a:cubicBezTo>
                  <a:cubicBezTo>
                    <a:pt x="5" y="4"/>
                    <a:pt x="5" y="4"/>
                    <a:pt x="5" y="4"/>
                  </a:cubicBezTo>
                  <a:cubicBezTo>
                    <a:pt x="6" y="2"/>
                    <a:pt x="8" y="0"/>
                    <a:pt x="11" y="0"/>
                  </a:cubicBezTo>
                  <a:cubicBezTo>
                    <a:pt x="15" y="0"/>
                    <a:pt x="19" y="3"/>
                    <a:pt x="19" y="9"/>
                  </a:cubicBezTo>
                  <a:cubicBezTo>
                    <a:pt x="19" y="21"/>
                    <a:pt x="19" y="21"/>
                    <a:pt x="19" y="21"/>
                  </a:cubicBezTo>
                  <a:cubicBezTo>
                    <a:pt x="14" y="21"/>
                    <a:pt x="14" y="21"/>
                    <a:pt x="14" y="21"/>
                  </a:cubicBezTo>
                  <a:cubicBezTo>
                    <a:pt x="14" y="10"/>
                    <a:pt x="14" y="10"/>
                    <a:pt x="14" y="10"/>
                  </a:cubicBezTo>
                  <a:cubicBezTo>
                    <a:pt x="14" y="7"/>
                    <a:pt x="12" y="4"/>
                    <a:pt x="10" y="4"/>
                  </a:cubicBezTo>
                  <a:cubicBezTo>
                    <a:pt x="8" y="4"/>
                    <a:pt x="6" y="6"/>
                    <a:pt x="6" y="7"/>
                  </a:cubicBezTo>
                  <a:cubicBezTo>
                    <a:pt x="6" y="8"/>
                    <a:pt x="5" y="8"/>
                    <a:pt x="5" y="9"/>
                  </a:cubicBezTo>
                  <a:cubicBezTo>
                    <a:pt x="5" y="21"/>
                    <a:pt x="5" y="21"/>
                    <a:pt x="5" y="21"/>
                  </a:cubicBezTo>
                  <a:cubicBezTo>
                    <a:pt x="0" y="21"/>
                    <a:pt x="0" y="21"/>
                    <a:pt x="0" y="21"/>
                  </a:cubicBezTo>
                  <a:lnTo>
                    <a:pt x="0" y="7"/>
                  </a:lnTo>
                  <a:close/>
                </a:path>
              </a:pathLst>
            </a:custGeom>
            <a:solidFill>
              <a:srgbClr val="000000"/>
            </a:solidFill>
            <a:ln w="9525">
              <a:noFill/>
              <a:round/>
              <a:headEnd/>
              <a:tailEnd/>
            </a:ln>
          </p:spPr>
          <p:txBody>
            <a:bodyPr/>
            <a:lstStyle/>
            <a:p>
              <a:endParaRPr lang="en-US" dirty="0"/>
            </a:p>
          </p:txBody>
        </p:sp>
        <p:sp>
          <p:nvSpPr>
            <p:cNvPr id="34958" name="Freeform 168"/>
            <p:cNvSpPr>
              <a:spLocks/>
            </p:cNvSpPr>
            <p:nvPr/>
          </p:nvSpPr>
          <p:spPr bwMode="auto">
            <a:xfrm>
              <a:off x="3923" y="2188"/>
              <a:ext cx="44" cy="71"/>
            </a:xfrm>
            <a:custGeom>
              <a:avLst/>
              <a:gdLst>
                <a:gd name="T0" fmla="*/ 2147483647 w 19"/>
                <a:gd name="T1" fmla="*/ 2147483647 h 30"/>
                <a:gd name="T2" fmla="*/ 2147483647 w 19"/>
                <a:gd name="T3" fmla="*/ 2147483647 h 30"/>
                <a:gd name="T4" fmla="*/ 2147483647 w 19"/>
                <a:gd name="T5" fmla="*/ 2147483647 h 30"/>
                <a:gd name="T6" fmla="*/ 2147483647 w 19"/>
                <a:gd name="T7" fmla="*/ 2147483647 h 30"/>
                <a:gd name="T8" fmla="*/ 2147483647 w 19"/>
                <a:gd name="T9" fmla="*/ 2147483647 h 30"/>
                <a:gd name="T10" fmla="*/ 2147483647 w 19"/>
                <a:gd name="T11" fmla="*/ 2147483647 h 30"/>
                <a:gd name="T12" fmla="*/ 2147483647 w 19"/>
                <a:gd name="T13" fmla="*/ 2147483647 h 30"/>
                <a:gd name="T14" fmla="*/ 2147483647 w 19"/>
                <a:gd name="T15" fmla="*/ 2147483647 h 30"/>
                <a:gd name="T16" fmla="*/ 2147483647 w 19"/>
                <a:gd name="T17" fmla="*/ 2147483647 h 30"/>
                <a:gd name="T18" fmla="*/ 2147483647 w 19"/>
                <a:gd name="T19" fmla="*/ 2147483647 h 30"/>
                <a:gd name="T20" fmla="*/ 2147483647 w 19"/>
                <a:gd name="T21" fmla="*/ 2147483647 h 30"/>
                <a:gd name="T22" fmla="*/ 0 w 19"/>
                <a:gd name="T23" fmla="*/ 2147483647 h 30"/>
                <a:gd name="T24" fmla="*/ 0 w 19"/>
                <a:gd name="T25" fmla="*/ 0 h 30"/>
                <a:gd name="T26" fmla="*/ 2147483647 w 19"/>
                <a:gd name="T27" fmla="*/ 0 h 30"/>
                <a:gd name="T28" fmla="*/ 2147483647 w 19"/>
                <a:gd name="T29" fmla="*/ 2147483647 h 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9"/>
                <a:gd name="T46" fmla="*/ 0 h 30"/>
                <a:gd name="T47" fmla="*/ 19 w 19"/>
                <a:gd name="T48" fmla="*/ 30 h 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9" h="30">
                  <a:moveTo>
                    <a:pt x="5" y="19"/>
                  </a:moveTo>
                  <a:cubicBezTo>
                    <a:pt x="5" y="19"/>
                    <a:pt x="5" y="19"/>
                    <a:pt x="5" y="19"/>
                  </a:cubicBezTo>
                  <a:cubicBezTo>
                    <a:pt x="6" y="18"/>
                    <a:pt x="6" y="17"/>
                    <a:pt x="7" y="16"/>
                  </a:cubicBezTo>
                  <a:cubicBezTo>
                    <a:pt x="12" y="10"/>
                    <a:pt x="12" y="10"/>
                    <a:pt x="12" y="10"/>
                  </a:cubicBezTo>
                  <a:cubicBezTo>
                    <a:pt x="18" y="10"/>
                    <a:pt x="18" y="10"/>
                    <a:pt x="18" y="10"/>
                  </a:cubicBezTo>
                  <a:cubicBezTo>
                    <a:pt x="10" y="18"/>
                    <a:pt x="10" y="18"/>
                    <a:pt x="10" y="18"/>
                  </a:cubicBezTo>
                  <a:cubicBezTo>
                    <a:pt x="19" y="30"/>
                    <a:pt x="19" y="30"/>
                    <a:pt x="19" y="30"/>
                  </a:cubicBezTo>
                  <a:cubicBezTo>
                    <a:pt x="13" y="30"/>
                    <a:pt x="13" y="30"/>
                    <a:pt x="13" y="30"/>
                  </a:cubicBezTo>
                  <a:cubicBezTo>
                    <a:pt x="7" y="21"/>
                    <a:pt x="7" y="21"/>
                    <a:pt x="7" y="21"/>
                  </a:cubicBezTo>
                  <a:cubicBezTo>
                    <a:pt x="5" y="23"/>
                    <a:pt x="5" y="23"/>
                    <a:pt x="5" y="23"/>
                  </a:cubicBezTo>
                  <a:cubicBezTo>
                    <a:pt x="5" y="30"/>
                    <a:pt x="5" y="30"/>
                    <a:pt x="5" y="30"/>
                  </a:cubicBezTo>
                  <a:cubicBezTo>
                    <a:pt x="0" y="30"/>
                    <a:pt x="0" y="30"/>
                    <a:pt x="0" y="30"/>
                  </a:cubicBezTo>
                  <a:cubicBezTo>
                    <a:pt x="0" y="0"/>
                    <a:pt x="0" y="0"/>
                    <a:pt x="0" y="0"/>
                  </a:cubicBezTo>
                  <a:cubicBezTo>
                    <a:pt x="5" y="0"/>
                    <a:pt x="5" y="0"/>
                    <a:pt x="5" y="0"/>
                  </a:cubicBezTo>
                  <a:lnTo>
                    <a:pt x="5" y="19"/>
                  </a:lnTo>
                  <a:close/>
                </a:path>
              </a:pathLst>
            </a:custGeom>
            <a:solidFill>
              <a:srgbClr val="000000"/>
            </a:solidFill>
            <a:ln w="9525">
              <a:noFill/>
              <a:round/>
              <a:headEnd/>
              <a:tailEnd/>
            </a:ln>
          </p:spPr>
          <p:txBody>
            <a:bodyPr/>
            <a:lstStyle/>
            <a:p>
              <a:endParaRPr lang="en-US" dirty="0"/>
            </a:p>
          </p:txBody>
        </p:sp>
        <p:sp>
          <p:nvSpPr>
            <p:cNvPr id="34959" name="Freeform 169"/>
            <p:cNvSpPr>
              <a:spLocks noEditPoints="1"/>
            </p:cNvSpPr>
            <p:nvPr/>
          </p:nvSpPr>
          <p:spPr bwMode="auto">
            <a:xfrm>
              <a:off x="3989" y="2209"/>
              <a:ext cx="42" cy="50"/>
            </a:xfrm>
            <a:custGeom>
              <a:avLst/>
              <a:gdLst>
                <a:gd name="T0" fmla="*/ 2147483647 w 18"/>
                <a:gd name="T1" fmla="*/ 2147483647 h 21"/>
                <a:gd name="T2" fmla="*/ 2147483647 w 18"/>
                <a:gd name="T3" fmla="*/ 2147483647 h 21"/>
                <a:gd name="T4" fmla="*/ 2147483647 w 18"/>
                <a:gd name="T5" fmla="*/ 2147483647 h 21"/>
                <a:gd name="T6" fmla="*/ 2147483647 w 18"/>
                <a:gd name="T7" fmla="*/ 2147483647 h 21"/>
                <a:gd name="T8" fmla="*/ 2147483647 w 18"/>
                <a:gd name="T9" fmla="*/ 2147483647 h 21"/>
                <a:gd name="T10" fmla="*/ 2147483647 w 18"/>
                <a:gd name="T11" fmla="*/ 2147483647 h 21"/>
                <a:gd name="T12" fmla="*/ 2147483647 w 18"/>
                <a:gd name="T13" fmla="*/ 2147483647 h 21"/>
                <a:gd name="T14" fmla="*/ 2147483647 w 18"/>
                <a:gd name="T15" fmla="*/ 0 h 21"/>
                <a:gd name="T16" fmla="*/ 2147483647 w 18"/>
                <a:gd name="T17" fmla="*/ 2147483647 h 21"/>
                <a:gd name="T18" fmla="*/ 2147483647 w 18"/>
                <a:gd name="T19" fmla="*/ 2147483647 h 21"/>
                <a:gd name="T20" fmla="*/ 2147483647 w 18"/>
                <a:gd name="T21" fmla="*/ 2147483647 h 21"/>
                <a:gd name="T22" fmla="*/ 2147483647 w 18"/>
                <a:gd name="T23" fmla="*/ 2147483647 h 21"/>
                <a:gd name="T24" fmla="*/ 2147483647 w 18"/>
                <a:gd name="T25" fmla="*/ 2147483647 h 21"/>
                <a:gd name="T26" fmla="*/ 0 w 18"/>
                <a:gd name="T27" fmla="*/ 2147483647 h 21"/>
                <a:gd name="T28" fmla="*/ 2147483647 w 18"/>
                <a:gd name="T29" fmla="*/ 2147483647 h 21"/>
                <a:gd name="T30" fmla="*/ 2147483647 w 18"/>
                <a:gd name="T31" fmla="*/ 2147483647 h 21"/>
                <a:gd name="T32" fmla="*/ 2147483647 w 18"/>
                <a:gd name="T33" fmla="*/ 2147483647 h 21"/>
                <a:gd name="T34" fmla="*/ 2147483647 w 18"/>
                <a:gd name="T35" fmla="*/ 2147483647 h 21"/>
                <a:gd name="T36" fmla="*/ 2147483647 w 18"/>
                <a:gd name="T37" fmla="*/ 2147483647 h 21"/>
                <a:gd name="T38" fmla="*/ 2147483647 w 18"/>
                <a:gd name="T39" fmla="*/ 2147483647 h 21"/>
                <a:gd name="T40" fmla="*/ 2147483647 w 18"/>
                <a:gd name="T41" fmla="*/ 2147483647 h 2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
                <a:gd name="T64" fmla="*/ 0 h 21"/>
                <a:gd name="T65" fmla="*/ 18 w 18"/>
                <a:gd name="T66" fmla="*/ 21 h 2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 h="21">
                  <a:moveTo>
                    <a:pt x="13" y="14"/>
                  </a:moveTo>
                  <a:cubicBezTo>
                    <a:pt x="13" y="14"/>
                    <a:pt x="13" y="15"/>
                    <a:pt x="12" y="15"/>
                  </a:cubicBezTo>
                  <a:cubicBezTo>
                    <a:pt x="12" y="16"/>
                    <a:pt x="10" y="18"/>
                    <a:pt x="8" y="18"/>
                  </a:cubicBezTo>
                  <a:cubicBezTo>
                    <a:pt x="7" y="18"/>
                    <a:pt x="6" y="17"/>
                    <a:pt x="6" y="15"/>
                  </a:cubicBezTo>
                  <a:cubicBezTo>
                    <a:pt x="6" y="12"/>
                    <a:pt x="9" y="11"/>
                    <a:pt x="13" y="11"/>
                  </a:cubicBezTo>
                  <a:lnTo>
                    <a:pt x="13" y="14"/>
                  </a:lnTo>
                  <a:close/>
                  <a:moveTo>
                    <a:pt x="18" y="9"/>
                  </a:moveTo>
                  <a:cubicBezTo>
                    <a:pt x="18" y="4"/>
                    <a:pt x="16" y="0"/>
                    <a:pt x="9" y="0"/>
                  </a:cubicBezTo>
                  <a:cubicBezTo>
                    <a:pt x="6" y="0"/>
                    <a:pt x="3" y="1"/>
                    <a:pt x="2" y="2"/>
                  </a:cubicBezTo>
                  <a:cubicBezTo>
                    <a:pt x="3" y="5"/>
                    <a:pt x="3" y="5"/>
                    <a:pt x="3" y="5"/>
                  </a:cubicBezTo>
                  <a:cubicBezTo>
                    <a:pt x="4" y="4"/>
                    <a:pt x="6" y="4"/>
                    <a:pt x="8" y="4"/>
                  </a:cubicBezTo>
                  <a:cubicBezTo>
                    <a:pt x="12" y="4"/>
                    <a:pt x="12" y="6"/>
                    <a:pt x="12" y="7"/>
                  </a:cubicBezTo>
                  <a:cubicBezTo>
                    <a:pt x="12" y="8"/>
                    <a:pt x="12" y="8"/>
                    <a:pt x="12" y="8"/>
                  </a:cubicBezTo>
                  <a:cubicBezTo>
                    <a:pt x="5" y="8"/>
                    <a:pt x="0" y="10"/>
                    <a:pt x="0" y="15"/>
                  </a:cubicBezTo>
                  <a:cubicBezTo>
                    <a:pt x="0" y="18"/>
                    <a:pt x="3" y="21"/>
                    <a:pt x="7" y="21"/>
                  </a:cubicBezTo>
                  <a:cubicBezTo>
                    <a:pt x="9" y="21"/>
                    <a:pt x="12" y="20"/>
                    <a:pt x="13" y="19"/>
                  </a:cubicBezTo>
                  <a:cubicBezTo>
                    <a:pt x="13" y="19"/>
                    <a:pt x="13" y="19"/>
                    <a:pt x="13" y="19"/>
                  </a:cubicBezTo>
                  <a:cubicBezTo>
                    <a:pt x="13" y="21"/>
                    <a:pt x="13" y="21"/>
                    <a:pt x="13" y="21"/>
                  </a:cubicBezTo>
                  <a:cubicBezTo>
                    <a:pt x="18" y="21"/>
                    <a:pt x="18" y="21"/>
                    <a:pt x="18" y="21"/>
                  </a:cubicBezTo>
                  <a:cubicBezTo>
                    <a:pt x="18" y="20"/>
                    <a:pt x="18" y="18"/>
                    <a:pt x="18" y="16"/>
                  </a:cubicBezTo>
                  <a:lnTo>
                    <a:pt x="18" y="9"/>
                  </a:lnTo>
                  <a:close/>
                </a:path>
              </a:pathLst>
            </a:custGeom>
            <a:solidFill>
              <a:srgbClr val="000000"/>
            </a:solidFill>
            <a:ln w="9525">
              <a:noFill/>
              <a:round/>
              <a:headEnd/>
              <a:tailEnd/>
            </a:ln>
          </p:spPr>
          <p:txBody>
            <a:bodyPr/>
            <a:lstStyle/>
            <a:p>
              <a:endParaRPr lang="en-US" dirty="0"/>
            </a:p>
          </p:txBody>
        </p:sp>
        <p:sp>
          <p:nvSpPr>
            <p:cNvPr id="34960" name="Freeform 170"/>
            <p:cNvSpPr>
              <a:spLocks/>
            </p:cNvSpPr>
            <p:nvPr/>
          </p:nvSpPr>
          <p:spPr bwMode="auto">
            <a:xfrm>
              <a:off x="4038" y="2188"/>
              <a:ext cx="33" cy="71"/>
            </a:xfrm>
            <a:custGeom>
              <a:avLst/>
              <a:gdLst>
                <a:gd name="T0" fmla="*/ 2147483647 w 14"/>
                <a:gd name="T1" fmla="*/ 2147483647 h 30"/>
                <a:gd name="T2" fmla="*/ 2147483647 w 14"/>
                <a:gd name="T3" fmla="*/ 2147483647 h 30"/>
                <a:gd name="T4" fmla="*/ 0 w 14"/>
                <a:gd name="T5" fmla="*/ 2147483647 h 30"/>
                <a:gd name="T6" fmla="*/ 0 w 14"/>
                <a:gd name="T7" fmla="*/ 2147483647 h 30"/>
                <a:gd name="T8" fmla="*/ 2147483647 w 14"/>
                <a:gd name="T9" fmla="*/ 2147483647 h 30"/>
                <a:gd name="T10" fmla="*/ 2147483647 w 14"/>
                <a:gd name="T11" fmla="*/ 2147483647 h 30"/>
                <a:gd name="T12" fmla="*/ 2147483647 w 14"/>
                <a:gd name="T13" fmla="*/ 2147483647 h 30"/>
                <a:gd name="T14" fmla="*/ 2147483647 w 14"/>
                <a:gd name="T15" fmla="*/ 0 h 30"/>
                <a:gd name="T16" fmla="*/ 2147483647 w 14"/>
                <a:gd name="T17" fmla="*/ 0 h 30"/>
                <a:gd name="T18" fmla="*/ 2147483647 w 14"/>
                <a:gd name="T19" fmla="*/ 2147483647 h 30"/>
                <a:gd name="T20" fmla="*/ 2147483647 w 14"/>
                <a:gd name="T21" fmla="*/ 2147483647 h 30"/>
                <a:gd name="T22" fmla="*/ 2147483647 w 14"/>
                <a:gd name="T23" fmla="*/ 2147483647 h 30"/>
                <a:gd name="T24" fmla="*/ 2147483647 w 14"/>
                <a:gd name="T25" fmla="*/ 2147483647 h 30"/>
                <a:gd name="T26" fmla="*/ 2147483647 w 14"/>
                <a:gd name="T27" fmla="*/ 2147483647 h 30"/>
                <a:gd name="T28" fmla="*/ 2147483647 w 14"/>
                <a:gd name="T29" fmla="*/ 2147483647 h 30"/>
                <a:gd name="T30" fmla="*/ 2147483647 w 14"/>
                <a:gd name="T31" fmla="*/ 2147483647 h 30"/>
                <a:gd name="T32" fmla="*/ 2147483647 w 14"/>
                <a:gd name="T33" fmla="*/ 2147483647 h 30"/>
                <a:gd name="T34" fmla="*/ 2147483647 w 14"/>
                <a:gd name="T35" fmla="*/ 2147483647 h 3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4"/>
                <a:gd name="T55" fmla="*/ 0 h 30"/>
                <a:gd name="T56" fmla="*/ 14 w 14"/>
                <a:gd name="T57" fmla="*/ 30 h 3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4" h="30">
                  <a:moveTo>
                    <a:pt x="3" y="30"/>
                  </a:moveTo>
                  <a:cubicBezTo>
                    <a:pt x="3" y="14"/>
                    <a:pt x="3" y="14"/>
                    <a:pt x="3" y="14"/>
                  </a:cubicBezTo>
                  <a:cubicBezTo>
                    <a:pt x="0" y="14"/>
                    <a:pt x="0" y="14"/>
                    <a:pt x="0" y="14"/>
                  </a:cubicBezTo>
                  <a:cubicBezTo>
                    <a:pt x="0" y="10"/>
                    <a:pt x="0" y="10"/>
                    <a:pt x="0" y="10"/>
                  </a:cubicBezTo>
                  <a:cubicBezTo>
                    <a:pt x="3" y="10"/>
                    <a:pt x="3" y="10"/>
                    <a:pt x="3" y="10"/>
                  </a:cubicBezTo>
                  <a:cubicBezTo>
                    <a:pt x="3" y="9"/>
                    <a:pt x="3" y="9"/>
                    <a:pt x="3" y="9"/>
                  </a:cubicBezTo>
                  <a:cubicBezTo>
                    <a:pt x="3" y="6"/>
                    <a:pt x="3" y="4"/>
                    <a:pt x="5" y="2"/>
                  </a:cubicBezTo>
                  <a:cubicBezTo>
                    <a:pt x="6" y="0"/>
                    <a:pt x="9" y="0"/>
                    <a:pt x="10" y="0"/>
                  </a:cubicBezTo>
                  <a:cubicBezTo>
                    <a:pt x="12" y="0"/>
                    <a:pt x="13" y="0"/>
                    <a:pt x="14" y="0"/>
                  </a:cubicBezTo>
                  <a:cubicBezTo>
                    <a:pt x="13" y="4"/>
                    <a:pt x="13" y="4"/>
                    <a:pt x="13" y="4"/>
                  </a:cubicBezTo>
                  <a:cubicBezTo>
                    <a:pt x="13" y="4"/>
                    <a:pt x="12" y="4"/>
                    <a:pt x="11" y="4"/>
                  </a:cubicBezTo>
                  <a:cubicBezTo>
                    <a:pt x="8" y="4"/>
                    <a:pt x="8" y="6"/>
                    <a:pt x="8" y="9"/>
                  </a:cubicBezTo>
                  <a:cubicBezTo>
                    <a:pt x="8" y="10"/>
                    <a:pt x="8" y="10"/>
                    <a:pt x="8" y="10"/>
                  </a:cubicBezTo>
                  <a:cubicBezTo>
                    <a:pt x="12" y="10"/>
                    <a:pt x="12" y="10"/>
                    <a:pt x="12" y="10"/>
                  </a:cubicBezTo>
                  <a:cubicBezTo>
                    <a:pt x="12" y="14"/>
                    <a:pt x="12" y="14"/>
                    <a:pt x="12" y="14"/>
                  </a:cubicBezTo>
                  <a:cubicBezTo>
                    <a:pt x="8" y="14"/>
                    <a:pt x="8" y="14"/>
                    <a:pt x="8" y="14"/>
                  </a:cubicBezTo>
                  <a:cubicBezTo>
                    <a:pt x="8" y="30"/>
                    <a:pt x="8" y="30"/>
                    <a:pt x="8" y="30"/>
                  </a:cubicBezTo>
                  <a:lnTo>
                    <a:pt x="3" y="30"/>
                  </a:lnTo>
                  <a:close/>
                </a:path>
              </a:pathLst>
            </a:custGeom>
            <a:solidFill>
              <a:srgbClr val="000000"/>
            </a:solidFill>
            <a:ln w="9525">
              <a:noFill/>
              <a:round/>
              <a:headEnd/>
              <a:tailEnd/>
            </a:ln>
          </p:spPr>
          <p:txBody>
            <a:bodyPr/>
            <a:lstStyle/>
            <a:p>
              <a:endParaRPr lang="en-US" dirty="0"/>
            </a:p>
          </p:txBody>
        </p:sp>
        <p:sp>
          <p:nvSpPr>
            <p:cNvPr id="34961" name="Freeform 171"/>
            <p:cNvSpPr>
              <a:spLocks/>
            </p:cNvSpPr>
            <p:nvPr/>
          </p:nvSpPr>
          <p:spPr bwMode="auto">
            <a:xfrm>
              <a:off x="4069" y="2188"/>
              <a:ext cx="33" cy="71"/>
            </a:xfrm>
            <a:custGeom>
              <a:avLst/>
              <a:gdLst>
                <a:gd name="T0" fmla="*/ 2147483647 w 14"/>
                <a:gd name="T1" fmla="*/ 2147483647 h 30"/>
                <a:gd name="T2" fmla="*/ 2147483647 w 14"/>
                <a:gd name="T3" fmla="*/ 2147483647 h 30"/>
                <a:gd name="T4" fmla="*/ 0 w 14"/>
                <a:gd name="T5" fmla="*/ 2147483647 h 30"/>
                <a:gd name="T6" fmla="*/ 0 w 14"/>
                <a:gd name="T7" fmla="*/ 2147483647 h 30"/>
                <a:gd name="T8" fmla="*/ 2147483647 w 14"/>
                <a:gd name="T9" fmla="*/ 2147483647 h 30"/>
                <a:gd name="T10" fmla="*/ 2147483647 w 14"/>
                <a:gd name="T11" fmla="*/ 2147483647 h 30"/>
                <a:gd name="T12" fmla="*/ 2147483647 w 14"/>
                <a:gd name="T13" fmla="*/ 2147483647 h 30"/>
                <a:gd name="T14" fmla="*/ 2147483647 w 14"/>
                <a:gd name="T15" fmla="*/ 0 h 30"/>
                <a:gd name="T16" fmla="*/ 2147483647 w 14"/>
                <a:gd name="T17" fmla="*/ 0 h 30"/>
                <a:gd name="T18" fmla="*/ 2147483647 w 14"/>
                <a:gd name="T19" fmla="*/ 2147483647 h 30"/>
                <a:gd name="T20" fmla="*/ 2147483647 w 14"/>
                <a:gd name="T21" fmla="*/ 2147483647 h 30"/>
                <a:gd name="T22" fmla="*/ 2147483647 w 14"/>
                <a:gd name="T23" fmla="*/ 2147483647 h 30"/>
                <a:gd name="T24" fmla="*/ 2147483647 w 14"/>
                <a:gd name="T25" fmla="*/ 2147483647 h 30"/>
                <a:gd name="T26" fmla="*/ 2147483647 w 14"/>
                <a:gd name="T27" fmla="*/ 2147483647 h 30"/>
                <a:gd name="T28" fmla="*/ 2147483647 w 14"/>
                <a:gd name="T29" fmla="*/ 2147483647 h 30"/>
                <a:gd name="T30" fmla="*/ 2147483647 w 14"/>
                <a:gd name="T31" fmla="*/ 2147483647 h 30"/>
                <a:gd name="T32" fmla="*/ 2147483647 w 14"/>
                <a:gd name="T33" fmla="*/ 2147483647 h 30"/>
                <a:gd name="T34" fmla="*/ 2147483647 w 14"/>
                <a:gd name="T35" fmla="*/ 2147483647 h 3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4"/>
                <a:gd name="T55" fmla="*/ 0 h 30"/>
                <a:gd name="T56" fmla="*/ 14 w 14"/>
                <a:gd name="T57" fmla="*/ 30 h 3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4" h="30">
                  <a:moveTo>
                    <a:pt x="3" y="30"/>
                  </a:moveTo>
                  <a:cubicBezTo>
                    <a:pt x="3" y="14"/>
                    <a:pt x="3" y="14"/>
                    <a:pt x="3" y="14"/>
                  </a:cubicBezTo>
                  <a:cubicBezTo>
                    <a:pt x="0" y="14"/>
                    <a:pt x="0" y="14"/>
                    <a:pt x="0" y="14"/>
                  </a:cubicBezTo>
                  <a:cubicBezTo>
                    <a:pt x="0" y="10"/>
                    <a:pt x="0" y="10"/>
                    <a:pt x="0" y="10"/>
                  </a:cubicBezTo>
                  <a:cubicBezTo>
                    <a:pt x="3" y="10"/>
                    <a:pt x="3" y="10"/>
                    <a:pt x="3" y="10"/>
                  </a:cubicBezTo>
                  <a:cubicBezTo>
                    <a:pt x="3" y="9"/>
                    <a:pt x="3" y="9"/>
                    <a:pt x="3" y="9"/>
                  </a:cubicBezTo>
                  <a:cubicBezTo>
                    <a:pt x="3" y="6"/>
                    <a:pt x="4" y="4"/>
                    <a:pt x="5" y="2"/>
                  </a:cubicBezTo>
                  <a:cubicBezTo>
                    <a:pt x="7" y="0"/>
                    <a:pt x="9" y="0"/>
                    <a:pt x="11" y="0"/>
                  </a:cubicBezTo>
                  <a:cubicBezTo>
                    <a:pt x="12" y="0"/>
                    <a:pt x="13" y="0"/>
                    <a:pt x="14" y="0"/>
                  </a:cubicBezTo>
                  <a:cubicBezTo>
                    <a:pt x="13" y="4"/>
                    <a:pt x="13" y="4"/>
                    <a:pt x="13" y="4"/>
                  </a:cubicBezTo>
                  <a:cubicBezTo>
                    <a:pt x="13" y="4"/>
                    <a:pt x="12" y="4"/>
                    <a:pt x="11" y="4"/>
                  </a:cubicBezTo>
                  <a:cubicBezTo>
                    <a:pt x="9" y="4"/>
                    <a:pt x="8" y="6"/>
                    <a:pt x="8" y="9"/>
                  </a:cubicBezTo>
                  <a:cubicBezTo>
                    <a:pt x="8" y="10"/>
                    <a:pt x="8" y="10"/>
                    <a:pt x="8" y="10"/>
                  </a:cubicBezTo>
                  <a:cubicBezTo>
                    <a:pt x="12" y="10"/>
                    <a:pt x="12" y="10"/>
                    <a:pt x="12" y="10"/>
                  </a:cubicBezTo>
                  <a:cubicBezTo>
                    <a:pt x="12" y="14"/>
                    <a:pt x="12" y="14"/>
                    <a:pt x="12" y="14"/>
                  </a:cubicBezTo>
                  <a:cubicBezTo>
                    <a:pt x="8" y="14"/>
                    <a:pt x="8" y="14"/>
                    <a:pt x="8" y="14"/>
                  </a:cubicBezTo>
                  <a:cubicBezTo>
                    <a:pt x="8" y="30"/>
                    <a:pt x="8" y="30"/>
                    <a:pt x="8" y="30"/>
                  </a:cubicBezTo>
                  <a:lnTo>
                    <a:pt x="3" y="30"/>
                  </a:lnTo>
                  <a:close/>
                </a:path>
              </a:pathLst>
            </a:custGeom>
            <a:solidFill>
              <a:srgbClr val="000000"/>
            </a:solidFill>
            <a:ln w="9525">
              <a:noFill/>
              <a:round/>
              <a:headEnd/>
              <a:tailEnd/>
            </a:ln>
          </p:spPr>
          <p:txBody>
            <a:bodyPr/>
            <a:lstStyle/>
            <a:p>
              <a:endParaRPr lang="en-US" dirty="0"/>
            </a:p>
          </p:txBody>
        </p:sp>
        <p:sp>
          <p:nvSpPr>
            <p:cNvPr id="34962" name="Freeform 172"/>
            <p:cNvSpPr>
              <a:spLocks noEditPoints="1"/>
            </p:cNvSpPr>
            <p:nvPr/>
          </p:nvSpPr>
          <p:spPr bwMode="auto">
            <a:xfrm>
              <a:off x="4104" y="2190"/>
              <a:ext cx="15" cy="69"/>
            </a:xfrm>
            <a:custGeom>
              <a:avLst/>
              <a:gdLst>
                <a:gd name="T0" fmla="*/ 2147483647 w 6"/>
                <a:gd name="T1" fmla="*/ 2147483647 h 29"/>
                <a:gd name="T2" fmla="*/ 2147483647 w 6"/>
                <a:gd name="T3" fmla="*/ 2147483647 h 29"/>
                <a:gd name="T4" fmla="*/ 2147483647 w 6"/>
                <a:gd name="T5" fmla="*/ 2147483647 h 29"/>
                <a:gd name="T6" fmla="*/ 2147483647 w 6"/>
                <a:gd name="T7" fmla="*/ 2147483647 h 29"/>
                <a:gd name="T8" fmla="*/ 2147483647 w 6"/>
                <a:gd name="T9" fmla="*/ 2147483647 h 29"/>
                <a:gd name="T10" fmla="*/ 2147483647 w 6"/>
                <a:gd name="T11" fmla="*/ 2147483647 h 29"/>
                <a:gd name="T12" fmla="*/ 0 w 6"/>
                <a:gd name="T13" fmla="*/ 2147483647 h 29"/>
                <a:gd name="T14" fmla="*/ 2147483647 w 6"/>
                <a:gd name="T15" fmla="*/ 0 h 29"/>
                <a:gd name="T16" fmla="*/ 2147483647 w 6"/>
                <a:gd name="T17" fmla="*/ 2147483647 h 29"/>
                <a:gd name="T18" fmla="*/ 2147483647 w 6"/>
                <a:gd name="T19" fmla="*/ 2147483647 h 2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29"/>
                <a:gd name="T32" fmla="*/ 6 w 6"/>
                <a:gd name="T33" fmla="*/ 29 h 2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29">
                  <a:moveTo>
                    <a:pt x="1" y="29"/>
                  </a:moveTo>
                  <a:cubicBezTo>
                    <a:pt x="1" y="9"/>
                    <a:pt x="1" y="9"/>
                    <a:pt x="1" y="9"/>
                  </a:cubicBezTo>
                  <a:cubicBezTo>
                    <a:pt x="6" y="9"/>
                    <a:pt x="6" y="9"/>
                    <a:pt x="6" y="9"/>
                  </a:cubicBezTo>
                  <a:cubicBezTo>
                    <a:pt x="6" y="29"/>
                    <a:pt x="6" y="29"/>
                    <a:pt x="6" y="29"/>
                  </a:cubicBezTo>
                  <a:lnTo>
                    <a:pt x="1" y="29"/>
                  </a:lnTo>
                  <a:close/>
                  <a:moveTo>
                    <a:pt x="3" y="6"/>
                  </a:moveTo>
                  <a:cubicBezTo>
                    <a:pt x="1" y="6"/>
                    <a:pt x="0" y="4"/>
                    <a:pt x="0" y="3"/>
                  </a:cubicBezTo>
                  <a:cubicBezTo>
                    <a:pt x="0" y="1"/>
                    <a:pt x="1" y="0"/>
                    <a:pt x="3" y="0"/>
                  </a:cubicBezTo>
                  <a:cubicBezTo>
                    <a:pt x="5" y="0"/>
                    <a:pt x="6" y="1"/>
                    <a:pt x="6" y="3"/>
                  </a:cubicBezTo>
                  <a:cubicBezTo>
                    <a:pt x="6" y="4"/>
                    <a:pt x="5" y="6"/>
                    <a:pt x="3" y="6"/>
                  </a:cubicBezTo>
                  <a:close/>
                </a:path>
              </a:pathLst>
            </a:custGeom>
            <a:solidFill>
              <a:srgbClr val="000000"/>
            </a:solidFill>
            <a:ln w="9525">
              <a:noFill/>
              <a:round/>
              <a:headEnd/>
              <a:tailEnd/>
            </a:ln>
          </p:spPr>
          <p:txBody>
            <a:bodyPr/>
            <a:lstStyle/>
            <a:p>
              <a:endParaRPr lang="en-US" dirty="0"/>
            </a:p>
          </p:txBody>
        </p:sp>
        <p:sp>
          <p:nvSpPr>
            <p:cNvPr id="34963" name="Rectangle 173"/>
            <p:cNvSpPr>
              <a:spLocks noChangeArrowheads="1"/>
            </p:cNvSpPr>
            <p:nvPr/>
          </p:nvSpPr>
          <p:spPr bwMode="auto">
            <a:xfrm>
              <a:off x="4130" y="2188"/>
              <a:ext cx="12" cy="71"/>
            </a:xfrm>
            <a:prstGeom prst="rect">
              <a:avLst/>
            </a:prstGeom>
            <a:solidFill>
              <a:srgbClr val="000000"/>
            </a:solidFill>
            <a:ln w="9525">
              <a:noFill/>
              <a:miter lim="800000"/>
              <a:headEnd/>
              <a:tailEnd/>
            </a:ln>
          </p:spPr>
          <p:txBody>
            <a:bodyPr/>
            <a:lstStyle/>
            <a:p>
              <a:pPr>
                <a:lnSpc>
                  <a:spcPct val="95000"/>
                </a:lnSpc>
              </a:pPr>
              <a:endParaRPr lang="en-US" b="0" dirty="0">
                <a:solidFill>
                  <a:schemeClr val="bg1"/>
                </a:solidFill>
              </a:endParaRPr>
            </a:p>
          </p:txBody>
        </p:sp>
        <p:sp>
          <p:nvSpPr>
            <p:cNvPr id="34964" name="Freeform 174"/>
            <p:cNvSpPr>
              <a:spLocks noEditPoints="1"/>
            </p:cNvSpPr>
            <p:nvPr/>
          </p:nvSpPr>
          <p:spPr bwMode="auto">
            <a:xfrm>
              <a:off x="4154" y="2190"/>
              <a:ext cx="14" cy="69"/>
            </a:xfrm>
            <a:custGeom>
              <a:avLst/>
              <a:gdLst>
                <a:gd name="T0" fmla="*/ 2147483647 w 6"/>
                <a:gd name="T1" fmla="*/ 2147483647 h 29"/>
                <a:gd name="T2" fmla="*/ 2147483647 w 6"/>
                <a:gd name="T3" fmla="*/ 2147483647 h 29"/>
                <a:gd name="T4" fmla="*/ 2147483647 w 6"/>
                <a:gd name="T5" fmla="*/ 2147483647 h 29"/>
                <a:gd name="T6" fmla="*/ 2147483647 w 6"/>
                <a:gd name="T7" fmla="*/ 2147483647 h 29"/>
                <a:gd name="T8" fmla="*/ 2147483647 w 6"/>
                <a:gd name="T9" fmla="*/ 2147483647 h 29"/>
                <a:gd name="T10" fmla="*/ 2147483647 w 6"/>
                <a:gd name="T11" fmla="*/ 2147483647 h 29"/>
                <a:gd name="T12" fmla="*/ 0 w 6"/>
                <a:gd name="T13" fmla="*/ 2147483647 h 29"/>
                <a:gd name="T14" fmla="*/ 2147483647 w 6"/>
                <a:gd name="T15" fmla="*/ 0 h 29"/>
                <a:gd name="T16" fmla="*/ 2147483647 w 6"/>
                <a:gd name="T17" fmla="*/ 2147483647 h 29"/>
                <a:gd name="T18" fmla="*/ 2147483647 w 6"/>
                <a:gd name="T19" fmla="*/ 2147483647 h 2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29"/>
                <a:gd name="T32" fmla="*/ 6 w 6"/>
                <a:gd name="T33" fmla="*/ 29 h 2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29">
                  <a:moveTo>
                    <a:pt x="1" y="29"/>
                  </a:moveTo>
                  <a:cubicBezTo>
                    <a:pt x="1" y="9"/>
                    <a:pt x="1" y="9"/>
                    <a:pt x="1" y="9"/>
                  </a:cubicBezTo>
                  <a:cubicBezTo>
                    <a:pt x="6" y="9"/>
                    <a:pt x="6" y="9"/>
                    <a:pt x="6" y="9"/>
                  </a:cubicBezTo>
                  <a:cubicBezTo>
                    <a:pt x="6" y="29"/>
                    <a:pt x="6" y="29"/>
                    <a:pt x="6" y="29"/>
                  </a:cubicBezTo>
                  <a:lnTo>
                    <a:pt x="1" y="29"/>
                  </a:lnTo>
                  <a:close/>
                  <a:moveTo>
                    <a:pt x="3" y="6"/>
                  </a:moveTo>
                  <a:cubicBezTo>
                    <a:pt x="2" y="6"/>
                    <a:pt x="0" y="4"/>
                    <a:pt x="0" y="3"/>
                  </a:cubicBezTo>
                  <a:cubicBezTo>
                    <a:pt x="0" y="1"/>
                    <a:pt x="2" y="0"/>
                    <a:pt x="3" y="0"/>
                  </a:cubicBezTo>
                  <a:cubicBezTo>
                    <a:pt x="5" y="0"/>
                    <a:pt x="6" y="1"/>
                    <a:pt x="6" y="3"/>
                  </a:cubicBezTo>
                  <a:cubicBezTo>
                    <a:pt x="6" y="4"/>
                    <a:pt x="5" y="6"/>
                    <a:pt x="3" y="6"/>
                  </a:cubicBezTo>
                  <a:close/>
                </a:path>
              </a:pathLst>
            </a:custGeom>
            <a:solidFill>
              <a:srgbClr val="000000"/>
            </a:solidFill>
            <a:ln w="9525">
              <a:noFill/>
              <a:round/>
              <a:headEnd/>
              <a:tailEnd/>
            </a:ln>
          </p:spPr>
          <p:txBody>
            <a:bodyPr/>
            <a:lstStyle/>
            <a:p>
              <a:endParaRPr lang="en-US" dirty="0"/>
            </a:p>
          </p:txBody>
        </p:sp>
        <p:sp>
          <p:nvSpPr>
            <p:cNvPr id="34965" name="Freeform 175"/>
            <p:cNvSpPr>
              <a:spLocks noEditPoints="1"/>
            </p:cNvSpPr>
            <p:nvPr/>
          </p:nvSpPr>
          <p:spPr bwMode="auto">
            <a:xfrm>
              <a:off x="4178" y="2209"/>
              <a:ext cx="40" cy="50"/>
            </a:xfrm>
            <a:custGeom>
              <a:avLst/>
              <a:gdLst>
                <a:gd name="T0" fmla="*/ 2147483647 w 17"/>
                <a:gd name="T1" fmla="*/ 2147483647 h 21"/>
                <a:gd name="T2" fmla="*/ 2147483647 w 17"/>
                <a:gd name="T3" fmla="*/ 2147483647 h 21"/>
                <a:gd name="T4" fmla="*/ 2147483647 w 17"/>
                <a:gd name="T5" fmla="*/ 2147483647 h 21"/>
                <a:gd name="T6" fmla="*/ 2147483647 w 17"/>
                <a:gd name="T7" fmla="*/ 2147483647 h 21"/>
                <a:gd name="T8" fmla="*/ 2147483647 w 17"/>
                <a:gd name="T9" fmla="*/ 2147483647 h 21"/>
                <a:gd name="T10" fmla="*/ 2147483647 w 17"/>
                <a:gd name="T11" fmla="*/ 2147483647 h 21"/>
                <a:gd name="T12" fmla="*/ 2147483647 w 17"/>
                <a:gd name="T13" fmla="*/ 2147483647 h 21"/>
                <a:gd name="T14" fmla="*/ 2147483647 w 17"/>
                <a:gd name="T15" fmla="*/ 0 h 21"/>
                <a:gd name="T16" fmla="*/ 2147483647 w 17"/>
                <a:gd name="T17" fmla="*/ 2147483647 h 21"/>
                <a:gd name="T18" fmla="*/ 2147483647 w 17"/>
                <a:gd name="T19" fmla="*/ 2147483647 h 21"/>
                <a:gd name="T20" fmla="*/ 2147483647 w 17"/>
                <a:gd name="T21" fmla="*/ 2147483647 h 21"/>
                <a:gd name="T22" fmla="*/ 2147483647 w 17"/>
                <a:gd name="T23" fmla="*/ 2147483647 h 21"/>
                <a:gd name="T24" fmla="*/ 2147483647 w 17"/>
                <a:gd name="T25" fmla="*/ 2147483647 h 21"/>
                <a:gd name="T26" fmla="*/ 0 w 17"/>
                <a:gd name="T27" fmla="*/ 2147483647 h 21"/>
                <a:gd name="T28" fmla="*/ 2147483647 w 17"/>
                <a:gd name="T29" fmla="*/ 2147483647 h 21"/>
                <a:gd name="T30" fmla="*/ 2147483647 w 17"/>
                <a:gd name="T31" fmla="*/ 2147483647 h 21"/>
                <a:gd name="T32" fmla="*/ 2147483647 w 17"/>
                <a:gd name="T33" fmla="*/ 2147483647 h 21"/>
                <a:gd name="T34" fmla="*/ 2147483647 w 17"/>
                <a:gd name="T35" fmla="*/ 2147483647 h 21"/>
                <a:gd name="T36" fmla="*/ 2147483647 w 17"/>
                <a:gd name="T37" fmla="*/ 2147483647 h 21"/>
                <a:gd name="T38" fmla="*/ 2147483647 w 17"/>
                <a:gd name="T39" fmla="*/ 2147483647 h 21"/>
                <a:gd name="T40" fmla="*/ 2147483647 w 17"/>
                <a:gd name="T41" fmla="*/ 2147483647 h 2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7"/>
                <a:gd name="T64" fmla="*/ 0 h 21"/>
                <a:gd name="T65" fmla="*/ 17 w 17"/>
                <a:gd name="T66" fmla="*/ 21 h 2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7" h="21">
                  <a:moveTo>
                    <a:pt x="12" y="14"/>
                  </a:moveTo>
                  <a:cubicBezTo>
                    <a:pt x="12" y="14"/>
                    <a:pt x="12" y="15"/>
                    <a:pt x="12" y="15"/>
                  </a:cubicBezTo>
                  <a:cubicBezTo>
                    <a:pt x="12" y="16"/>
                    <a:pt x="10" y="18"/>
                    <a:pt x="8" y="18"/>
                  </a:cubicBezTo>
                  <a:cubicBezTo>
                    <a:pt x="6" y="18"/>
                    <a:pt x="5" y="17"/>
                    <a:pt x="5" y="15"/>
                  </a:cubicBezTo>
                  <a:cubicBezTo>
                    <a:pt x="5" y="12"/>
                    <a:pt x="9" y="11"/>
                    <a:pt x="12" y="11"/>
                  </a:cubicBezTo>
                  <a:lnTo>
                    <a:pt x="12" y="14"/>
                  </a:lnTo>
                  <a:close/>
                  <a:moveTo>
                    <a:pt x="17" y="9"/>
                  </a:moveTo>
                  <a:cubicBezTo>
                    <a:pt x="17" y="4"/>
                    <a:pt x="15" y="0"/>
                    <a:pt x="9" y="0"/>
                  </a:cubicBezTo>
                  <a:cubicBezTo>
                    <a:pt x="6" y="0"/>
                    <a:pt x="3" y="1"/>
                    <a:pt x="1" y="2"/>
                  </a:cubicBezTo>
                  <a:cubicBezTo>
                    <a:pt x="2" y="5"/>
                    <a:pt x="2" y="5"/>
                    <a:pt x="2" y="5"/>
                  </a:cubicBezTo>
                  <a:cubicBezTo>
                    <a:pt x="4" y="4"/>
                    <a:pt x="6" y="4"/>
                    <a:pt x="8" y="4"/>
                  </a:cubicBezTo>
                  <a:cubicBezTo>
                    <a:pt x="12" y="4"/>
                    <a:pt x="12" y="6"/>
                    <a:pt x="12" y="7"/>
                  </a:cubicBezTo>
                  <a:cubicBezTo>
                    <a:pt x="12" y="8"/>
                    <a:pt x="12" y="8"/>
                    <a:pt x="12" y="8"/>
                  </a:cubicBezTo>
                  <a:cubicBezTo>
                    <a:pt x="5" y="8"/>
                    <a:pt x="0" y="10"/>
                    <a:pt x="0" y="15"/>
                  </a:cubicBezTo>
                  <a:cubicBezTo>
                    <a:pt x="0" y="18"/>
                    <a:pt x="2" y="21"/>
                    <a:pt x="6" y="21"/>
                  </a:cubicBezTo>
                  <a:cubicBezTo>
                    <a:pt x="9" y="21"/>
                    <a:pt x="11" y="20"/>
                    <a:pt x="12" y="19"/>
                  </a:cubicBezTo>
                  <a:cubicBezTo>
                    <a:pt x="12" y="19"/>
                    <a:pt x="12" y="19"/>
                    <a:pt x="12" y="19"/>
                  </a:cubicBezTo>
                  <a:cubicBezTo>
                    <a:pt x="13" y="21"/>
                    <a:pt x="13" y="21"/>
                    <a:pt x="13" y="21"/>
                  </a:cubicBezTo>
                  <a:cubicBezTo>
                    <a:pt x="17" y="21"/>
                    <a:pt x="17" y="21"/>
                    <a:pt x="17" y="21"/>
                  </a:cubicBezTo>
                  <a:cubicBezTo>
                    <a:pt x="17" y="20"/>
                    <a:pt x="17" y="18"/>
                    <a:pt x="17" y="16"/>
                  </a:cubicBezTo>
                  <a:lnTo>
                    <a:pt x="17" y="9"/>
                  </a:lnTo>
                  <a:close/>
                </a:path>
              </a:pathLst>
            </a:custGeom>
            <a:solidFill>
              <a:srgbClr val="000000"/>
            </a:solidFill>
            <a:ln w="9525">
              <a:noFill/>
              <a:round/>
              <a:headEnd/>
              <a:tailEnd/>
            </a:ln>
          </p:spPr>
          <p:txBody>
            <a:bodyPr/>
            <a:lstStyle/>
            <a:p>
              <a:endParaRPr lang="en-US" dirty="0"/>
            </a:p>
          </p:txBody>
        </p:sp>
        <p:sp>
          <p:nvSpPr>
            <p:cNvPr id="34966" name="Freeform 176"/>
            <p:cNvSpPr>
              <a:spLocks/>
            </p:cNvSpPr>
            <p:nvPr/>
          </p:nvSpPr>
          <p:spPr bwMode="auto">
            <a:xfrm>
              <a:off x="4225" y="2200"/>
              <a:ext cx="31" cy="59"/>
            </a:xfrm>
            <a:custGeom>
              <a:avLst/>
              <a:gdLst>
                <a:gd name="T0" fmla="*/ 2147483647 w 13"/>
                <a:gd name="T1" fmla="*/ 0 h 25"/>
                <a:gd name="T2" fmla="*/ 2147483647 w 13"/>
                <a:gd name="T3" fmla="*/ 2147483647 h 25"/>
                <a:gd name="T4" fmla="*/ 2147483647 w 13"/>
                <a:gd name="T5" fmla="*/ 2147483647 h 25"/>
                <a:gd name="T6" fmla="*/ 2147483647 w 13"/>
                <a:gd name="T7" fmla="*/ 2147483647 h 25"/>
                <a:gd name="T8" fmla="*/ 2147483647 w 13"/>
                <a:gd name="T9" fmla="*/ 2147483647 h 25"/>
                <a:gd name="T10" fmla="*/ 2147483647 w 13"/>
                <a:gd name="T11" fmla="*/ 2147483647 h 25"/>
                <a:gd name="T12" fmla="*/ 2147483647 w 13"/>
                <a:gd name="T13" fmla="*/ 2147483647 h 25"/>
                <a:gd name="T14" fmla="*/ 2147483647 w 13"/>
                <a:gd name="T15" fmla="*/ 2147483647 h 25"/>
                <a:gd name="T16" fmla="*/ 2147483647 w 13"/>
                <a:gd name="T17" fmla="*/ 2147483647 h 25"/>
                <a:gd name="T18" fmla="*/ 2147483647 w 13"/>
                <a:gd name="T19" fmla="*/ 2147483647 h 25"/>
                <a:gd name="T20" fmla="*/ 2147483647 w 13"/>
                <a:gd name="T21" fmla="*/ 2147483647 h 25"/>
                <a:gd name="T22" fmla="*/ 2147483647 w 13"/>
                <a:gd name="T23" fmla="*/ 2147483647 h 25"/>
                <a:gd name="T24" fmla="*/ 2147483647 w 13"/>
                <a:gd name="T25" fmla="*/ 2147483647 h 25"/>
                <a:gd name="T26" fmla="*/ 0 w 13"/>
                <a:gd name="T27" fmla="*/ 2147483647 h 25"/>
                <a:gd name="T28" fmla="*/ 0 w 13"/>
                <a:gd name="T29" fmla="*/ 2147483647 h 25"/>
                <a:gd name="T30" fmla="*/ 2147483647 w 13"/>
                <a:gd name="T31" fmla="*/ 2147483647 h 25"/>
                <a:gd name="T32" fmla="*/ 2147483647 w 13"/>
                <a:gd name="T33" fmla="*/ 2147483647 h 25"/>
                <a:gd name="T34" fmla="*/ 2147483647 w 13"/>
                <a:gd name="T35" fmla="*/ 0 h 2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
                <a:gd name="T55" fmla="*/ 0 h 25"/>
                <a:gd name="T56" fmla="*/ 13 w 13"/>
                <a:gd name="T57" fmla="*/ 25 h 2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 h="25">
                  <a:moveTo>
                    <a:pt x="8" y="0"/>
                  </a:moveTo>
                  <a:cubicBezTo>
                    <a:pt x="8" y="5"/>
                    <a:pt x="8" y="5"/>
                    <a:pt x="8" y="5"/>
                  </a:cubicBezTo>
                  <a:cubicBezTo>
                    <a:pt x="13" y="5"/>
                    <a:pt x="13" y="5"/>
                    <a:pt x="13" y="5"/>
                  </a:cubicBezTo>
                  <a:cubicBezTo>
                    <a:pt x="13" y="9"/>
                    <a:pt x="13" y="9"/>
                    <a:pt x="13" y="9"/>
                  </a:cubicBezTo>
                  <a:cubicBezTo>
                    <a:pt x="8" y="9"/>
                    <a:pt x="8" y="9"/>
                    <a:pt x="8" y="9"/>
                  </a:cubicBezTo>
                  <a:cubicBezTo>
                    <a:pt x="8" y="17"/>
                    <a:pt x="8" y="17"/>
                    <a:pt x="8" y="17"/>
                  </a:cubicBezTo>
                  <a:cubicBezTo>
                    <a:pt x="8" y="20"/>
                    <a:pt x="9" y="21"/>
                    <a:pt x="11" y="21"/>
                  </a:cubicBezTo>
                  <a:cubicBezTo>
                    <a:pt x="12" y="21"/>
                    <a:pt x="12" y="21"/>
                    <a:pt x="13" y="21"/>
                  </a:cubicBezTo>
                  <a:cubicBezTo>
                    <a:pt x="13" y="25"/>
                    <a:pt x="13" y="25"/>
                    <a:pt x="13" y="25"/>
                  </a:cubicBezTo>
                  <a:cubicBezTo>
                    <a:pt x="12" y="25"/>
                    <a:pt x="11" y="25"/>
                    <a:pt x="9" y="25"/>
                  </a:cubicBezTo>
                  <a:cubicBezTo>
                    <a:pt x="7" y="25"/>
                    <a:pt x="6" y="25"/>
                    <a:pt x="5" y="24"/>
                  </a:cubicBezTo>
                  <a:cubicBezTo>
                    <a:pt x="4" y="23"/>
                    <a:pt x="3" y="21"/>
                    <a:pt x="3" y="18"/>
                  </a:cubicBezTo>
                  <a:cubicBezTo>
                    <a:pt x="3" y="9"/>
                    <a:pt x="3" y="9"/>
                    <a:pt x="3" y="9"/>
                  </a:cubicBezTo>
                  <a:cubicBezTo>
                    <a:pt x="0" y="9"/>
                    <a:pt x="0" y="9"/>
                    <a:pt x="0" y="9"/>
                  </a:cubicBezTo>
                  <a:cubicBezTo>
                    <a:pt x="0" y="5"/>
                    <a:pt x="0" y="5"/>
                    <a:pt x="0" y="5"/>
                  </a:cubicBezTo>
                  <a:cubicBezTo>
                    <a:pt x="3" y="5"/>
                    <a:pt x="3" y="5"/>
                    <a:pt x="3" y="5"/>
                  </a:cubicBezTo>
                  <a:cubicBezTo>
                    <a:pt x="3" y="1"/>
                    <a:pt x="3" y="1"/>
                    <a:pt x="3" y="1"/>
                  </a:cubicBezTo>
                  <a:lnTo>
                    <a:pt x="8" y="0"/>
                  </a:lnTo>
                  <a:close/>
                </a:path>
              </a:pathLst>
            </a:custGeom>
            <a:solidFill>
              <a:srgbClr val="000000"/>
            </a:solidFill>
            <a:ln w="9525">
              <a:noFill/>
              <a:round/>
              <a:headEnd/>
              <a:tailEnd/>
            </a:ln>
          </p:spPr>
          <p:txBody>
            <a:bodyPr/>
            <a:lstStyle/>
            <a:p>
              <a:endParaRPr lang="en-US" dirty="0"/>
            </a:p>
          </p:txBody>
        </p:sp>
        <p:sp>
          <p:nvSpPr>
            <p:cNvPr id="34967" name="Freeform 177"/>
            <p:cNvSpPr>
              <a:spLocks noEditPoints="1"/>
            </p:cNvSpPr>
            <p:nvPr/>
          </p:nvSpPr>
          <p:spPr bwMode="auto">
            <a:xfrm>
              <a:off x="4260" y="2209"/>
              <a:ext cx="45" cy="50"/>
            </a:xfrm>
            <a:custGeom>
              <a:avLst/>
              <a:gdLst>
                <a:gd name="T0" fmla="*/ 2147483647 w 19"/>
                <a:gd name="T1" fmla="*/ 2147483647 h 21"/>
                <a:gd name="T2" fmla="*/ 2147483647 w 19"/>
                <a:gd name="T3" fmla="*/ 2147483647 h 21"/>
                <a:gd name="T4" fmla="*/ 2147483647 w 19"/>
                <a:gd name="T5" fmla="*/ 2147483647 h 21"/>
                <a:gd name="T6" fmla="*/ 2147483647 w 19"/>
                <a:gd name="T7" fmla="*/ 2147483647 h 21"/>
                <a:gd name="T8" fmla="*/ 2147483647 w 19"/>
                <a:gd name="T9" fmla="*/ 2147483647 h 21"/>
                <a:gd name="T10" fmla="*/ 2147483647 w 19"/>
                <a:gd name="T11" fmla="*/ 2147483647 h 21"/>
                <a:gd name="T12" fmla="*/ 2147483647 w 19"/>
                <a:gd name="T13" fmla="*/ 0 h 21"/>
                <a:gd name="T14" fmla="*/ 0 w 19"/>
                <a:gd name="T15" fmla="*/ 2147483647 h 21"/>
                <a:gd name="T16" fmla="*/ 2147483647 w 19"/>
                <a:gd name="T17" fmla="*/ 2147483647 h 21"/>
                <a:gd name="T18" fmla="*/ 2147483647 w 19"/>
                <a:gd name="T19" fmla="*/ 2147483647 h 21"/>
                <a:gd name="T20" fmla="*/ 2147483647 w 19"/>
                <a:gd name="T21" fmla="*/ 2147483647 h 21"/>
                <a:gd name="T22" fmla="*/ 2147483647 w 19"/>
                <a:gd name="T23" fmla="*/ 2147483647 h 21"/>
                <a:gd name="T24" fmla="*/ 2147483647 w 19"/>
                <a:gd name="T25" fmla="*/ 2147483647 h 21"/>
                <a:gd name="T26" fmla="*/ 2147483647 w 19"/>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
                <a:gd name="T43" fmla="*/ 0 h 21"/>
                <a:gd name="T44" fmla="*/ 19 w 19"/>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 h="21">
                  <a:moveTo>
                    <a:pt x="5" y="9"/>
                  </a:moveTo>
                  <a:cubicBezTo>
                    <a:pt x="6" y="7"/>
                    <a:pt x="7" y="4"/>
                    <a:pt x="10" y="4"/>
                  </a:cubicBezTo>
                  <a:cubicBezTo>
                    <a:pt x="13" y="4"/>
                    <a:pt x="14" y="7"/>
                    <a:pt x="14" y="9"/>
                  </a:cubicBezTo>
                  <a:lnTo>
                    <a:pt x="5" y="9"/>
                  </a:lnTo>
                  <a:close/>
                  <a:moveTo>
                    <a:pt x="19" y="12"/>
                  </a:moveTo>
                  <a:cubicBezTo>
                    <a:pt x="19" y="12"/>
                    <a:pt x="19" y="11"/>
                    <a:pt x="19" y="10"/>
                  </a:cubicBezTo>
                  <a:cubicBezTo>
                    <a:pt x="19" y="6"/>
                    <a:pt x="17" y="0"/>
                    <a:pt x="10" y="0"/>
                  </a:cubicBezTo>
                  <a:cubicBezTo>
                    <a:pt x="4" y="0"/>
                    <a:pt x="0" y="6"/>
                    <a:pt x="0" y="11"/>
                  </a:cubicBezTo>
                  <a:cubicBezTo>
                    <a:pt x="0" y="17"/>
                    <a:pt x="4" y="21"/>
                    <a:pt x="11" y="21"/>
                  </a:cubicBezTo>
                  <a:cubicBezTo>
                    <a:pt x="14" y="21"/>
                    <a:pt x="16" y="21"/>
                    <a:pt x="18" y="20"/>
                  </a:cubicBezTo>
                  <a:cubicBezTo>
                    <a:pt x="17" y="17"/>
                    <a:pt x="17" y="17"/>
                    <a:pt x="17" y="17"/>
                  </a:cubicBezTo>
                  <a:cubicBezTo>
                    <a:pt x="16" y="17"/>
                    <a:pt x="14" y="18"/>
                    <a:pt x="12" y="18"/>
                  </a:cubicBezTo>
                  <a:cubicBezTo>
                    <a:pt x="8" y="18"/>
                    <a:pt x="5" y="16"/>
                    <a:pt x="5" y="12"/>
                  </a:cubicBezTo>
                  <a:lnTo>
                    <a:pt x="19" y="12"/>
                  </a:lnTo>
                  <a:close/>
                </a:path>
              </a:pathLst>
            </a:custGeom>
            <a:solidFill>
              <a:srgbClr val="000000"/>
            </a:solidFill>
            <a:ln w="9525">
              <a:noFill/>
              <a:round/>
              <a:headEnd/>
              <a:tailEnd/>
            </a:ln>
          </p:spPr>
          <p:txBody>
            <a:bodyPr/>
            <a:lstStyle/>
            <a:p>
              <a:endParaRPr lang="en-US" dirty="0"/>
            </a:p>
          </p:txBody>
        </p:sp>
        <p:sp>
          <p:nvSpPr>
            <p:cNvPr id="34968" name="Freeform 178"/>
            <p:cNvSpPr>
              <a:spLocks/>
            </p:cNvSpPr>
            <p:nvPr/>
          </p:nvSpPr>
          <p:spPr bwMode="auto">
            <a:xfrm>
              <a:off x="1378" y="2325"/>
              <a:ext cx="50" cy="54"/>
            </a:xfrm>
            <a:custGeom>
              <a:avLst/>
              <a:gdLst>
                <a:gd name="T0" fmla="*/ 0 w 50"/>
                <a:gd name="T1" fmla="*/ 54 h 54"/>
                <a:gd name="T2" fmla="*/ 0 w 50"/>
                <a:gd name="T3" fmla="*/ 0 h 54"/>
                <a:gd name="T4" fmla="*/ 50 w 50"/>
                <a:gd name="T5" fmla="*/ 28 h 54"/>
                <a:gd name="T6" fmla="*/ 0 w 50"/>
                <a:gd name="T7" fmla="*/ 54 h 54"/>
                <a:gd name="T8" fmla="*/ 0 60000 65536"/>
                <a:gd name="T9" fmla="*/ 0 60000 65536"/>
                <a:gd name="T10" fmla="*/ 0 60000 65536"/>
                <a:gd name="T11" fmla="*/ 0 60000 65536"/>
                <a:gd name="T12" fmla="*/ 0 w 50"/>
                <a:gd name="T13" fmla="*/ 0 h 54"/>
                <a:gd name="T14" fmla="*/ 50 w 50"/>
                <a:gd name="T15" fmla="*/ 54 h 54"/>
              </a:gdLst>
              <a:ahLst/>
              <a:cxnLst>
                <a:cxn ang="T8">
                  <a:pos x="T0" y="T1"/>
                </a:cxn>
                <a:cxn ang="T9">
                  <a:pos x="T2" y="T3"/>
                </a:cxn>
                <a:cxn ang="T10">
                  <a:pos x="T4" y="T5"/>
                </a:cxn>
                <a:cxn ang="T11">
                  <a:pos x="T6" y="T7"/>
                </a:cxn>
              </a:cxnLst>
              <a:rect l="T12" t="T13" r="T14" b="T15"/>
              <a:pathLst>
                <a:path w="50" h="54">
                  <a:moveTo>
                    <a:pt x="0" y="54"/>
                  </a:moveTo>
                  <a:lnTo>
                    <a:pt x="0" y="0"/>
                  </a:lnTo>
                  <a:lnTo>
                    <a:pt x="50" y="28"/>
                  </a:lnTo>
                  <a:lnTo>
                    <a:pt x="0" y="54"/>
                  </a:lnTo>
                  <a:close/>
                </a:path>
              </a:pathLst>
            </a:custGeom>
            <a:solidFill>
              <a:srgbClr val="000000"/>
            </a:solidFill>
            <a:ln w="9525">
              <a:noFill/>
              <a:round/>
              <a:headEnd/>
              <a:tailEnd/>
            </a:ln>
          </p:spPr>
          <p:txBody>
            <a:bodyPr/>
            <a:lstStyle/>
            <a:p>
              <a:endParaRPr lang="en-US" dirty="0"/>
            </a:p>
          </p:txBody>
        </p:sp>
        <p:sp>
          <p:nvSpPr>
            <p:cNvPr id="34969" name="Freeform 179"/>
            <p:cNvSpPr>
              <a:spLocks/>
            </p:cNvSpPr>
            <p:nvPr/>
          </p:nvSpPr>
          <p:spPr bwMode="auto">
            <a:xfrm>
              <a:off x="1466" y="2315"/>
              <a:ext cx="70" cy="66"/>
            </a:xfrm>
            <a:custGeom>
              <a:avLst/>
              <a:gdLst>
                <a:gd name="T0" fmla="*/ 2147483647 w 30"/>
                <a:gd name="T1" fmla="*/ 2147483647 h 28"/>
                <a:gd name="T2" fmla="*/ 2147483647 w 30"/>
                <a:gd name="T3" fmla="*/ 2147483647 h 28"/>
                <a:gd name="T4" fmla="*/ 2147483647 w 30"/>
                <a:gd name="T5" fmla="*/ 2147483647 h 28"/>
                <a:gd name="T6" fmla="*/ 2147483647 w 30"/>
                <a:gd name="T7" fmla="*/ 2147483647 h 28"/>
                <a:gd name="T8" fmla="*/ 2147483647 w 30"/>
                <a:gd name="T9" fmla="*/ 2147483647 h 28"/>
                <a:gd name="T10" fmla="*/ 2147483647 w 30"/>
                <a:gd name="T11" fmla="*/ 2147483647 h 28"/>
                <a:gd name="T12" fmla="*/ 2147483647 w 30"/>
                <a:gd name="T13" fmla="*/ 2147483647 h 28"/>
                <a:gd name="T14" fmla="*/ 2147483647 w 30"/>
                <a:gd name="T15" fmla="*/ 2147483647 h 28"/>
                <a:gd name="T16" fmla="*/ 2147483647 w 30"/>
                <a:gd name="T17" fmla="*/ 2147483647 h 28"/>
                <a:gd name="T18" fmla="*/ 2147483647 w 30"/>
                <a:gd name="T19" fmla="*/ 2147483647 h 28"/>
                <a:gd name="T20" fmla="*/ 2147483647 w 30"/>
                <a:gd name="T21" fmla="*/ 2147483647 h 28"/>
                <a:gd name="T22" fmla="*/ 0 w 30"/>
                <a:gd name="T23" fmla="*/ 2147483647 h 28"/>
                <a:gd name="T24" fmla="*/ 2147483647 w 30"/>
                <a:gd name="T25" fmla="*/ 0 h 28"/>
                <a:gd name="T26" fmla="*/ 2147483647 w 30"/>
                <a:gd name="T27" fmla="*/ 0 h 28"/>
                <a:gd name="T28" fmla="*/ 2147483647 w 30"/>
                <a:gd name="T29" fmla="*/ 2147483647 h 28"/>
                <a:gd name="T30" fmla="*/ 2147483647 w 30"/>
                <a:gd name="T31" fmla="*/ 2147483647 h 28"/>
                <a:gd name="T32" fmla="*/ 2147483647 w 30"/>
                <a:gd name="T33" fmla="*/ 2147483647 h 28"/>
                <a:gd name="T34" fmla="*/ 2147483647 w 30"/>
                <a:gd name="T35" fmla="*/ 2147483647 h 28"/>
                <a:gd name="T36" fmla="*/ 2147483647 w 30"/>
                <a:gd name="T37" fmla="*/ 0 h 28"/>
                <a:gd name="T38" fmla="*/ 2147483647 w 30"/>
                <a:gd name="T39" fmla="*/ 0 h 28"/>
                <a:gd name="T40" fmla="*/ 2147483647 w 30"/>
                <a:gd name="T41" fmla="*/ 2147483647 h 28"/>
                <a:gd name="T42" fmla="*/ 2147483647 w 30"/>
                <a:gd name="T43" fmla="*/ 2147483647 h 28"/>
                <a:gd name="T44" fmla="*/ 2147483647 w 30"/>
                <a:gd name="T45" fmla="*/ 2147483647 h 2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0"/>
                <a:gd name="T70" fmla="*/ 0 h 28"/>
                <a:gd name="T71" fmla="*/ 30 w 30"/>
                <a:gd name="T72" fmla="*/ 28 h 2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0" h="28">
                  <a:moveTo>
                    <a:pt x="25" y="17"/>
                  </a:moveTo>
                  <a:cubicBezTo>
                    <a:pt x="25" y="13"/>
                    <a:pt x="24" y="9"/>
                    <a:pt x="24" y="5"/>
                  </a:cubicBezTo>
                  <a:cubicBezTo>
                    <a:pt x="24" y="5"/>
                    <a:pt x="24" y="5"/>
                    <a:pt x="24" y="5"/>
                  </a:cubicBezTo>
                  <a:cubicBezTo>
                    <a:pt x="23" y="8"/>
                    <a:pt x="22" y="12"/>
                    <a:pt x="21" y="15"/>
                  </a:cubicBezTo>
                  <a:cubicBezTo>
                    <a:pt x="17" y="28"/>
                    <a:pt x="17" y="28"/>
                    <a:pt x="17" y="28"/>
                  </a:cubicBezTo>
                  <a:cubicBezTo>
                    <a:pt x="13" y="28"/>
                    <a:pt x="13" y="28"/>
                    <a:pt x="13" y="28"/>
                  </a:cubicBezTo>
                  <a:cubicBezTo>
                    <a:pt x="9" y="16"/>
                    <a:pt x="9" y="16"/>
                    <a:pt x="9" y="16"/>
                  </a:cubicBezTo>
                  <a:cubicBezTo>
                    <a:pt x="8" y="12"/>
                    <a:pt x="7" y="8"/>
                    <a:pt x="6" y="5"/>
                  </a:cubicBezTo>
                  <a:cubicBezTo>
                    <a:pt x="6" y="5"/>
                    <a:pt x="6" y="5"/>
                    <a:pt x="6" y="5"/>
                  </a:cubicBezTo>
                  <a:cubicBezTo>
                    <a:pt x="6" y="8"/>
                    <a:pt x="6" y="13"/>
                    <a:pt x="6" y="17"/>
                  </a:cubicBezTo>
                  <a:cubicBezTo>
                    <a:pt x="5" y="28"/>
                    <a:pt x="5" y="28"/>
                    <a:pt x="5" y="28"/>
                  </a:cubicBezTo>
                  <a:cubicBezTo>
                    <a:pt x="0" y="28"/>
                    <a:pt x="0" y="28"/>
                    <a:pt x="0" y="28"/>
                  </a:cubicBezTo>
                  <a:cubicBezTo>
                    <a:pt x="2" y="0"/>
                    <a:pt x="2" y="0"/>
                    <a:pt x="2" y="0"/>
                  </a:cubicBezTo>
                  <a:cubicBezTo>
                    <a:pt x="9" y="0"/>
                    <a:pt x="9" y="0"/>
                    <a:pt x="9" y="0"/>
                  </a:cubicBezTo>
                  <a:cubicBezTo>
                    <a:pt x="13" y="11"/>
                    <a:pt x="13" y="11"/>
                    <a:pt x="13" y="11"/>
                  </a:cubicBezTo>
                  <a:cubicBezTo>
                    <a:pt x="14" y="14"/>
                    <a:pt x="15" y="18"/>
                    <a:pt x="15" y="21"/>
                  </a:cubicBezTo>
                  <a:cubicBezTo>
                    <a:pt x="15" y="21"/>
                    <a:pt x="15" y="21"/>
                    <a:pt x="15" y="21"/>
                  </a:cubicBezTo>
                  <a:cubicBezTo>
                    <a:pt x="16" y="18"/>
                    <a:pt x="17" y="14"/>
                    <a:pt x="18" y="11"/>
                  </a:cubicBezTo>
                  <a:cubicBezTo>
                    <a:pt x="22" y="0"/>
                    <a:pt x="22" y="0"/>
                    <a:pt x="22" y="0"/>
                  </a:cubicBezTo>
                  <a:cubicBezTo>
                    <a:pt x="29" y="0"/>
                    <a:pt x="29" y="0"/>
                    <a:pt x="29" y="0"/>
                  </a:cubicBezTo>
                  <a:cubicBezTo>
                    <a:pt x="30" y="28"/>
                    <a:pt x="30" y="28"/>
                    <a:pt x="30" y="28"/>
                  </a:cubicBezTo>
                  <a:cubicBezTo>
                    <a:pt x="25" y="28"/>
                    <a:pt x="25" y="28"/>
                    <a:pt x="25" y="28"/>
                  </a:cubicBezTo>
                  <a:lnTo>
                    <a:pt x="25" y="17"/>
                  </a:lnTo>
                  <a:close/>
                </a:path>
              </a:pathLst>
            </a:custGeom>
            <a:solidFill>
              <a:srgbClr val="000000"/>
            </a:solidFill>
            <a:ln w="9525">
              <a:noFill/>
              <a:round/>
              <a:headEnd/>
              <a:tailEnd/>
            </a:ln>
          </p:spPr>
          <p:txBody>
            <a:bodyPr/>
            <a:lstStyle/>
            <a:p>
              <a:endParaRPr lang="en-US" dirty="0"/>
            </a:p>
          </p:txBody>
        </p:sp>
        <p:sp>
          <p:nvSpPr>
            <p:cNvPr id="34970" name="Freeform 180"/>
            <p:cNvSpPr>
              <a:spLocks noEditPoints="1"/>
            </p:cNvSpPr>
            <p:nvPr/>
          </p:nvSpPr>
          <p:spPr bwMode="auto">
            <a:xfrm>
              <a:off x="1546" y="2332"/>
              <a:ext cx="42" cy="49"/>
            </a:xfrm>
            <a:custGeom>
              <a:avLst/>
              <a:gdLst>
                <a:gd name="T0" fmla="*/ 2147483647 w 18"/>
                <a:gd name="T1" fmla="*/ 2147483647 h 21"/>
                <a:gd name="T2" fmla="*/ 2147483647 w 18"/>
                <a:gd name="T3" fmla="*/ 2147483647 h 21"/>
                <a:gd name="T4" fmla="*/ 2147483647 w 18"/>
                <a:gd name="T5" fmla="*/ 2147483647 h 21"/>
                <a:gd name="T6" fmla="*/ 2147483647 w 18"/>
                <a:gd name="T7" fmla="*/ 2147483647 h 21"/>
                <a:gd name="T8" fmla="*/ 2147483647 w 18"/>
                <a:gd name="T9" fmla="*/ 2147483647 h 21"/>
                <a:gd name="T10" fmla="*/ 2147483647 w 18"/>
                <a:gd name="T11" fmla="*/ 2147483647 h 21"/>
                <a:gd name="T12" fmla="*/ 2147483647 w 18"/>
                <a:gd name="T13" fmla="*/ 2147483647 h 21"/>
                <a:gd name="T14" fmla="*/ 2147483647 w 18"/>
                <a:gd name="T15" fmla="*/ 0 h 21"/>
                <a:gd name="T16" fmla="*/ 2147483647 w 18"/>
                <a:gd name="T17" fmla="*/ 2147483647 h 21"/>
                <a:gd name="T18" fmla="*/ 2147483647 w 18"/>
                <a:gd name="T19" fmla="*/ 2147483647 h 21"/>
                <a:gd name="T20" fmla="*/ 2147483647 w 18"/>
                <a:gd name="T21" fmla="*/ 2147483647 h 21"/>
                <a:gd name="T22" fmla="*/ 2147483647 w 18"/>
                <a:gd name="T23" fmla="*/ 2147483647 h 21"/>
                <a:gd name="T24" fmla="*/ 2147483647 w 18"/>
                <a:gd name="T25" fmla="*/ 2147483647 h 21"/>
                <a:gd name="T26" fmla="*/ 0 w 18"/>
                <a:gd name="T27" fmla="*/ 2147483647 h 21"/>
                <a:gd name="T28" fmla="*/ 2147483647 w 18"/>
                <a:gd name="T29" fmla="*/ 2147483647 h 21"/>
                <a:gd name="T30" fmla="*/ 2147483647 w 18"/>
                <a:gd name="T31" fmla="*/ 2147483647 h 21"/>
                <a:gd name="T32" fmla="*/ 2147483647 w 18"/>
                <a:gd name="T33" fmla="*/ 2147483647 h 21"/>
                <a:gd name="T34" fmla="*/ 2147483647 w 18"/>
                <a:gd name="T35" fmla="*/ 2147483647 h 21"/>
                <a:gd name="T36" fmla="*/ 2147483647 w 18"/>
                <a:gd name="T37" fmla="*/ 2147483647 h 21"/>
                <a:gd name="T38" fmla="*/ 2147483647 w 18"/>
                <a:gd name="T39" fmla="*/ 2147483647 h 21"/>
                <a:gd name="T40" fmla="*/ 2147483647 w 18"/>
                <a:gd name="T41" fmla="*/ 2147483647 h 2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
                <a:gd name="T64" fmla="*/ 0 h 21"/>
                <a:gd name="T65" fmla="*/ 18 w 18"/>
                <a:gd name="T66" fmla="*/ 21 h 2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 h="21">
                  <a:moveTo>
                    <a:pt x="12" y="14"/>
                  </a:moveTo>
                  <a:cubicBezTo>
                    <a:pt x="12" y="14"/>
                    <a:pt x="12" y="15"/>
                    <a:pt x="12" y="15"/>
                  </a:cubicBezTo>
                  <a:cubicBezTo>
                    <a:pt x="12" y="16"/>
                    <a:pt x="10" y="18"/>
                    <a:pt x="8" y="18"/>
                  </a:cubicBezTo>
                  <a:cubicBezTo>
                    <a:pt x="6" y="18"/>
                    <a:pt x="5" y="17"/>
                    <a:pt x="5" y="15"/>
                  </a:cubicBezTo>
                  <a:cubicBezTo>
                    <a:pt x="5" y="12"/>
                    <a:pt x="9" y="11"/>
                    <a:pt x="12" y="11"/>
                  </a:cubicBezTo>
                  <a:lnTo>
                    <a:pt x="12" y="14"/>
                  </a:lnTo>
                  <a:close/>
                  <a:moveTo>
                    <a:pt x="17" y="9"/>
                  </a:moveTo>
                  <a:cubicBezTo>
                    <a:pt x="17" y="4"/>
                    <a:pt x="15" y="0"/>
                    <a:pt x="9" y="0"/>
                  </a:cubicBezTo>
                  <a:cubicBezTo>
                    <a:pt x="6" y="0"/>
                    <a:pt x="3" y="1"/>
                    <a:pt x="2" y="2"/>
                  </a:cubicBezTo>
                  <a:cubicBezTo>
                    <a:pt x="3" y="5"/>
                    <a:pt x="3" y="5"/>
                    <a:pt x="3" y="5"/>
                  </a:cubicBezTo>
                  <a:cubicBezTo>
                    <a:pt x="4" y="4"/>
                    <a:pt x="6" y="4"/>
                    <a:pt x="8" y="4"/>
                  </a:cubicBezTo>
                  <a:cubicBezTo>
                    <a:pt x="12" y="4"/>
                    <a:pt x="12" y="6"/>
                    <a:pt x="12" y="7"/>
                  </a:cubicBezTo>
                  <a:cubicBezTo>
                    <a:pt x="12" y="8"/>
                    <a:pt x="12" y="8"/>
                    <a:pt x="12" y="8"/>
                  </a:cubicBezTo>
                  <a:cubicBezTo>
                    <a:pt x="5" y="8"/>
                    <a:pt x="0" y="10"/>
                    <a:pt x="0" y="15"/>
                  </a:cubicBezTo>
                  <a:cubicBezTo>
                    <a:pt x="0" y="18"/>
                    <a:pt x="2" y="21"/>
                    <a:pt x="6" y="21"/>
                  </a:cubicBezTo>
                  <a:cubicBezTo>
                    <a:pt x="9" y="21"/>
                    <a:pt x="11" y="20"/>
                    <a:pt x="12" y="19"/>
                  </a:cubicBezTo>
                  <a:cubicBezTo>
                    <a:pt x="13" y="19"/>
                    <a:pt x="13" y="19"/>
                    <a:pt x="13" y="19"/>
                  </a:cubicBezTo>
                  <a:cubicBezTo>
                    <a:pt x="13" y="21"/>
                    <a:pt x="13" y="21"/>
                    <a:pt x="13" y="21"/>
                  </a:cubicBezTo>
                  <a:cubicBezTo>
                    <a:pt x="18" y="21"/>
                    <a:pt x="18" y="21"/>
                    <a:pt x="18" y="21"/>
                  </a:cubicBezTo>
                  <a:cubicBezTo>
                    <a:pt x="17" y="20"/>
                    <a:pt x="17" y="18"/>
                    <a:pt x="17" y="16"/>
                  </a:cubicBezTo>
                  <a:lnTo>
                    <a:pt x="17" y="9"/>
                  </a:lnTo>
                  <a:close/>
                </a:path>
              </a:pathLst>
            </a:custGeom>
            <a:solidFill>
              <a:srgbClr val="000000"/>
            </a:solidFill>
            <a:ln w="9525">
              <a:noFill/>
              <a:round/>
              <a:headEnd/>
              <a:tailEnd/>
            </a:ln>
          </p:spPr>
          <p:txBody>
            <a:bodyPr/>
            <a:lstStyle/>
            <a:p>
              <a:endParaRPr lang="en-US" dirty="0"/>
            </a:p>
          </p:txBody>
        </p:sp>
        <p:sp>
          <p:nvSpPr>
            <p:cNvPr id="34971" name="Freeform 181"/>
            <p:cNvSpPr>
              <a:spLocks/>
            </p:cNvSpPr>
            <p:nvPr/>
          </p:nvSpPr>
          <p:spPr bwMode="auto">
            <a:xfrm>
              <a:off x="1593" y="2334"/>
              <a:ext cx="47" cy="69"/>
            </a:xfrm>
            <a:custGeom>
              <a:avLst/>
              <a:gdLst>
                <a:gd name="T0" fmla="*/ 2147483647 w 20"/>
                <a:gd name="T1" fmla="*/ 0 h 29"/>
                <a:gd name="T2" fmla="*/ 2147483647 w 20"/>
                <a:gd name="T3" fmla="*/ 2147483647 h 29"/>
                <a:gd name="T4" fmla="*/ 2147483647 w 20"/>
                <a:gd name="T5" fmla="*/ 2147483647 h 29"/>
                <a:gd name="T6" fmla="*/ 2147483647 w 20"/>
                <a:gd name="T7" fmla="*/ 2147483647 h 29"/>
                <a:gd name="T8" fmla="*/ 2147483647 w 20"/>
                <a:gd name="T9" fmla="*/ 2147483647 h 29"/>
                <a:gd name="T10" fmla="*/ 2147483647 w 20"/>
                <a:gd name="T11" fmla="*/ 0 h 29"/>
                <a:gd name="T12" fmla="*/ 2147483647 w 20"/>
                <a:gd name="T13" fmla="*/ 0 h 29"/>
                <a:gd name="T14" fmla="*/ 2147483647 w 20"/>
                <a:gd name="T15" fmla="*/ 2147483647 h 29"/>
                <a:gd name="T16" fmla="*/ 2147483647 w 20"/>
                <a:gd name="T17" fmla="*/ 2147483647 h 29"/>
                <a:gd name="T18" fmla="*/ 2147483647 w 20"/>
                <a:gd name="T19" fmla="*/ 2147483647 h 29"/>
                <a:gd name="T20" fmla="*/ 2147483647 w 20"/>
                <a:gd name="T21" fmla="*/ 2147483647 h 29"/>
                <a:gd name="T22" fmla="*/ 2147483647 w 20"/>
                <a:gd name="T23" fmla="*/ 2147483647 h 29"/>
                <a:gd name="T24" fmla="*/ 2147483647 w 20"/>
                <a:gd name="T25" fmla="*/ 2147483647 h 29"/>
                <a:gd name="T26" fmla="*/ 2147483647 w 20"/>
                <a:gd name="T27" fmla="*/ 2147483647 h 29"/>
                <a:gd name="T28" fmla="*/ 2147483647 w 20"/>
                <a:gd name="T29" fmla="*/ 2147483647 h 29"/>
                <a:gd name="T30" fmla="*/ 0 w 20"/>
                <a:gd name="T31" fmla="*/ 0 h 29"/>
                <a:gd name="T32" fmla="*/ 2147483647 w 20"/>
                <a:gd name="T33" fmla="*/ 0 h 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29"/>
                <a:gd name="T53" fmla="*/ 20 w 20"/>
                <a:gd name="T54" fmla="*/ 29 h 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29">
                  <a:moveTo>
                    <a:pt x="5" y="0"/>
                  </a:moveTo>
                  <a:cubicBezTo>
                    <a:pt x="9" y="11"/>
                    <a:pt x="9" y="11"/>
                    <a:pt x="9" y="11"/>
                  </a:cubicBezTo>
                  <a:cubicBezTo>
                    <a:pt x="9" y="12"/>
                    <a:pt x="10" y="13"/>
                    <a:pt x="10" y="14"/>
                  </a:cubicBezTo>
                  <a:cubicBezTo>
                    <a:pt x="10" y="14"/>
                    <a:pt x="10" y="14"/>
                    <a:pt x="10" y="14"/>
                  </a:cubicBezTo>
                  <a:cubicBezTo>
                    <a:pt x="10" y="13"/>
                    <a:pt x="11" y="12"/>
                    <a:pt x="11" y="11"/>
                  </a:cubicBezTo>
                  <a:cubicBezTo>
                    <a:pt x="14" y="0"/>
                    <a:pt x="14" y="0"/>
                    <a:pt x="14" y="0"/>
                  </a:cubicBezTo>
                  <a:cubicBezTo>
                    <a:pt x="20" y="0"/>
                    <a:pt x="20" y="0"/>
                    <a:pt x="20" y="0"/>
                  </a:cubicBezTo>
                  <a:cubicBezTo>
                    <a:pt x="15" y="14"/>
                    <a:pt x="15" y="14"/>
                    <a:pt x="15" y="14"/>
                  </a:cubicBezTo>
                  <a:cubicBezTo>
                    <a:pt x="12" y="21"/>
                    <a:pt x="10" y="24"/>
                    <a:pt x="8" y="27"/>
                  </a:cubicBezTo>
                  <a:cubicBezTo>
                    <a:pt x="6" y="28"/>
                    <a:pt x="4" y="29"/>
                    <a:pt x="2" y="29"/>
                  </a:cubicBezTo>
                  <a:cubicBezTo>
                    <a:pt x="1" y="25"/>
                    <a:pt x="1" y="25"/>
                    <a:pt x="1" y="25"/>
                  </a:cubicBezTo>
                  <a:cubicBezTo>
                    <a:pt x="2" y="25"/>
                    <a:pt x="3" y="24"/>
                    <a:pt x="4" y="23"/>
                  </a:cubicBezTo>
                  <a:cubicBezTo>
                    <a:pt x="5" y="23"/>
                    <a:pt x="6" y="22"/>
                    <a:pt x="7" y="20"/>
                  </a:cubicBezTo>
                  <a:cubicBezTo>
                    <a:pt x="7" y="20"/>
                    <a:pt x="7" y="20"/>
                    <a:pt x="7" y="19"/>
                  </a:cubicBezTo>
                  <a:cubicBezTo>
                    <a:pt x="7" y="19"/>
                    <a:pt x="7" y="19"/>
                    <a:pt x="7" y="18"/>
                  </a:cubicBezTo>
                  <a:cubicBezTo>
                    <a:pt x="0" y="0"/>
                    <a:pt x="0" y="0"/>
                    <a:pt x="0" y="0"/>
                  </a:cubicBezTo>
                  <a:lnTo>
                    <a:pt x="5" y="0"/>
                  </a:lnTo>
                  <a:close/>
                </a:path>
              </a:pathLst>
            </a:custGeom>
            <a:solidFill>
              <a:srgbClr val="000000"/>
            </a:solidFill>
            <a:ln w="9525">
              <a:noFill/>
              <a:round/>
              <a:headEnd/>
              <a:tailEnd/>
            </a:ln>
          </p:spPr>
          <p:txBody>
            <a:bodyPr/>
            <a:lstStyle/>
            <a:p>
              <a:endParaRPr lang="en-US" dirty="0"/>
            </a:p>
          </p:txBody>
        </p:sp>
        <p:sp>
          <p:nvSpPr>
            <p:cNvPr id="34972" name="Freeform 182"/>
            <p:cNvSpPr>
              <a:spLocks/>
            </p:cNvSpPr>
            <p:nvPr/>
          </p:nvSpPr>
          <p:spPr bwMode="auto">
            <a:xfrm>
              <a:off x="1669" y="2315"/>
              <a:ext cx="37" cy="66"/>
            </a:xfrm>
            <a:custGeom>
              <a:avLst/>
              <a:gdLst>
                <a:gd name="T0" fmla="*/ 0 w 37"/>
                <a:gd name="T1" fmla="*/ 0 h 66"/>
                <a:gd name="T2" fmla="*/ 11 w 37"/>
                <a:gd name="T3" fmla="*/ 0 h 66"/>
                <a:gd name="T4" fmla="*/ 11 w 37"/>
                <a:gd name="T5" fmla="*/ 57 h 66"/>
                <a:gd name="T6" fmla="*/ 37 w 37"/>
                <a:gd name="T7" fmla="*/ 57 h 66"/>
                <a:gd name="T8" fmla="*/ 37 w 37"/>
                <a:gd name="T9" fmla="*/ 66 h 66"/>
                <a:gd name="T10" fmla="*/ 0 w 37"/>
                <a:gd name="T11" fmla="*/ 66 h 66"/>
                <a:gd name="T12" fmla="*/ 0 w 37"/>
                <a:gd name="T13" fmla="*/ 0 h 66"/>
                <a:gd name="T14" fmla="*/ 0 60000 65536"/>
                <a:gd name="T15" fmla="*/ 0 60000 65536"/>
                <a:gd name="T16" fmla="*/ 0 60000 65536"/>
                <a:gd name="T17" fmla="*/ 0 60000 65536"/>
                <a:gd name="T18" fmla="*/ 0 60000 65536"/>
                <a:gd name="T19" fmla="*/ 0 60000 65536"/>
                <a:gd name="T20" fmla="*/ 0 60000 65536"/>
                <a:gd name="T21" fmla="*/ 0 w 37"/>
                <a:gd name="T22" fmla="*/ 0 h 66"/>
                <a:gd name="T23" fmla="*/ 37 w 37"/>
                <a:gd name="T24" fmla="*/ 66 h 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66">
                  <a:moveTo>
                    <a:pt x="0" y="0"/>
                  </a:moveTo>
                  <a:lnTo>
                    <a:pt x="11" y="0"/>
                  </a:lnTo>
                  <a:lnTo>
                    <a:pt x="11" y="57"/>
                  </a:lnTo>
                  <a:lnTo>
                    <a:pt x="37" y="57"/>
                  </a:lnTo>
                  <a:lnTo>
                    <a:pt x="37" y="66"/>
                  </a:lnTo>
                  <a:lnTo>
                    <a:pt x="0" y="66"/>
                  </a:lnTo>
                  <a:lnTo>
                    <a:pt x="0" y="0"/>
                  </a:lnTo>
                  <a:close/>
                </a:path>
              </a:pathLst>
            </a:custGeom>
            <a:solidFill>
              <a:srgbClr val="000000"/>
            </a:solidFill>
            <a:ln w="9525">
              <a:noFill/>
              <a:round/>
              <a:headEnd/>
              <a:tailEnd/>
            </a:ln>
          </p:spPr>
          <p:txBody>
            <a:bodyPr/>
            <a:lstStyle/>
            <a:p>
              <a:endParaRPr lang="en-US" dirty="0"/>
            </a:p>
          </p:txBody>
        </p:sp>
        <p:sp>
          <p:nvSpPr>
            <p:cNvPr id="34973" name="Freeform 183"/>
            <p:cNvSpPr>
              <a:spLocks noEditPoints="1"/>
            </p:cNvSpPr>
            <p:nvPr/>
          </p:nvSpPr>
          <p:spPr bwMode="auto">
            <a:xfrm>
              <a:off x="1711" y="2332"/>
              <a:ext cx="50" cy="49"/>
            </a:xfrm>
            <a:custGeom>
              <a:avLst/>
              <a:gdLst>
                <a:gd name="T0" fmla="*/ 2147483647 w 21"/>
                <a:gd name="T1" fmla="*/ 2147483647 h 21"/>
                <a:gd name="T2" fmla="*/ 2147483647 w 21"/>
                <a:gd name="T3" fmla="*/ 2147483647 h 21"/>
                <a:gd name="T4" fmla="*/ 2147483647 w 21"/>
                <a:gd name="T5" fmla="*/ 2147483647 h 21"/>
                <a:gd name="T6" fmla="*/ 2147483647 w 21"/>
                <a:gd name="T7" fmla="*/ 2147483647 h 21"/>
                <a:gd name="T8" fmla="*/ 2147483647 w 21"/>
                <a:gd name="T9" fmla="*/ 2147483647 h 21"/>
                <a:gd name="T10" fmla="*/ 2147483647 w 21"/>
                <a:gd name="T11" fmla="*/ 2147483647 h 21"/>
                <a:gd name="T12" fmla="*/ 2147483647 w 21"/>
                <a:gd name="T13" fmla="*/ 2147483647 h 21"/>
                <a:gd name="T14" fmla="*/ 2147483647 w 21"/>
                <a:gd name="T15" fmla="*/ 0 h 21"/>
                <a:gd name="T16" fmla="*/ 0 w 21"/>
                <a:gd name="T17" fmla="*/ 2147483647 h 21"/>
                <a:gd name="T18" fmla="*/ 2147483647 w 21"/>
                <a:gd name="T19" fmla="*/ 2147483647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21"/>
                <a:gd name="T32" fmla="*/ 21 w 21"/>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21">
                  <a:moveTo>
                    <a:pt x="10" y="18"/>
                  </a:moveTo>
                  <a:cubicBezTo>
                    <a:pt x="7" y="18"/>
                    <a:pt x="5" y="15"/>
                    <a:pt x="5" y="11"/>
                  </a:cubicBezTo>
                  <a:cubicBezTo>
                    <a:pt x="5" y="7"/>
                    <a:pt x="7" y="4"/>
                    <a:pt x="10" y="4"/>
                  </a:cubicBezTo>
                  <a:cubicBezTo>
                    <a:pt x="14" y="4"/>
                    <a:pt x="15" y="8"/>
                    <a:pt x="15" y="11"/>
                  </a:cubicBezTo>
                  <a:cubicBezTo>
                    <a:pt x="15" y="15"/>
                    <a:pt x="13" y="18"/>
                    <a:pt x="10" y="18"/>
                  </a:cubicBezTo>
                  <a:close/>
                  <a:moveTo>
                    <a:pt x="10" y="21"/>
                  </a:moveTo>
                  <a:cubicBezTo>
                    <a:pt x="15" y="21"/>
                    <a:pt x="21" y="18"/>
                    <a:pt x="21" y="11"/>
                  </a:cubicBezTo>
                  <a:cubicBezTo>
                    <a:pt x="21" y="4"/>
                    <a:pt x="17" y="0"/>
                    <a:pt x="11" y="0"/>
                  </a:cubicBezTo>
                  <a:cubicBezTo>
                    <a:pt x="4" y="0"/>
                    <a:pt x="0" y="4"/>
                    <a:pt x="0" y="11"/>
                  </a:cubicBezTo>
                  <a:cubicBezTo>
                    <a:pt x="0" y="17"/>
                    <a:pt x="5" y="21"/>
                    <a:pt x="10" y="21"/>
                  </a:cubicBezTo>
                  <a:close/>
                </a:path>
              </a:pathLst>
            </a:custGeom>
            <a:solidFill>
              <a:srgbClr val="000000"/>
            </a:solidFill>
            <a:ln w="9525">
              <a:noFill/>
              <a:round/>
              <a:headEnd/>
              <a:tailEnd/>
            </a:ln>
          </p:spPr>
          <p:txBody>
            <a:bodyPr/>
            <a:lstStyle/>
            <a:p>
              <a:endParaRPr lang="en-US" dirty="0"/>
            </a:p>
          </p:txBody>
        </p:sp>
        <p:sp>
          <p:nvSpPr>
            <p:cNvPr id="34974" name="Freeform 184"/>
            <p:cNvSpPr>
              <a:spLocks/>
            </p:cNvSpPr>
            <p:nvPr/>
          </p:nvSpPr>
          <p:spPr bwMode="auto">
            <a:xfrm>
              <a:off x="1768" y="2332"/>
              <a:ext cx="33" cy="49"/>
            </a:xfrm>
            <a:custGeom>
              <a:avLst/>
              <a:gdLst>
                <a:gd name="T0" fmla="*/ 2147483647 w 14"/>
                <a:gd name="T1" fmla="*/ 2147483647 h 21"/>
                <a:gd name="T2" fmla="*/ 2147483647 w 14"/>
                <a:gd name="T3" fmla="*/ 2147483647 h 21"/>
                <a:gd name="T4" fmla="*/ 2147483647 w 14"/>
                <a:gd name="T5" fmla="*/ 2147483647 h 21"/>
                <a:gd name="T6" fmla="*/ 2147483647 w 14"/>
                <a:gd name="T7" fmla="*/ 2147483647 h 21"/>
                <a:gd name="T8" fmla="*/ 0 w 14"/>
                <a:gd name="T9" fmla="*/ 2147483647 h 21"/>
                <a:gd name="T10" fmla="*/ 2147483647 w 14"/>
                <a:gd name="T11" fmla="*/ 0 h 21"/>
                <a:gd name="T12" fmla="*/ 2147483647 w 14"/>
                <a:gd name="T13" fmla="*/ 2147483647 h 21"/>
                <a:gd name="T14" fmla="*/ 2147483647 w 14"/>
                <a:gd name="T15" fmla="*/ 2147483647 h 21"/>
                <a:gd name="T16" fmla="*/ 2147483647 w 14"/>
                <a:gd name="T17" fmla="*/ 2147483647 h 21"/>
                <a:gd name="T18" fmla="*/ 2147483647 w 14"/>
                <a:gd name="T19" fmla="*/ 2147483647 h 21"/>
                <a:gd name="T20" fmla="*/ 2147483647 w 14"/>
                <a:gd name="T21" fmla="*/ 2147483647 h 21"/>
                <a:gd name="T22" fmla="*/ 2147483647 w 14"/>
                <a:gd name="T23" fmla="*/ 2147483647 h 21"/>
                <a:gd name="T24" fmla="*/ 2147483647 w 14"/>
                <a:gd name="T25" fmla="*/ 2147483647 h 21"/>
                <a:gd name="T26" fmla="*/ 0 w 14"/>
                <a:gd name="T27" fmla="*/ 2147483647 h 21"/>
                <a:gd name="T28" fmla="*/ 2147483647 w 14"/>
                <a:gd name="T29" fmla="*/ 2147483647 h 2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
                <a:gd name="T46" fmla="*/ 0 h 21"/>
                <a:gd name="T47" fmla="*/ 14 w 14"/>
                <a:gd name="T48" fmla="*/ 21 h 2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 h="21">
                  <a:moveTo>
                    <a:pt x="1" y="16"/>
                  </a:moveTo>
                  <a:cubicBezTo>
                    <a:pt x="2" y="17"/>
                    <a:pt x="4" y="18"/>
                    <a:pt x="6" y="18"/>
                  </a:cubicBezTo>
                  <a:cubicBezTo>
                    <a:pt x="8" y="18"/>
                    <a:pt x="9" y="17"/>
                    <a:pt x="9" y="15"/>
                  </a:cubicBezTo>
                  <a:cubicBezTo>
                    <a:pt x="9" y="14"/>
                    <a:pt x="8" y="13"/>
                    <a:pt x="6" y="12"/>
                  </a:cubicBezTo>
                  <a:cubicBezTo>
                    <a:pt x="2" y="11"/>
                    <a:pt x="0" y="9"/>
                    <a:pt x="0" y="7"/>
                  </a:cubicBezTo>
                  <a:cubicBezTo>
                    <a:pt x="0" y="3"/>
                    <a:pt x="3" y="0"/>
                    <a:pt x="8" y="0"/>
                  </a:cubicBezTo>
                  <a:cubicBezTo>
                    <a:pt x="10" y="0"/>
                    <a:pt x="12" y="1"/>
                    <a:pt x="13" y="1"/>
                  </a:cubicBezTo>
                  <a:cubicBezTo>
                    <a:pt x="12" y="5"/>
                    <a:pt x="12" y="5"/>
                    <a:pt x="12" y="5"/>
                  </a:cubicBezTo>
                  <a:cubicBezTo>
                    <a:pt x="11" y="5"/>
                    <a:pt x="10" y="4"/>
                    <a:pt x="8" y="4"/>
                  </a:cubicBezTo>
                  <a:cubicBezTo>
                    <a:pt x="6" y="4"/>
                    <a:pt x="5" y="5"/>
                    <a:pt x="5" y="6"/>
                  </a:cubicBezTo>
                  <a:cubicBezTo>
                    <a:pt x="5" y="7"/>
                    <a:pt x="6" y="8"/>
                    <a:pt x="9" y="9"/>
                  </a:cubicBezTo>
                  <a:cubicBezTo>
                    <a:pt x="12" y="10"/>
                    <a:pt x="14" y="12"/>
                    <a:pt x="14" y="15"/>
                  </a:cubicBezTo>
                  <a:cubicBezTo>
                    <a:pt x="14" y="19"/>
                    <a:pt x="11" y="21"/>
                    <a:pt x="6" y="21"/>
                  </a:cubicBezTo>
                  <a:cubicBezTo>
                    <a:pt x="3" y="21"/>
                    <a:pt x="1" y="21"/>
                    <a:pt x="0" y="20"/>
                  </a:cubicBezTo>
                  <a:lnTo>
                    <a:pt x="1" y="16"/>
                  </a:lnTo>
                  <a:close/>
                </a:path>
              </a:pathLst>
            </a:custGeom>
            <a:solidFill>
              <a:srgbClr val="000000"/>
            </a:solidFill>
            <a:ln w="9525">
              <a:noFill/>
              <a:round/>
              <a:headEnd/>
              <a:tailEnd/>
            </a:ln>
          </p:spPr>
          <p:txBody>
            <a:bodyPr/>
            <a:lstStyle/>
            <a:p>
              <a:endParaRPr lang="en-US" dirty="0"/>
            </a:p>
          </p:txBody>
        </p:sp>
        <p:sp>
          <p:nvSpPr>
            <p:cNvPr id="34975" name="Freeform 185"/>
            <p:cNvSpPr>
              <a:spLocks noEditPoints="1"/>
            </p:cNvSpPr>
            <p:nvPr/>
          </p:nvSpPr>
          <p:spPr bwMode="auto">
            <a:xfrm>
              <a:off x="1808" y="2332"/>
              <a:ext cx="45" cy="49"/>
            </a:xfrm>
            <a:custGeom>
              <a:avLst/>
              <a:gdLst>
                <a:gd name="T0" fmla="*/ 2147483647 w 19"/>
                <a:gd name="T1" fmla="*/ 2147483647 h 21"/>
                <a:gd name="T2" fmla="*/ 2147483647 w 19"/>
                <a:gd name="T3" fmla="*/ 2147483647 h 21"/>
                <a:gd name="T4" fmla="*/ 2147483647 w 19"/>
                <a:gd name="T5" fmla="*/ 2147483647 h 21"/>
                <a:gd name="T6" fmla="*/ 2147483647 w 19"/>
                <a:gd name="T7" fmla="*/ 2147483647 h 21"/>
                <a:gd name="T8" fmla="*/ 2147483647 w 19"/>
                <a:gd name="T9" fmla="*/ 2147483647 h 21"/>
                <a:gd name="T10" fmla="*/ 2147483647 w 19"/>
                <a:gd name="T11" fmla="*/ 2147483647 h 21"/>
                <a:gd name="T12" fmla="*/ 2147483647 w 19"/>
                <a:gd name="T13" fmla="*/ 0 h 21"/>
                <a:gd name="T14" fmla="*/ 0 w 19"/>
                <a:gd name="T15" fmla="*/ 2147483647 h 21"/>
                <a:gd name="T16" fmla="*/ 2147483647 w 19"/>
                <a:gd name="T17" fmla="*/ 2147483647 h 21"/>
                <a:gd name="T18" fmla="*/ 2147483647 w 19"/>
                <a:gd name="T19" fmla="*/ 2147483647 h 21"/>
                <a:gd name="T20" fmla="*/ 2147483647 w 19"/>
                <a:gd name="T21" fmla="*/ 2147483647 h 21"/>
                <a:gd name="T22" fmla="*/ 2147483647 w 19"/>
                <a:gd name="T23" fmla="*/ 2147483647 h 21"/>
                <a:gd name="T24" fmla="*/ 2147483647 w 19"/>
                <a:gd name="T25" fmla="*/ 2147483647 h 21"/>
                <a:gd name="T26" fmla="*/ 2147483647 w 19"/>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
                <a:gd name="T43" fmla="*/ 0 h 21"/>
                <a:gd name="T44" fmla="*/ 19 w 19"/>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 h="21">
                  <a:moveTo>
                    <a:pt x="5" y="9"/>
                  </a:moveTo>
                  <a:cubicBezTo>
                    <a:pt x="5" y="7"/>
                    <a:pt x="6" y="4"/>
                    <a:pt x="10" y="4"/>
                  </a:cubicBezTo>
                  <a:cubicBezTo>
                    <a:pt x="13" y="4"/>
                    <a:pt x="14" y="7"/>
                    <a:pt x="14" y="9"/>
                  </a:cubicBezTo>
                  <a:lnTo>
                    <a:pt x="5" y="9"/>
                  </a:lnTo>
                  <a:close/>
                  <a:moveTo>
                    <a:pt x="18" y="12"/>
                  </a:moveTo>
                  <a:cubicBezTo>
                    <a:pt x="18" y="12"/>
                    <a:pt x="19" y="11"/>
                    <a:pt x="19" y="10"/>
                  </a:cubicBezTo>
                  <a:cubicBezTo>
                    <a:pt x="19" y="6"/>
                    <a:pt x="16" y="0"/>
                    <a:pt x="10" y="0"/>
                  </a:cubicBezTo>
                  <a:cubicBezTo>
                    <a:pt x="3" y="0"/>
                    <a:pt x="0" y="6"/>
                    <a:pt x="0" y="11"/>
                  </a:cubicBezTo>
                  <a:cubicBezTo>
                    <a:pt x="0" y="17"/>
                    <a:pt x="4" y="21"/>
                    <a:pt x="10" y="21"/>
                  </a:cubicBezTo>
                  <a:cubicBezTo>
                    <a:pt x="13" y="21"/>
                    <a:pt x="16" y="21"/>
                    <a:pt x="17" y="20"/>
                  </a:cubicBezTo>
                  <a:cubicBezTo>
                    <a:pt x="17" y="17"/>
                    <a:pt x="17" y="17"/>
                    <a:pt x="17" y="17"/>
                  </a:cubicBezTo>
                  <a:cubicBezTo>
                    <a:pt x="15" y="17"/>
                    <a:pt x="13" y="18"/>
                    <a:pt x="11" y="18"/>
                  </a:cubicBezTo>
                  <a:cubicBezTo>
                    <a:pt x="8" y="18"/>
                    <a:pt x="5" y="16"/>
                    <a:pt x="5" y="12"/>
                  </a:cubicBezTo>
                  <a:lnTo>
                    <a:pt x="18" y="12"/>
                  </a:lnTo>
                  <a:close/>
                </a:path>
              </a:pathLst>
            </a:custGeom>
            <a:solidFill>
              <a:srgbClr val="000000"/>
            </a:solidFill>
            <a:ln w="9525">
              <a:noFill/>
              <a:round/>
              <a:headEnd/>
              <a:tailEnd/>
            </a:ln>
          </p:spPr>
          <p:txBody>
            <a:bodyPr/>
            <a:lstStyle/>
            <a:p>
              <a:endParaRPr lang="en-US" dirty="0"/>
            </a:p>
          </p:txBody>
        </p:sp>
        <p:sp>
          <p:nvSpPr>
            <p:cNvPr id="34976" name="Freeform 186"/>
            <p:cNvSpPr>
              <a:spLocks/>
            </p:cNvSpPr>
            <p:nvPr/>
          </p:nvSpPr>
          <p:spPr bwMode="auto">
            <a:xfrm>
              <a:off x="1872" y="2315"/>
              <a:ext cx="59" cy="66"/>
            </a:xfrm>
            <a:custGeom>
              <a:avLst/>
              <a:gdLst>
                <a:gd name="T0" fmla="*/ 2147483647 w 25"/>
                <a:gd name="T1" fmla="*/ 2147483647 h 28"/>
                <a:gd name="T2" fmla="*/ 0 w 25"/>
                <a:gd name="T3" fmla="*/ 0 h 28"/>
                <a:gd name="T4" fmla="*/ 2147483647 w 25"/>
                <a:gd name="T5" fmla="*/ 0 h 28"/>
                <a:gd name="T6" fmla="*/ 2147483647 w 25"/>
                <a:gd name="T7" fmla="*/ 2147483647 h 28"/>
                <a:gd name="T8" fmla="*/ 2147483647 w 25"/>
                <a:gd name="T9" fmla="*/ 2147483647 h 28"/>
                <a:gd name="T10" fmla="*/ 2147483647 w 25"/>
                <a:gd name="T11" fmla="*/ 2147483647 h 28"/>
                <a:gd name="T12" fmla="*/ 2147483647 w 25"/>
                <a:gd name="T13" fmla="*/ 2147483647 h 28"/>
                <a:gd name="T14" fmla="*/ 2147483647 w 25"/>
                <a:gd name="T15" fmla="*/ 0 h 28"/>
                <a:gd name="T16" fmla="*/ 2147483647 w 25"/>
                <a:gd name="T17" fmla="*/ 0 h 28"/>
                <a:gd name="T18" fmla="*/ 2147483647 w 25"/>
                <a:gd name="T19" fmla="*/ 2147483647 h 28"/>
                <a:gd name="T20" fmla="*/ 2147483647 w 25"/>
                <a:gd name="T21" fmla="*/ 2147483647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
                <a:gd name="T34" fmla="*/ 0 h 28"/>
                <a:gd name="T35" fmla="*/ 25 w 25"/>
                <a:gd name="T36" fmla="*/ 28 h 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 h="28">
                  <a:moveTo>
                    <a:pt x="9" y="28"/>
                  </a:moveTo>
                  <a:cubicBezTo>
                    <a:pt x="0" y="0"/>
                    <a:pt x="0" y="0"/>
                    <a:pt x="0" y="0"/>
                  </a:cubicBezTo>
                  <a:cubicBezTo>
                    <a:pt x="6" y="0"/>
                    <a:pt x="6" y="0"/>
                    <a:pt x="6" y="0"/>
                  </a:cubicBezTo>
                  <a:cubicBezTo>
                    <a:pt x="10" y="13"/>
                    <a:pt x="10" y="13"/>
                    <a:pt x="10" y="13"/>
                  </a:cubicBezTo>
                  <a:cubicBezTo>
                    <a:pt x="11" y="16"/>
                    <a:pt x="12" y="19"/>
                    <a:pt x="12" y="23"/>
                  </a:cubicBezTo>
                  <a:cubicBezTo>
                    <a:pt x="13" y="23"/>
                    <a:pt x="13" y="23"/>
                    <a:pt x="13" y="23"/>
                  </a:cubicBezTo>
                  <a:cubicBezTo>
                    <a:pt x="13" y="20"/>
                    <a:pt x="14" y="16"/>
                    <a:pt x="15" y="13"/>
                  </a:cubicBezTo>
                  <a:cubicBezTo>
                    <a:pt x="19" y="0"/>
                    <a:pt x="19" y="0"/>
                    <a:pt x="19" y="0"/>
                  </a:cubicBezTo>
                  <a:cubicBezTo>
                    <a:pt x="25" y="0"/>
                    <a:pt x="25" y="0"/>
                    <a:pt x="25" y="0"/>
                  </a:cubicBezTo>
                  <a:cubicBezTo>
                    <a:pt x="15" y="28"/>
                    <a:pt x="15" y="28"/>
                    <a:pt x="15" y="28"/>
                  </a:cubicBezTo>
                  <a:lnTo>
                    <a:pt x="9" y="28"/>
                  </a:lnTo>
                  <a:close/>
                </a:path>
              </a:pathLst>
            </a:custGeom>
            <a:solidFill>
              <a:srgbClr val="000000"/>
            </a:solidFill>
            <a:ln w="9525">
              <a:noFill/>
              <a:round/>
              <a:headEnd/>
              <a:tailEnd/>
            </a:ln>
          </p:spPr>
          <p:txBody>
            <a:bodyPr/>
            <a:lstStyle/>
            <a:p>
              <a:endParaRPr lang="en-US" dirty="0"/>
            </a:p>
          </p:txBody>
        </p:sp>
        <p:sp>
          <p:nvSpPr>
            <p:cNvPr id="34977" name="Freeform 187"/>
            <p:cNvSpPr>
              <a:spLocks noEditPoints="1"/>
            </p:cNvSpPr>
            <p:nvPr/>
          </p:nvSpPr>
          <p:spPr bwMode="auto">
            <a:xfrm>
              <a:off x="1931" y="2332"/>
              <a:ext cx="40" cy="49"/>
            </a:xfrm>
            <a:custGeom>
              <a:avLst/>
              <a:gdLst>
                <a:gd name="T0" fmla="*/ 2147483647 w 17"/>
                <a:gd name="T1" fmla="*/ 2147483647 h 21"/>
                <a:gd name="T2" fmla="*/ 2147483647 w 17"/>
                <a:gd name="T3" fmla="*/ 2147483647 h 21"/>
                <a:gd name="T4" fmla="*/ 2147483647 w 17"/>
                <a:gd name="T5" fmla="*/ 2147483647 h 21"/>
                <a:gd name="T6" fmla="*/ 2147483647 w 17"/>
                <a:gd name="T7" fmla="*/ 2147483647 h 21"/>
                <a:gd name="T8" fmla="*/ 2147483647 w 17"/>
                <a:gd name="T9" fmla="*/ 2147483647 h 21"/>
                <a:gd name="T10" fmla="*/ 2147483647 w 17"/>
                <a:gd name="T11" fmla="*/ 2147483647 h 21"/>
                <a:gd name="T12" fmla="*/ 2147483647 w 17"/>
                <a:gd name="T13" fmla="*/ 2147483647 h 21"/>
                <a:gd name="T14" fmla="*/ 2147483647 w 17"/>
                <a:gd name="T15" fmla="*/ 0 h 21"/>
                <a:gd name="T16" fmla="*/ 2147483647 w 17"/>
                <a:gd name="T17" fmla="*/ 2147483647 h 21"/>
                <a:gd name="T18" fmla="*/ 2147483647 w 17"/>
                <a:gd name="T19" fmla="*/ 2147483647 h 21"/>
                <a:gd name="T20" fmla="*/ 2147483647 w 17"/>
                <a:gd name="T21" fmla="*/ 2147483647 h 21"/>
                <a:gd name="T22" fmla="*/ 2147483647 w 17"/>
                <a:gd name="T23" fmla="*/ 2147483647 h 21"/>
                <a:gd name="T24" fmla="*/ 2147483647 w 17"/>
                <a:gd name="T25" fmla="*/ 2147483647 h 21"/>
                <a:gd name="T26" fmla="*/ 0 w 17"/>
                <a:gd name="T27" fmla="*/ 2147483647 h 21"/>
                <a:gd name="T28" fmla="*/ 2147483647 w 17"/>
                <a:gd name="T29" fmla="*/ 2147483647 h 21"/>
                <a:gd name="T30" fmla="*/ 2147483647 w 17"/>
                <a:gd name="T31" fmla="*/ 2147483647 h 21"/>
                <a:gd name="T32" fmla="*/ 2147483647 w 17"/>
                <a:gd name="T33" fmla="*/ 2147483647 h 21"/>
                <a:gd name="T34" fmla="*/ 2147483647 w 17"/>
                <a:gd name="T35" fmla="*/ 2147483647 h 21"/>
                <a:gd name="T36" fmla="*/ 2147483647 w 17"/>
                <a:gd name="T37" fmla="*/ 2147483647 h 21"/>
                <a:gd name="T38" fmla="*/ 2147483647 w 17"/>
                <a:gd name="T39" fmla="*/ 2147483647 h 21"/>
                <a:gd name="T40" fmla="*/ 2147483647 w 17"/>
                <a:gd name="T41" fmla="*/ 2147483647 h 2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7"/>
                <a:gd name="T64" fmla="*/ 0 h 21"/>
                <a:gd name="T65" fmla="*/ 17 w 17"/>
                <a:gd name="T66" fmla="*/ 21 h 2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7" h="21">
                  <a:moveTo>
                    <a:pt x="12" y="14"/>
                  </a:moveTo>
                  <a:cubicBezTo>
                    <a:pt x="12" y="14"/>
                    <a:pt x="12" y="15"/>
                    <a:pt x="12" y="15"/>
                  </a:cubicBezTo>
                  <a:cubicBezTo>
                    <a:pt x="11" y="16"/>
                    <a:pt x="10" y="18"/>
                    <a:pt x="8" y="18"/>
                  </a:cubicBezTo>
                  <a:cubicBezTo>
                    <a:pt x="6" y="18"/>
                    <a:pt x="5" y="17"/>
                    <a:pt x="5" y="15"/>
                  </a:cubicBezTo>
                  <a:cubicBezTo>
                    <a:pt x="5" y="12"/>
                    <a:pt x="8" y="11"/>
                    <a:pt x="12" y="11"/>
                  </a:cubicBezTo>
                  <a:lnTo>
                    <a:pt x="12" y="14"/>
                  </a:lnTo>
                  <a:close/>
                  <a:moveTo>
                    <a:pt x="17" y="9"/>
                  </a:moveTo>
                  <a:cubicBezTo>
                    <a:pt x="17" y="4"/>
                    <a:pt x="15" y="0"/>
                    <a:pt x="8" y="0"/>
                  </a:cubicBezTo>
                  <a:cubicBezTo>
                    <a:pt x="5" y="0"/>
                    <a:pt x="2" y="1"/>
                    <a:pt x="1" y="2"/>
                  </a:cubicBezTo>
                  <a:cubicBezTo>
                    <a:pt x="2" y="5"/>
                    <a:pt x="2" y="5"/>
                    <a:pt x="2" y="5"/>
                  </a:cubicBezTo>
                  <a:cubicBezTo>
                    <a:pt x="3" y="4"/>
                    <a:pt x="5" y="4"/>
                    <a:pt x="7" y="4"/>
                  </a:cubicBezTo>
                  <a:cubicBezTo>
                    <a:pt x="11" y="4"/>
                    <a:pt x="12" y="6"/>
                    <a:pt x="12" y="7"/>
                  </a:cubicBezTo>
                  <a:cubicBezTo>
                    <a:pt x="12" y="8"/>
                    <a:pt x="12" y="8"/>
                    <a:pt x="12" y="8"/>
                  </a:cubicBezTo>
                  <a:cubicBezTo>
                    <a:pt x="4" y="8"/>
                    <a:pt x="0" y="10"/>
                    <a:pt x="0" y="15"/>
                  </a:cubicBezTo>
                  <a:cubicBezTo>
                    <a:pt x="0" y="18"/>
                    <a:pt x="2" y="21"/>
                    <a:pt x="6" y="21"/>
                  </a:cubicBezTo>
                  <a:cubicBezTo>
                    <a:pt x="9" y="21"/>
                    <a:pt x="11" y="20"/>
                    <a:pt x="12" y="19"/>
                  </a:cubicBezTo>
                  <a:cubicBezTo>
                    <a:pt x="12" y="19"/>
                    <a:pt x="12" y="19"/>
                    <a:pt x="12" y="19"/>
                  </a:cubicBezTo>
                  <a:cubicBezTo>
                    <a:pt x="12" y="21"/>
                    <a:pt x="12" y="21"/>
                    <a:pt x="12" y="21"/>
                  </a:cubicBezTo>
                  <a:cubicBezTo>
                    <a:pt x="17" y="21"/>
                    <a:pt x="17" y="21"/>
                    <a:pt x="17" y="21"/>
                  </a:cubicBezTo>
                  <a:cubicBezTo>
                    <a:pt x="17" y="20"/>
                    <a:pt x="17" y="18"/>
                    <a:pt x="17" y="16"/>
                  </a:cubicBezTo>
                  <a:lnTo>
                    <a:pt x="17" y="9"/>
                  </a:lnTo>
                  <a:close/>
                </a:path>
              </a:pathLst>
            </a:custGeom>
            <a:solidFill>
              <a:srgbClr val="000000"/>
            </a:solidFill>
            <a:ln w="9525">
              <a:noFill/>
              <a:round/>
              <a:headEnd/>
              <a:tailEnd/>
            </a:ln>
          </p:spPr>
          <p:txBody>
            <a:bodyPr/>
            <a:lstStyle/>
            <a:p>
              <a:endParaRPr lang="en-US" dirty="0"/>
            </a:p>
          </p:txBody>
        </p:sp>
        <p:sp>
          <p:nvSpPr>
            <p:cNvPr id="34978" name="Rectangle 188"/>
            <p:cNvSpPr>
              <a:spLocks noChangeArrowheads="1"/>
            </p:cNvSpPr>
            <p:nvPr/>
          </p:nvSpPr>
          <p:spPr bwMode="auto">
            <a:xfrm>
              <a:off x="1983" y="2311"/>
              <a:ext cx="12" cy="70"/>
            </a:xfrm>
            <a:prstGeom prst="rect">
              <a:avLst/>
            </a:prstGeom>
            <a:solidFill>
              <a:srgbClr val="000000"/>
            </a:solidFill>
            <a:ln w="9525">
              <a:noFill/>
              <a:miter lim="800000"/>
              <a:headEnd/>
              <a:tailEnd/>
            </a:ln>
          </p:spPr>
          <p:txBody>
            <a:bodyPr/>
            <a:lstStyle/>
            <a:p>
              <a:pPr>
                <a:lnSpc>
                  <a:spcPct val="95000"/>
                </a:lnSpc>
              </a:pPr>
              <a:endParaRPr lang="en-US" b="0" dirty="0">
                <a:solidFill>
                  <a:schemeClr val="bg1"/>
                </a:solidFill>
              </a:endParaRPr>
            </a:p>
          </p:txBody>
        </p:sp>
        <p:sp>
          <p:nvSpPr>
            <p:cNvPr id="34979" name="Freeform 189"/>
            <p:cNvSpPr>
              <a:spLocks/>
            </p:cNvSpPr>
            <p:nvPr/>
          </p:nvSpPr>
          <p:spPr bwMode="auto">
            <a:xfrm>
              <a:off x="2009" y="2334"/>
              <a:ext cx="42" cy="47"/>
            </a:xfrm>
            <a:custGeom>
              <a:avLst/>
              <a:gdLst>
                <a:gd name="T0" fmla="*/ 2147483647 w 18"/>
                <a:gd name="T1" fmla="*/ 2147483647 h 20"/>
                <a:gd name="T2" fmla="*/ 2147483647 w 18"/>
                <a:gd name="T3" fmla="*/ 2147483647 h 20"/>
                <a:gd name="T4" fmla="*/ 2147483647 w 18"/>
                <a:gd name="T5" fmla="*/ 2147483647 h 20"/>
                <a:gd name="T6" fmla="*/ 2147483647 w 18"/>
                <a:gd name="T7" fmla="*/ 2147483647 h 20"/>
                <a:gd name="T8" fmla="*/ 2147483647 w 18"/>
                <a:gd name="T9" fmla="*/ 2147483647 h 20"/>
                <a:gd name="T10" fmla="*/ 2147483647 w 18"/>
                <a:gd name="T11" fmla="*/ 2147483647 h 20"/>
                <a:gd name="T12" fmla="*/ 0 w 18"/>
                <a:gd name="T13" fmla="*/ 2147483647 h 20"/>
                <a:gd name="T14" fmla="*/ 0 w 18"/>
                <a:gd name="T15" fmla="*/ 0 h 20"/>
                <a:gd name="T16" fmla="*/ 2147483647 w 18"/>
                <a:gd name="T17" fmla="*/ 0 h 20"/>
                <a:gd name="T18" fmla="*/ 2147483647 w 18"/>
                <a:gd name="T19" fmla="*/ 2147483647 h 20"/>
                <a:gd name="T20" fmla="*/ 2147483647 w 18"/>
                <a:gd name="T21" fmla="*/ 2147483647 h 20"/>
                <a:gd name="T22" fmla="*/ 2147483647 w 18"/>
                <a:gd name="T23" fmla="*/ 2147483647 h 20"/>
                <a:gd name="T24" fmla="*/ 2147483647 w 18"/>
                <a:gd name="T25" fmla="*/ 2147483647 h 20"/>
                <a:gd name="T26" fmla="*/ 2147483647 w 18"/>
                <a:gd name="T27" fmla="*/ 0 h 20"/>
                <a:gd name="T28" fmla="*/ 2147483647 w 18"/>
                <a:gd name="T29" fmla="*/ 0 h 20"/>
                <a:gd name="T30" fmla="*/ 2147483647 w 18"/>
                <a:gd name="T31" fmla="*/ 2147483647 h 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
                <a:gd name="T49" fmla="*/ 0 h 20"/>
                <a:gd name="T50" fmla="*/ 18 w 18"/>
                <a:gd name="T51" fmla="*/ 20 h 2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 h="20">
                  <a:moveTo>
                    <a:pt x="18" y="14"/>
                  </a:moveTo>
                  <a:cubicBezTo>
                    <a:pt x="18" y="16"/>
                    <a:pt x="18" y="18"/>
                    <a:pt x="18" y="20"/>
                  </a:cubicBezTo>
                  <a:cubicBezTo>
                    <a:pt x="14" y="20"/>
                    <a:pt x="14" y="20"/>
                    <a:pt x="14" y="20"/>
                  </a:cubicBezTo>
                  <a:cubicBezTo>
                    <a:pt x="13" y="17"/>
                    <a:pt x="13" y="17"/>
                    <a:pt x="13" y="17"/>
                  </a:cubicBezTo>
                  <a:cubicBezTo>
                    <a:pt x="13" y="17"/>
                    <a:pt x="13" y="17"/>
                    <a:pt x="13" y="17"/>
                  </a:cubicBezTo>
                  <a:cubicBezTo>
                    <a:pt x="12" y="18"/>
                    <a:pt x="10" y="20"/>
                    <a:pt x="7" y="20"/>
                  </a:cubicBezTo>
                  <a:cubicBezTo>
                    <a:pt x="3" y="20"/>
                    <a:pt x="0" y="18"/>
                    <a:pt x="0" y="12"/>
                  </a:cubicBezTo>
                  <a:cubicBezTo>
                    <a:pt x="0" y="0"/>
                    <a:pt x="0" y="0"/>
                    <a:pt x="0" y="0"/>
                  </a:cubicBezTo>
                  <a:cubicBezTo>
                    <a:pt x="5" y="0"/>
                    <a:pt x="5" y="0"/>
                    <a:pt x="5" y="0"/>
                  </a:cubicBezTo>
                  <a:cubicBezTo>
                    <a:pt x="5" y="11"/>
                    <a:pt x="5" y="11"/>
                    <a:pt x="5" y="11"/>
                  </a:cubicBezTo>
                  <a:cubicBezTo>
                    <a:pt x="5" y="14"/>
                    <a:pt x="6" y="16"/>
                    <a:pt x="9" y="16"/>
                  </a:cubicBezTo>
                  <a:cubicBezTo>
                    <a:pt x="11" y="16"/>
                    <a:pt x="12" y="15"/>
                    <a:pt x="12" y="13"/>
                  </a:cubicBezTo>
                  <a:cubicBezTo>
                    <a:pt x="13" y="13"/>
                    <a:pt x="13" y="13"/>
                    <a:pt x="13" y="12"/>
                  </a:cubicBezTo>
                  <a:cubicBezTo>
                    <a:pt x="13" y="0"/>
                    <a:pt x="13" y="0"/>
                    <a:pt x="13" y="0"/>
                  </a:cubicBezTo>
                  <a:cubicBezTo>
                    <a:pt x="18" y="0"/>
                    <a:pt x="18" y="0"/>
                    <a:pt x="18" y="0"/>
                  </a:cubicBezTo>
                  <a:lnTo>
                    <a:pt x="18" y="14"/>
                  </a:lnTo>
                  <a:close/>
                </a:path>
              </a:pathLst>
            </a:custGeom>
            <a:solidFill>
              <a:srgbClr val="000000"/>
            </a:solidFill>
            <a:ln w="9525">
              <a:noFill/>
              <a:round/>
              <a:headEnd/>
              <a:tailEnd/>
            </a:ln>
          </p:spPr>
          <p:txBody>
            <a:bodyPr/>
            <a:lstStyle/>
            <a:p>
              <a:endParaRPr lang="en-US" dirty="0"/>
            </a:p>
          </p:txBody>
        </p:sp>
        <p:sp>
          <p:nvSpPr>
            <p:cNvPr id="34980" name="Freeform 190"/>
            <p:cNvSpPr>
              <a:spLocks noEditPoints="1"/>
            </p:cNvSpPr>
            <p:nvPr/>
          </p:nvSpPr>
          <p:spPr bwMode="auto">
            <a:xfrm>
              <a:off x="2061" y="2332"/>
              <a:ext cx="45" cy="49"/>
            </a:xfrm>
            <a:custGeom>
              <a:avLst/>
              <a:gdLst>
                <a:gd name="T0" fmla="*/ 2147483647 w 19"/>
                <a:gd name="T1" fmla="*/ 2147483647 h 21"/>
                <a:gd name="T2" fmla="*/ 2147483647 w 19"/>
                <a:gd name="T3" fmla="*/ 2147483647 h 21"/>
                <a:gd name="T4" fmla="*/ 2147483647 w 19"/>
                <a:gd name="T5" fmla="*/ 2147483647 h 21"/>
                <a:gd name="T6" fmla="*/ 2147483647 w 19"/>
                <a:gd name="T7" fmla="*/ 2147483647 h 21"/>
                <a:gd name="T8" fmla="*/ 2147483647 w 19"/>
                <a:gd name="T9" fmla="*/ 2147483647 h 21"/>
                <a:gd name="T10" fmla="*/ 2147483647 w 19"/>
                <a:gd name="T11" fmla="*/ 2147483647 h 21"/>
                <a:gd name="T12" fmla="*/ 2147483647 w 19"/>
                <a:gd name="T13" fmla="*/ 0 h 21"/>
                <a:gd name="T14" fmla="*/ 0 w 19"/>
                <a:gd name="T15" fmla="*/ 2147483647 h 21"/>
                <a:gd name="T16" fmla="*/ 2147483647 w 19"/>
                <a:gd name="T17" fmla="*/ 2147483647 h 21"/>
                <a:gd name="T18" fmla="*/ 2147483647 w 19"/>
                <a:gd name="T19" fmla="*/ 2147483647 h 21"/>
                <a:gd name="T20" fmla="*/ 2147483647 w 19"/>
                <a:gd name="T21" fmla="*/ 2147483647 h 21"/>
                <a:gd name="T22" fmla="*/ 2147483647 w 19"/>
                <a:gd name="T23" fmla="*/ 2147483647 h 21"/>
                <a:gd name="T24" fmla="*/ 2147483647 w 19"/>
                <a:gd name="T25" fmla="*/ 2147483647 h 21"/>
                <a:gd name="T26" fmla="*/ 2147483647 w 19"/>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
                <a:gd name="T43" fmla="*/ 0 h 21"/>
                <a:gd name="T44" fmla="*/ 19 w 19"/>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 h="21">
                  <a:moveTo>
                    <a:pt x="5" y="9"/>
                  </a:moveTo>
                  <a:cubicBezTo>
                    <a:pt x="5" y="7"/>
                    <a:pt x="6" y="4"/>
                    <a:pt x="10" y="4"/>
                  </a:cubicBezTo>
                  <a:cubicBezTo>
                    <a:pt x="13" y="4"/>
                    <a:pt x="14" y="7"/>
                    <a:pt x="14" y="9"/>
                  </a:cubicBezTo>
                  <a:lnTo>
                    <a:pt x="5" y="9"/>
                  </a:lnTo>
                  <a:close/>
                  <a:moveTo>
                    <a:pt x="18" y="12"/>
                  </a:moveTo>
                  <a:cubicBezTo>
                    <a:pt x="19" y="12"/>
                    <a:pt x="19" y="11"/>
                    <a:pt x="19" y="10"/>
                  </a:cubicBezTo>
                  <a:cubicBezTo>
                    <a:pt x="19" y="6"/>
                    <a:pt x="17" y="0"/>
                    <a:pt x="10" y="0"/>
                  </a:cubicBezTo>
                  <a:cubicBezTo>
                    <a:pt x="3" y="0"/>
                    <a:pt x="0" y="6"/>
                    <a:pt x="0" y="11"/>
                  </a:cubicBezTo>
                  <a:cubicBezTo>
                    <a:pt x="0" y="17"/>
                    <a:pt x="4" y="21"/>
                    <a:pt x="10" y="21"/>
                  </a:cubicBezTo>
                  <a:cubicBezTo>
                    <a:pt x="13" y="21"/>
                    <a:pt x="16" y="21"/>
                    <a:pt x="18" y="20"/>
                  </a:cubicBezTo>
                  <a:cubicBezTo>
                    <a:pt x="17" y="17"/>
                    <a:pt x="17" y="17"/>
                    <a:pt x="17" y="17"/>
                  </a:cubicBezTo>
                  <a:cubicBezTo>
                    <a:pt x="15" y="17"/>
                    <a:pt x="14" y="18"/>
                    <a:pt x="11" y="18"/>
                  </a:cubicBezTo>
                  <a:cubicBezTo>
                    <a:pt x="8" y="18"/>
                    <a:pt x="5" y="16"/>
                    <a:pt x="5" y="12"/>
                  </a:cubicBezTo>
                  <a:lnTo>
                    <a:pt x="18" y="12"/>
                  </a:lnTo>
                  <a:close/>
                </a:path>
              </a:pathLst>
            </a:custGeom>
            <a:solidFill>
              <a:srgbClr val="000000"/>
            </a:solidFill>
            <a:ln w="9525">
              <a:noFill/>
              <a:round/>
              <a:headEnd/>
              <a:tailEnd/>
            </a:ln>
          </p:spPr>
          <p:txBody>
            <a:bodyPr/>
            <a:lstStyle/>
            <a:p>
              <a:endParaRPr lang="en-US" dirty="0"/>
            </a:p>
          </p:txBody>
        </p:sp>
      </p:grpSp>
      <p:sp>
        <p:nvSpPr>
          <p:cNvPr id="34821" name="Text Box 163"/>
          <p:cNvSpPr txBox="1">
            <a:spLocks noChangeArrowheads="1"/>
          </p:cNvSpPr>
          <p:nvPr/>
        </p:nvSpPr>
        <p:spPr bwMode="auto">
          <a:xfrm>
            <a:off x="319088" y="6291263"/>
            <a:ext cx="4451350" cy="214312"/>
          </a:xfrm>
          <a:prstGeom prst="rect">
            <a:avLst/>
          </a:prstGeom>
          <a:noFill/>
          <a:ln w="9525" algn="ctr">
            <a:noFill/>
            <a:miter lim="800000"/>
            <a:headEnd/>
            <a:tailEnd/>
          </a:ln>
        </p:spPr>
        <p:txBody>
          <a:bodyPr lIns="0" tIns="0" rIns="0" bIns="0" anchor="b"/>
          <a:lstStyle/>
          <a:p>
            <a:pPr algn="l">
              <a:lnSpc>
                <a:spcPct val="100000"/>
              </a:lnSpc>
              <a:spcBef>
                <a:spcPct val="65000"/>
              </a:spcBef>
            </a:pPr>
            <a:r>
              <a:rPr lang="en-US" sz="800" b="0" dirty="0">
                <a:solidFill>
                  <a:schemeClr val="tx1"/>
                </a:solidFill>
              </a:rPr>
              <a:t>© 2013 Wells Fargo Bank, N.A. All rights reserved. Member FDIC. NMLSR ID 399801</a:t>
            </a:r>
            <a:endParaRPr lang="en-US" dirty="0"/>
          </a:p>
        </p:txBody>
      </p:sp>
      <p:pic>
        <p:nvPicPr>
          <p:cNvPr id="34822" name="Picture 165" descr="EqHousLender"/>
          <p:cNvPicPr>
            <a:picLocks noChangeAspect="1" noChangeArrowheads="1"/>
          </p:cNvPicPr>
          <p:nvPr/>
        </p:nvPicPr>
        <p:blipFill>
          <a:blip r:embed="rId3"/>
          <a:srcRect/>
          <a:stretch>
            <a:fillRect/>
          </a:stretch>
        </p:blipFill>
        <p:spPr bwMode="auto">
          <a:xfrm>
            <a:off x="8631238" y="6161088"/>
            <a:ext cx="284162" cy="328612"/>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noGrp="1" noChangeArrowheads="1"/>
          </p:cNvSpPr>
          <p:nvPr>
            <p:ph type="title"/>
          </p:nvPr>
        </p:nvSpPr>
        <p:spPr>
          <a:xfrm>
            <a:off x="325438" y="164575"/>
            <a:ext cx="7858125" cy="768350"/>
          </a:xfrm>
        </p:spPr>
        <p:txBody>
          <a:bodyPr/>
          <a:lstStyle/>
          <a:p>
            <a:r>
              <a:rPr lang="en-US" sz="2800" b="1" dirty="0" smtClean="0">
                <a:solidFill>
                  <a:srgbClr val="A57C50"/>
                </a:solidFill>
                <a:latin typeface="+mn-lt"/>
                <a:ea typeface="ＭＳ Ｐゴシック"/>
                <a:cs typeface="ＭＳ Ｐゴシック"/>
              </a:rPr>
              <a:t>Defining Strong Engagement?</a:t>
            </a:r>
          </a:p>
        </p:txBody>
      </p:sp>
      <p:sp>
        <p:nvSpPr>
          <p:cNvPr id="5" name="Rectangle 4"/>
          <p:cNvSpPr/>
          <p:nvPr/>
        </p:nvSpPr>
        <p:spPr>
          <a:xfrm>
            <a:off x="341194" y="932675"/>
            <a:ext cx="8134065" cy="535531"/>
          </a:xfrm>
          <a:prstGeom prst="rect">
            <a:avLst/>
          </a:prstGeom>
        </p:spPr>
        <p:txBody>
          <a:bodyPr wrap="square">
            <a:spAutoFit/>
          </a:bodyPr>
          <a:lstStyle/>
          <a:p>
            <a:pPr algn="l">
              <a:spcAft>
                <a:spcPts val="3000"/>
              </a:spcAft>
              <a:buClr>
                <a:schemeClr val="tx2"/>
              </a:buClr>
              <a:buFont typeface="Wingdings" pitchFamily="2" charset="2"/>
              <a:buChar char="§"/>
              <a:tabLst>
                <a:tab pos="519113" algn="l"/>
                <a:tab pos="1882775" algn="l"/>
              </a:tabLst>
            </a:pPr>
            <a:r>
              <a:rPr lang="en-US" sz="3200" b="0" kern="0" dirty="0" smtClean="0">
                <a:solidFill>
                  <a:schemeClr val="bg2">
                    <a:lumMod val="10000"/>
                  </a:schemeClr>
                </a:solidFill>
                <a:latin typeface="+mn-lt"/>
                <a:ea typeface="MS PGothic"/>
                <a:cs typeface="MS PGothic"/>
              </a:rPr>
              <a:t> Engaged Directors…</a:t>
            </a:r>
          </a:p>
        </p:txBody>
      </p:sp>
      <p:sp>
        <p:nvSpPr>
          <p:cNvPr id="4" name="Rectangle 3"/>
          <p:cNvSpPr/>
          <p:nvPr/>
        </p:nvSpPr>
        <p:spPr>
          <a:xfrm>
            <a:off x="355245" y="1431941"/>
            <a:ext cx="8441305" cy="4616648"/>
          </a:xfrm>
          <a:prstGeom prst="rect">
            <a:avLst/>
          </a:prstGeom>
        </p:spPr>
        <p:txBody>
          <a:bodyPr wrap="square">
            <a:spAutoFit/>
          </a:bodyPr>
          <a:lstStyle/>
          <a:p>
            <a:pPr marL="514350" indent="-514350" algn="l">
              <a:lnSpc>
                <a:spcPct val="100000"/>
              </a:lnSpc>
              <a:spcAft>
                <a:spcPts val="0"/>
              </a:spcAft>
              <a:buClr>
                <a:schemeClr val="tx2"/>
              </a:buClr>
              <a:buFont typeface="+mj-lt"/>
              <a:buAutoNum type="arabicPeriod"/>
              <a:tabLst>
                <a:tab pos="519113" algn="l"/>
                <a:tab pos="1882775" algn="l"/>
              </a:tabLst>
            </a:pPr>
            <a:r>
              <a:rPr lang="en-US" sz="2100" b="0" kern="0" dirty="0" smtClean="0">
                <a:solidFill>
                  <a:schemeClr val="bg2">
                    <a:lumMod val="10000"/>
                  </a:schemeClr>
                </a:solidFill>
                <a:latin typeface="+mn-lt"/>
                <a:ea typeface="MS PGothic"/>
                <a:cs typeface="MS PGothic"/>
              </a:rPr>
              <a:t>Are eager to participate </a:t>
            </a:r>
          </a:p>
          <a:p>
            <a:pPr marL="514350" indent="-514350" algn="l">
              <a:lnSpc>
                <a:spcPct val="100000"/>
              </a:lnSpc>
              <a:spcAft>
                <a:spcPts val="0"/>
              </a:spcAft>
              <a:buClr>
                <a:schemeClr val="tx2"/>
              </a:buClr>
              <a:buFont typeface="+mj-lt"/>
              <a:buAutoNum type="arabicPeriod"/>
              <a:tabLst>
                <a:tab pos="519113" algn="l"/>
                <a:tab pos="1882775" algn="l"/>
              </a:tabLst>
            </a:pPr>
            <a:r>
              <a:rPr lang="en-US" sz="2100" b="0" kern="0" dirty="0" smtClean="0">
                <a:solidFill>
                  <a:schemeClr val="bg2">
                    <a:lumMod val="10000"/>
                  </a:schemeClr>
                </a:solidFill>
                <a:latin typeface="+mn-lt"/>
                <a:ea typeface="MS PGothic"/>
                <a:cs typeface="MS PGothic"/>
              </a:rPr>
              <a:t>Rarely miss meetings, show up prepared, are respectful</a:t>
            </a:r>
          </a:p>
          <a:p>
            <a:pPr marL="514350" indent="-514350" algn="l">
              <a:lnSpc>
                <a:spcPct val="100000"/>
              </a:lnSpc>
              <a:spcAft>
                <a:spcPts val="0"/>
              </a:spcAft>
              <a:buClr>
                <a:schemeClr val="tx2"/>
              </a:buClr>
              <a:buFont typeface="+mj-lt"/>
              <a:buAutoNum type="arabicPeriod"/>
              <a:tabLst>
                <a:tab pos="519113" algn="l"/>
                <a:tab pos="1882775" algn="l"/>
              </a:tabLst>
            </a:pPr>
            <a:r>
              <a:rPr lang="en-US" sz="2100" b="0" kern="0" dirty="0">
                <a:solidFill>
                  <a:schemeClr val="bg2">
                    <a:lumMod val="10000"/>
                  </a:schemeClr>
                </a:solidFill>
                <a:latin typeface="+mn-lt"/>
                <a:ea typeface="MS PGothic"/>
                <a:cs typeface="MS PGothic"/>
              </a:rPr>
              <a:t>Take ownership</a:t>
            </a:r>
          </a:p>
          <a:p>
            <a:pPr marL="514350" indent="-514350" algn="l">
              <a:lnSpc>
                <a:spcPct val="100000"/>
              </a:lnSpc>
              <a:spcAft>
                <a:spcPts val="0"/>
              </a:spcAft>
              <a:buClr>
                <a:schemeClr val="tx2"/>
              </a:buClr>
              <a:buFont typeface="+mj-lt"/>
              <a:buAutoNum type="arabicPeriod"/>
              <a:tabLst>
                <a:tab pos="519113" algn="l"/>
                <a:tab pos="1882775" algn="l"/>
              </a:tabLst>
            </a:pPr>
            <a:r>
              <a:rPr lang="en-US" sz="2100" b="0" kern="0" dirty="0">
                <a:solidFill>
                  <a:schemeClr val="bg2">
                    <a:lumMod val="10000"/>
                  </a:schemeClr>
                </a:solidFill>
                <a:latin typeface="+mn-lt"/>
                <a:ea typeface="MS PGothic"/>
                <a:cs typeface="MS PGothic"/>
              </a:rPr>
              <a:t>Are reliable &amp; responsible</a:t>
            </a:r>
          </a:p>
          <a:p>
            <a:pPr marL="514350" indent="-514350" algn="l">
              <a:lnSpc>
                <a:spcPct val="100000"/>
              </a:lnSpc>
              <a:spcAft>
                <a:spcPts val="0"/>
              </a:spcAft>
              <a:buClr>
                <a:schemeClr val="tx2"/>
              </a:buClr>
              <a:buFont typeface="+mj-lt"/>
              <a:buAutoNum type="arabicPeriod"/>
              <a:tabLst>
                <a:tab pos="519113" algn="l"/>
                <a:tab pos="1882775" algn="l"/>
              </a:tabLst>
            </a:pPr>
            <a:r>
              <a:rPr lang="en-US" sz="2100" b="0" kern="0" dirty="0">
                <a:solidFill>
                  <a:schemeClr val="bg2">
                    <a:lumMod val="10000"/>
                  </a:schemeClr>
                </a:solidFill>
                <a:latin typeface="+mn-lt"/>
                <a:ea typeface="MS PGothic"/>
                <a:cs typeface="MS PGothic"/>
              </a:rPr>
              <a:t>Know everyone’s name</a:t>
            </a:r>
          </a:p>
          <a:p>
            <a:pPr marL="514350" indent="-514350" algn="l">
              <a:lnSpc>
                <a:spcPct val="100000"/>
              </a:lnSpc>
              <a:spcAft>
                <a:spcPts val="0"/>
              </a:spcAft>
              <a:buClr>
                <a:schemeClr val="tx2"/>
              </a:buClr>
              <a:buFont typeface="+mj-lt"/>
              <a:buAutoNum type="arabicPeriod"/>
              <a:tabLst>
                <a:tab pos="519113" algn="l"/>
                <a:tab pos="1882775" algn="l"/>
              </a:tabLst>
            </a:pPr>
            <a:r>
              <a:rPr lang="en-US" sz="2100" b="0" kern="0" dirty="0">
                <a:solidFill>
                  <a:schemeClr val="bg2">
                    <a:lumMod val="10000"/>
                  </a:schemeClr>
                </a:solidFill>
                <a:latin typeface="+mn-lt"/>
                <a:ea typeface="MS PGothic"/>
                <a:cs typeface="MS PGothic"/>
              </a:rPr>
              <a:t>Volunteer beyond the </a:t>
            </a:r>
            <a:r>
              <a:rPr lang="en-US" sz="2100" b="0" kern="0" dirty="0" smtClean="0">
                <a:solidFill>
                  <a:schemeClr val="bg2">
                    <a:lumMod val="10000"/>
                  </a:schemeClr>
                </a:solidFill>
                <a:latin typeface="+mn-lt"/>
                <a:ea typeface="MS PGothic"/>
                <a:cs typeface="MS PGothic"/>
              </a:rPr>
              <a:t>board</a:t>
            </a:r>
          </a:p>
          <a:p>
            <a:pPr marL="514350" indent="-514350" algn="l">
              <a:lnSpc>
                <a:spcPct val="100000"/>
              </a:lnSpc>
              <a:spcAft>
                <a:spcPts val="0"/>
              </a:spcAft>
              <a:buClr>
                <a:schemeClr val="tx2"/>
              </a:buClr>
              <a:buFont typeface="+mj-lt"/>
              <a:buAutoNum type="arabicPeriod"/>
              <a:tabLst>
                <a:tab pos="519113" algn="l"/>
                <a:tab pos="1882775" algn="l"/>
              </a:tabLst>
            </a:pPr>
            <a:r>
              <a:rPr lang="en-US" sz="2100" b="0" kern="0" dirty="0" smtClean="0">
                <a:solidFill>
                  <a:schemeClr val="bg2">
                    <a:lumMod val="10000"/>
                  </a:schemeClr>
                </a:solidFill>
                <a:latin typeface="+mn-lt"/>
                <a:ea typeface="MS PGothic"/>
                <a:cs typeface="MS PGothic"/>
              </a:rPr>
              <a:t>Happily share their time and talent</a:t>
            </a:r>
            <a:endParaRPr lang="en-US" sz="2100" b="0" kern="0" dirty="0">
              <a:solidFill>
                <a:schemeClr val="bg2">
                  <a:lumMod val="10000"/>
                </a:schemeClr>
              </a:solidFill>
              <a:latin typeface="+mn-lt"/>
              <a:ea typeface="MS PGothic"/>
              <a:cs typeface="MS PGothic"/>
            </a:endParaRPr>
          </a:p>
          <a:p>
            <a:pPr marL="514350" indent="-514350" algn="l">
              <a:lnSpc>
                <a:spcPct val="100000"/>
              </a:lnSpc>
              <a:spcAft>
                <a:spcPts val="0"/>
              </a:spcAft>
              <a:buClr>
                <a:schemeClr val="tx2"/>
              </a:buClr>
              <a:buFont typeface="+mj-lt"/>
              <a:buAutoNum type="arabicPeriod"/>
              <a:tabLst>
                <a:tab pos="519113" algn="l"/>
                <a:tab pos="1882775" algn="l"/>
              </a:tabLst>
            </a:pPr>
            <a:r>
              <a:rPr lang="en-US" sz="2100" b="0" kern="0" dirty="0">
                <a:solidFill>
                  <a:schemeClr val="bg2">
                    <a:lumMod val="10000"/>
                  </a:schemeClr>
                </a:solidFill>
                <a:latin typeface="+mn-lt"/>
                <a:ea typeface="MS PGothic"/>
                <a:cs typeface="MS PGothic"/>
              </a:rPr>
              <a:t>Contribute at a “significant” level</a:t>
            </a:r>
          </a:p>
          <a:p>
            <a:pPr marL="514350" indent="-514350" algn="l">
              <a:lnSpc>
                <a:spcPct val="100000"/>
              </a:lnSpc>
              <a:spcAft>
                <a:spcPts val="0"/>
              </a:spcAft>
              <a:buClr>
                <a:schemeClr val="tx2"/>
              </a:buClr>
              <a:buFont typeface="+mj-lt"/>
              <a:buAutoNum type="arabicPeriod"/>
              <a:tabLst>
                <a:tab pos="519113" algn="l"/>
                <a:tab pos="1882775" algn="l"/>
              </a:tabLst>
            </a:pPr>
            <a:r>
              <a:rPr lang="en-US" sz="2100" b="0" kern="0" dirty="0">
                <a:solidFill>
                  <a:schemeClr val="bg2">
                    <a:lumMod val="10000"/>
                  </a:schemeClr>
                </a:solidFill>
                <a:latin typeface="+mn-lt"/>
                <a:ea typeface="MS PGothic"/>
                <a:cs typeface="MS PGothic"/>
              </a:rPr>
              <a:t>Drink the Kool-Aid</a:t>
            </a:r>
          </a:p>
          <a:p>
            <a:pPr marL="514350" indent="-514350" algn="l">
              <a:lnSpc>
                <a:spcPct val="100000"/>
              </a:lnSpc>
              <a:spcAft>
                <a:spcPts val="0"/>
              </a:spcAft>
              <a:buClr>
                <a:schemeClr val="tx2"/>
              </a:buClr>
              <a:buFont typeface="+mj-lt"/>
              <a:buAutoNum type="arabicPeriod"/>
              <a:tabLst>
                <a:tab pos="519113" algn="l"/>
                <a:tab pos="1882775" algn="l"/>
              </a:tabLst>
            </a:pPr>
            <a:r>
              <a:rPr lang="en-US" sz="2100" b="0" kern="0" dirty="0">
                <a:solidFill>
                  <a:schemeClr val="bg2">
                    <a:lumMod val="10000"/>
                  </a:schemeClr>
                </a:solidFill>
                <a:latin typeface="+mn-lt"/>
                <a:ea typeface="MS PGothic"/>
                <a:cs typeface="MS PGothic"/>
              </a:rPr>
              <a:t>Share the Kool-Aid</a:t>
            </a:r>
          </a:p>
          <a:p>
            <a:pPr marL="514350" indent="-514350" algn="l">
              <a:lnSpc>
                <a:spcPct val="100000"/>
              </a:lnSpc>
              <a:spcAft>
                <a:spcPts val="0"/>
              </a:spcAft>
              <a:buClr>
                <a:schemeClr val="tx2"/>
              </a:buClr>
              <a:buFont typeface="+mj-lt"/>
              <a:buAutoNum type="arabicPeriod"/>
              <a:tabLst>
                <a:tab pos="519113" algn="l"/>
                <a:tab pos="1882775" algn="l"/>
              </a:tabLst>
            </a:pPr>
            <a:r>
              <a:rPr lang="en-US" sz="2100" b="0" i="1" kern="0" dirty="0" smtClean="0">
                <a:solidFill>
                  <a:schemeClr val="bg2">
                    <a:lumMod val="10000"/>
                  </a:schemeClr>
                </a:solidFill>
                <a:latin typeface="+mn-lt"/>
                <a:ea typeface="MS PGothic"/>
                <a:cs typeface="MS PGothic"/>
              </a:rPr>
              <a:t>Actively champion our cause</a:t>
            </a:r>
          </a:p>
          <a:p>
            <a:pPr lvl="1" algn="l">
              <a:lnSpc>
                <a:spcPct val="100000"/>
              </a:lnSpc>
              <a:spcAft>
                <a:spcPts val="0"/>
              </a:spcAft>
              <a:buClr>
                <a:schemeClr val="tx2"/>
              </a:buClr>
              <a:buFont typeface="Wingdings" pitchFamily="2" charset="2"/>
              <a:buChar char="§"/>
              <a:tabLst>
                <a:tab pos="519113" algn="l"/>
                <a:tab pos="1882775" algn="l"/>
              </a:tabLst>
            </a:pPr>
            <a:r>
              <a:rPr lang="en-US" sz="2100" b="0" kern="0" dirty="0" smtClean="0">
                <a:solidFill>
                  <a:schemeClr val="bg2">
                    <a:lumMod val="10000"/>
                  </a:schemeClr>
                </a:solidFill>
                <a:latin typeface="+mn-lt"/>
                <a:ea typeface="MS PGothic"/>
                <a:cs typeface="MS PGothic"/>
              </a:rPr>
              <a:t> by telling everyone about us</a:t>
            </a:r>
          </a:p>
          <a:p>
            <a:pPr lvl="1" algn="l">
              <a:lnSpc>
                <a:spcPct val="100000"/>
              </a:lnSpc>
              <a:spcAft>
                <a:spcPts val="0"/>
              </a:spcAft>
              <a:buClr>
                <a:schemeClr val="tx2"/>
              </a:buClr>
              <a:buFont typeface="Wingdings" pitchFamily="2" charset="2"/>
              <a:buChar char="§"/>
              <a:tabLst>
                <a:tab pos="519113" algn="l"/>
                <a:tab pos="1882775" algn="l"/>
              </a:tabLst>
            </a:pPr>
            <a:r>
              <a:rPr lang="en-US" sz="2100" b="0" kern="0" dirty="0" smtClean="0">
                <a:solidFill>
                  <a:schemeClr val="bg2">
                    <a:lumMod val="10000"/>
                  </a:schemeClr>
                </a:solidFill>
                <a:latin typeface="+mn-lt"/>
                <a:ea typeface="MS PGothic"/>
                <a:cs typeface="MS PGothic"/>
              </a:rPr>
              <a:t> by making introductions</a:t>
            </a:r>
          </a:p>
          <a:p>
            <a:pPr lvl="1" algn="l">
              <a:lnSpc>
                <a:spcPct val="100000"/>
              </a:lnSpc>
              <a:spcAft>
                <a:spcPts val="0"/>
              </a:spcAft>
              <a:buClr>
                <a:schemeClr val="tx2"/>
              </a:buClr>
              <a:buFont typeface="Wingdings" pitchFamily="2" charset="2"/>
              <a:buChar char="§"/>
              <a:tabLst>
                <a:tab pos="519113" algn="l"/>
                <a:tab pos="1882775" algn="l"/>
              </a:tabLst>
            </a:pPr>
            <a:r>
              <a:rPr lang="en-US" sz="2100" b="0" kern="0" dirty="0" smtClean="0">
                <a:solidFill>
                  <a:schemeClr val="bg2">
                    <a:lumMod val="10000"/>
                  </a:schemeClr>
                </a:solidFill>
                <a:latin typeface="+mn-lt"/>
                <a:ea typeface="MS PGothic"/>
                <a:cs typeface="MS PGothic"/>
              </a:rPr>
              <a:t> by participating with fundraisers…</a:t>
            </a:r>
          </a:p>
        </p:txBody>
      </p:sp>
    </p:spTree>
    <p:extLst>
      <p:ext uri="{BB962C8B-B14F-4D97-AF65-F5344CB8AC3E}">
        <p14:creationId xmlns:p14="http://schemas.microsoft.com/office/powerpoint/2010/main" val="134672618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Arrow Connector 5"/>
          <p:cNvCxnSpPr/>
          <p:nvPr/>
        </p:nvCxnSpPr>
        <p:spPr>
          <a:xfrm>
            <a:off x="2170684" y="3467405"/>
            <a:ext cx="5954581" cy="0"/>
          </a:xfrm>
          <a:prstGeom prst="straightConnector1">
            <a:avLst/>
          </a:prstGeom>
          <a:ln w="63500">
            <a:tailEnd type="triangle" w="med" len="lg"/>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170684" y="2392065"/>
            <a:ext cx="0" cy="2035465"/>
          </a:xfrm>
          <a:prstGeom prst="line">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17020" y="2858272"/>
            <a:ext cx="2069797" cy="1338828"/>
          </a:xfrm>
          <a:prstGeom prst="rect">
            <a:avLst/>
          </a:prstGeom>
          <a:noFill/>
        </p:spPr>
        <p:txBody>
          <a:bodyPr wrap="none" rtlCol="0">
            <a:spAutoFit/>
          </a:bodyPr>
          <a:lstStyle/>
          <a:p>
            <a:pPr algn="l"/>
            <a:r>
              <a:rPr lang="en-US" dirty="0" smtClean="0">
                <a:solidFill>
                  <a:schemeClr val="tx1"/>
                </a:solidFill>
              </a:rPr>
              <a:t>ENGAGEMENT:</a:t>
            </a:r>
          </a:p>
          <a:p>
            <a:pPr algn="l"/>
            <a:r>
              <a:rPr lang="en-US" dirty="0" smtClean="0">
                <a:solidFill>
                  <a:schemeClr val="tx1"/>
                </a:solidFill>
              </a:rPr>
              <a:t>Happiness /</a:t>
            </a:r>
          </a:p>
          <a:p>
            <a:pPr algn="l"/>
            <a:r>
              <a:rPr lang="en-US" dirty="0" smtClean="0">
                <a:solidFill>
                  <a:schemeClr val="tx1"/>
                </a:solidFill>
              </a:rPr>
              <a:t>Confidence/</a:t>
            </a:r>
          </a:p>
          <a:p>
            <a:pPr algn="l"/>
            <a:r>
              <a:rPr lang="en-US" dirty="0" smtClean="0">
                <a:solidFill>
                  <a:schemeClr val="tx1"/>
                </a:solidFill>
              </a:rPr>
              <a:t>Satisfaction / </a:t>
            </a:r>
          </a:p>
          <a:p>
            <a:pPr algn="l"/>
            <a:r>
              <a:rPr lang="en-US" dirty="0" smtClean="0">
                <a:solidFill>
                  <a:schemeClr val="tx1"/>
                </a:solidFill>
              </a:rPr>
              <a:t>Optimism</a:t>
            </a:r>
            <a:endParaRPr lang="en-US" dirty="0">
              <a:solidFill>
                <a:schemeClr val="tx1"/>
              </a:solidFill>
            </a:endParaRPr>
          </a:p>
        </p:txBody>
      </p:sp>
      <p:sp>
        <p:nvSpPr>
          <p:cNvPr id="13" name="TextBox 12"/>
          <p:cNvSpPr txBox="1"/>
          <p:nvPr/>
        </p:nvSpPr>
        <p:spPr>
          <a:xfrm>
            <a:off x="1562185" y="2022733"/>
            <a:ext cx="1217001" cy="341632"/>
          </a:xfrm>
          <a:prstGeom prst="rect">
            <a:avLst/>
          </a:prstGeom>
          <a:noFill/>
        </p:spPr>
        <p:txBody>
          <a:bodyPr wrap="none" rtlCol="0">
            <a:spAutoFit/>
          </a:bodyPr>
          <a:lstStyle/>
          <a:p>
            <a:r>
              <a:rPr lang="en-US" dirty="0" smtClean="0">
                <a:solidFill>
                  <a:schemeClr val="tx1"/>
                </a:solidFill>
              </a:rPr>
              <a:t>Positive</a:t>
            </a:r>
            <a:endParaRPr lang="en-US" dirty="0">
              <a:solidFill>
                <a:schemeClr val="tx1"/>
              </a:solidFill>
            </a:endParaRPr>
          </a:p>
        </p:txBody>
      </p:sp>
      <p:sp>
        <p:nvSpPr>
          <p:cNvPr id="14" name="TextBox 13"/>
          <p:cNvSpPr txBox="1"/>
          <p:nvPr/>
        </p:nvSpPr>
        <p:spPr>
          <a:xfrm>
            <a:off x="1501271" y="4427530"/>
            <a:ext cx="1338828" cy="341632"/>
          </a:xfrm>
          <a:prstGeom prst="rect">
            <a:avLst/>
          </a:prstGeom>
          <a:noFill/>
        </p:spPr>
        <p:txBody>
          <a:bodyPr wrap="none" rtlCol="0">
            <a:spAutoFit/>
          </a:bodyPr>
          <a:lstStyle/>
          <a:p>
            <a:r>
              <a:rPr lang="en-US" dirty="0" smtClean="0">
                <a:solidFill>
                  <a:schemeClr val="tx1"/>
                </a:solidFill>
              </a:rPr>
              <a:t>Negative</a:t>
            </a:r>
            <a:endParaRPr lang="en-US" dirty="0">
              <a:solidFill>
                <a:schemeClr val="tx1"/>
              </a:solidFill>
            </a:endParaRPr>
          </a:p>
        </p:txBody>
      </p:sp>
      <p:sp>
        <p:nvSpPr>
          <p:cNvPr id="16" name="Arc 15"/>
          <p:cNvSpPr/>
          <p:nvPr/>
        </p:nvSpPr>
        <p:spPr>
          <a:xfrm>
            <a:off x="557674" y="3467405"/>
            <a:ext cx="3352800" cy="1418420"/>
          </a:xfrm>
          <a:prstGeom prst="arc">
            <a:avLst/>
          </a:prstGeom>
          <a:ln w="60325">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p:cNvSpPr/>
          <p:nvPr/>
        </p:nvSpPr>
        <p:spPr>
          <a:xfrm>
            <a:off x="596079" y="2607423"/>
            <a:ext cx="3352800" cy="1420650"/>
          </a:xfrm>
          <a:prstGeom prst="arc">
            <a:avLst>
              <a:gd name="adj1" fmla="val 15879066"/>
              <a:gd name="adj2" fmla="val 0"/>
            </a:avLst>
          </a:prstGeom>
          <a:ln w="60325">
            <a:solidFill>
              <a:schemeClr val="tx1"/>
            </a:solidFill>
            <a:tailEnd type="triangle"/>
          </a:ln>
          <a:scene3d>
            <a:camera prst="orthographicFront">
              <a:rot lat="21599969" lon="10799999" rev="10799999"/>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TextBox 18"/>
          <p:cNvSpPr txBox="1"/>
          <p:nvPr/>
        </p:nvSpPr>
        <p:spPr>
          <a:xfrm>
            <a:off x="3187364" y="4197100"/>
            <a:ext cx="1446230" cy="812530"/>
          </a:xfrm>
          <a:prstGeom prst="rect">
            <a:avLst/>
          </a:prstGeom>
          <a:noFill/>
        </p:spPr>
        <p:txBody>
          <a:bodyPr wrap="none" rtlCol="0">
            <a:spAutoFit/>
          </a:bodyPr>
          <a:lstStyle/>
          <a:p>
            <a:r>
              <a:rPr lang="en-US" sz="1200" dirty="0" smtClean="0">
                <a:solidFill>
                  <a:schemeClr val="tx1"/>
                </a:solidFill>
              </a:rPr>
              <a:t>Prospect </a:t>
            </a:r>
          </a:p>
          <a:p>
            <a:r>
              <a:rPr lang="en-US" sz="1600" dirty="0" smtClean="0">
                <a:solidFill>
                  <a:schemeClr val="tx1"/>
                </a:solidFill>
              </a:rPr>
              <a:t>DOES NOT</a:t>
            </a:r>
          </a:p>
          <a:p>
            <a:r>
              <a:rPr lang="en-US" sz="1200" dirty="0" smtClean="0">
                <a:solidFill>
                  <a:schemeClr val="tx1"/>
                </a:solidFill>
              </a:rPr>
              <a:t>Become </a:t>
            </a:r>
          </a:p>
          <a:p>
            <a:r>
              <a:rPr lang="en-US" sz="1200" dirty="0" smtClean="0">
                <a:solidFill>
                  <a:schemeClr val="tx1"/>
                </a:solidFill>
              </a:rPr>
              <a:t>Board Member</a:t>
            </a:r>
            <a:endParaRPr lang="en-US" sz="1200" dirty="0">
              <a:solidFill>
                <a:schemeClr val="tx1"/>
              </a:solidFill>
            </a:endParaRPr>
          </a:p>
        </p:txBody>
      </p:sp>
      <p:sp>
        <p:nvSpPr>
          <p:cNvPr id="24" name="Arc 23"/>
          <p:cNvSpPr/>
          <p:nvPr/>
        </p:nvSpPr>
        <p:spPr>
          <a:xfrm>
            <a:off x="2906392" y="3474946"/>
            <a:ext cx="4989445" cy="936682"/>
          </a:xfrm>
          <a:prstGeom prst="arc">
            <a:avLst/>
          </a:prstGeom>
          <a:ln w="60325">
            <a:solidFill>
              <a:srgbClr val="FF0000"/>
            </a:solidFill>
            <a:tailEnd type="triangle"/>
          </a:ln>
          <a:scene3d>
            <a:camera prst="orthographicFront">
              <a:rot lat="21599971" lon="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TextBox 25"/>
          <p:cNvSpPr txBox="1"/>
          <p:nvPr/>
        </p:nvSpPr>
        <p:spPr>
          <a:xfrm>
            <a:off x="6531079" y="3966670"/>
            <a:ext cx="2167581" cy="341632"/>
          </a:xfrm>
          <a:prstGeom prst="rect">
            <a:avLst/>
          </a:prstGeom>
          <a:noFill/>
        </p:spPr>
        <p:txBody>
          <a:bodyPr wrap="none" rtlCol="0">
            <a:spAutoFit/>
          </a:bodyPr>
          <a:lstStyle/>
          <a:p>
            <a:pPr algn="l"/>
            <a:r>
              <a:rPr lang="en-US" dirty="0" smtClean="0">
                <a:solidFill>
                  <a:schemeClr val="tx1"/>
                </a:solidFill>
              </a:rPr>
              <a:t>Departure path</a:t>
            </a:r>
            <a:endParaRPr lang="en-US" dirty="0">
              <a:solidFill>
                <a:schemeClr val="tx1"/>
              </a:solidFill>
            </a:endParaRPr>
          </a:p>
        </p:txBody>
      </p:sp>
      <p:sp>
        <p:nvSpPr>
          <p:cNvPr id="27" name="TextBox 26"/>
          <p:cNvSpPr txBox="1"/>
          <p:nvPr/>
        </p:nvSpPr>
        <p:spPr>
          <a:xfrm>
            <a:off x="6531079" y="2549698"/>
            <a:ext cx="2117887" cy="341632"/>
          </a:xfrm>
          <a:prstGeom prst="rect">
            <a:avLst/>
          </a:prstGeom>
          <a:noFill/>
        </p:spPr>
        <p:txBody>
          <a:bodyPr wrap="none" rtlCol="0">
            <a:spAutoFit/>
          </a:bodyPr>
          <a:lstStyle/>
          <a:p>
            <a:pPr algn="l"/>
            <a:r>
              <a:rPr lang="en-US" dirty="0" smtClean="0">
                <a:solidFill>
                  <a:schemeClr val="tx1"/>
                </a:solidFill>
              </a:rPr>
              <a:t>Retention path</a:t>
            </a:r>
            <a:endParaRPr lang="en-US" dirty="0">
              <a:solidFill>
                <a:schemeClr val="tx1"/>
              </a:solidFill>
            </a:endParaRPr>
          </a:p>
        </p:txBody>
      </p:sp>
      <p:sp>
        <p:nvSpPr>
          <p:cNvPr id="37" name="Right Brace 36"/>
          <p:cNvSpPr/>
          <p:nvPr/>
        </p:nvSpPr>
        <p:spPr>
          <a:xfrm>
            <a:off x="2974409" y="4603365"/>
            <a:ext cx="228600" cy="1859630"/>
          </a:xfrm>
          <a:prstGeom prst="rightBrace">
            <a:avLst/>
          </a:prstGeom>
          <a:ln w="254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8" name="Right Brace 37"/>
          <p:cNvSpPr/>
          <p:nvPr/>
        </p:nvSpPr>
        <p:spPr>
          <a:xfrm rot="10800000">
            <a:off x="4214480" y="1815990"/>
            <a:ext cx="361744" cy="732210"/>
          </a:xfrm>
          <a:prstGeom prst="rightBrace">
            <a:avLst/>
          </a:prstGeom>
          <a:ln w="25400">
            <a:solidFill>
              <a:srgbClr val="FF0000"/>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39" name="Straight Connector 38"/>
          <p:cNvCxnSpPr/>
          <p:nvPr/>
        </p:nvCxnSpPr>
        <p:spPr>
          <a:xfrm>
            <a:off x="4014124" y="2402770"/>
            <a:ext cx="0" cy="18327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4885271" y="4251692"/>
            <a:ext cx="0" cy="536730"/>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636217" y="4797529"/>
            <a:ext cx="1826141" cy="341632"/>
          </a:xfrm>
          <a:prstGeom prst="rect">
            <a:avLst/>
          </a:prstGeom>
          <a:noFill/>
        </p:spPr>
        <p:txBody>
          <a:bodyPr wrap="none" rtlCol="0">
            <a:spAutoFit/>
          </a:bodyPr>
          <a:lstStyle/>
          <a:p>
            <a:r>
              <a:rPr lang="en-US" dirty="0" smtClean="0">
                <a:solidFill>
                  <a:schemeClr val="tx1"/>
                </a:solidFill>
              </a:rPr>
              <a:t>Honeymoon!</a:t>
            </a:r>
            <a:endParaRPr lang="en-US" dirty="0">
              <a:solidFill>
                <a:schemeClr val="tx1"/>
              </a:solidFill>
            </a:endParaRPr>
          </a:p>
        </p:txBody>
      </p:sp>
      <p:sp>
        <p:nvSpPr>
          <p:cNvPr id="44" name="TextBox 43"/>
          <p:cNvSpPr txBox="1"/>
          <p:nvPr/>
        </p:nvSpPr>
        <p:spPr>
          <a:xfrm>
            <a:off x="8041107" y="3264017"/>
            <a:ext cx="817853" cy="341632"/>
          </a:xfrm>
          <a:prstGeom prst="rect">
            <a:avLst/>
          </a:prstGeom>
          <a:noFill/>
        </p:spPr>
        <p:txBody>
          <a:bodyPr wrap="none" rtlCol="0">
            <a:spAutoFit/>
          </a:bodyPr>
          <a:lstStyle/>
          <a:p>
            <a:r>
              <a:rPr lang="en-US" dirty="0" smtClean="0">
                <a:solidFill>
                  <a:schemeClr val="tx1"/>
                </a:solidFill>
              </a:rPr>
              <a:t>Time</a:t>
            </a:r>
            <a:endParaRPr lang="en-US" dirty="0">
              <a:solidFill>
                <a:schemeClr val="tx1"/>
              </a:solidFill>
            </a:endParaRPr>
          </a:p>
        </p:txBody>
      </p:sp>
      <p:sp>
        <p:nvSpPr>
          <p:cNvPr id="35" name="Rectangle 8"/>
          <p:cNvSpPr>
            <a:spLocks noGrp="1" noChangeArrowheads="1"/>
          </p:cNvSpPr>
          <p:nvPr>
            <p:ph type="title"/>
          </p:nvPr>
        </p:nvSpPr>
        <p:spPr>
          <a:xfrm>
            <a:off x="325438" y="126170"/>
            <a:ext cx="7858125" cy="768350"/>
          </a:xfrm>
        </p:spPr>
        <p:txBody>
          <a:bodyPr/>
          <a:lstStyle/>
          <a:p>
            <a:r>
              <a:rPr lang="en-US" sz="2800" b="1" dirty="0" smtClean="0">
                <a:solidFill>
                  <a:srgbClr val="A57C50"/>
                </a:solidFill>
                <a:latin typeface="+mn-lt"/>
                <a:ea typeface="ＭＳ Ｐゴシック"/>
                <a:cs typeface="ＭＳ Ｐゴシック"/>
              </a:rPr>
              <a:t>The Board Member Experience</a:t>
            </a:r>
          </a:p>
        </p:txBody>
      </p:sp>
      <p:sp>
        <p:nvSpPr>
          <p:cNvPr id="48" name="TextBox 47"/>
          <p:cNvSpPr txBox="1"/>
          <p:nvPr/>
        </p:nvSpPr>
        <p:spPr>
          <a:xfrm>
            <a:off x="2302313" y="5786159"/>
            <a:ext cx="1604927" cy="590931"/>
          </a:xfrm>
          <a:prstGeom prst="rect">
            <a:avLst/>
          </a:prstGeom>
          <a:noFill/>
        </p:spPr>
        <p:txBody>
          <a:bodyPr wrap="none" rtlCol="0">
            <a:spAutoFit/>
          </a:bodyPr>
          <a:lstStyle/>
          <a:p>
            <a:r>
              <a:rPr lang="en-US" dirty="0" smtClean="0">
                <a:solidFill>
                  <a:schemeClr val="tx1"/>
                </a:solidFill>
              </a:rPr>
              <a:t>Recruiting </a:t>
            </a:r>
          </a:p>
          <a:p>
            <a:r>
              <a:rPr lang="en-US" dirty="0" smtClean="0">
                <a:solidFill>
                  <a:schemeClr val="tx1"/>
                </a:solidFill>
              </a:rPr>
              <a:t>Phase</a:t>
            </a:r>
            <a:endParaRPr lang="en-US" dirty="0">
              <a:solidFill>
                <a:schemeClr val="tx1"/>
              </a:solidFill>
            </a:endParaRPr>
          </a:p>
        </p:txBody>
      </p:sp>
      <p:sp>
        <p:nvSpPr>
          <p:cNvPr id="49" name="TextBox 48"/>
          <p:cNvSpPr txBox="1"/>
          <p:nvPr/>
        </p:nvSpPr>
        <p:spPr>
          <a:xfrm>
            <a:off x="3589915" y="1506310"/>
            <a:ext cx="1661032" cy="341632"/>
          </a:xfrm>
          <a:prstGeom prst="rect">
            <a:avLst/>
          </a:prstGeom>
          <a:noFill/>
        </p:spPr>
        <p:txBody>
          <a:bodyPr wrap="none" rtlCol="0">
            <a:spAutoFit/>
          </a:bodyPr>
          <a:lstStyle/>
          <a:p>
            <a:pPr algn="l"/>
            <a:r>
              <a:rPr lang="en-US" dirty="0" smtClean="0">
                <a:solidFill>
                  <a:schemeClr val="tx1"/>
                </a:solidFill>
              </a:rPr>
              <a:t>Orientation</a:t>
            </a:r>
            <a:endParaRPr lang="en-US" dirty="0">
              <a:solidFill>
                <a:schemeClr val="tx1"/>
              </a:solidFill>
            </a:endParaRPr>
          </a:p>
        </p:txBody>
      </p:sp>
      <p:cxnSp>
        <p:nvCxnSpPr>
          <p:cNvPr id="56" name="Straight Connector 55"/>
          <p:cNvCxnSpPr/>
          <p:nvPr/>
        </p:nvCxnSpPr>
        <p:spPr>
          <a:xfrm>
            <a:off x="4764025" y="2398889"/>
            <a:ext cx="0" cy="18327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4994455" y="2398666"/>
            <a:ext cx="0" cy="18327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Arc 22"/>
          <p:cNvSpPr/>
          <p:nvPr/>
        </p:nvSpPr>
        <p:spPr>
          <a:xfrm>
            <a:off x="2890490" y="2753762"/>
            <a:ext cx="5029200" cy="1128147"/>
          </a:xfrm>
          <a:prstGeom prst="arc">
            <a:avLst/>
          </a:prstGeom>
          <a:ln w="60325">
            <a:solidFill>
              <a:schemeClr val="tx1"/>
            </a:solidFill>
            <a:tailEnd type="triangle"/>
          </a:ln>
          <a:scene3d>
            <a:camera prst="orthographicFront">
              <a:rot lat="21599969" lon="10799999" rev="10799999"/>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8" name="TextBox 27"/>
          <p:cNvSpPr txBox="1"/>
          <p:nvPr/>
        </p:nvSpPr>
        <p:spPr>
          <a:xfrm>
            <a:off x="6799490" y="1547155"/>
            <a:ext cx="2343911" cy="480131"/>
          </a:xfrm>
          <a:prstGeom prst="rect">
            <a:avLst/>
          </a:prstGeom>
          <a:noFill/>
        </p:spPr>
        <p:txBody>
          <a:bodyPr wrap="none" rtlCol="0">
            <a:spAutoFit/>
          </a:bodyPr>
          <a:lstStyle/>
          <a:p>
            <a:pPr algn="l"/>
            <a:r>
              <a:rPr lang="en-US" sz="2800" dirty="0" smtClean="0">
                <a:solidFill>
                  <a:schemeClr val="tx1"/>
                </a:solidFill>
              </a:rPr>
              <a:t>Champion!</a:t>
            </a:r>
            <a:endParaRPr lang="en-US" sz="2800" dirty="0">
              <a:solidFill>
                <a:schemeClr val="tx1"/>
              </a:solidFill>
            </a:endParaRPr>
          </a:p>
        </p:txBody>
      </p:sp>
      <p:sp>
        <p:nvSpPr>
          <p:cNvPr id="29" name="Arc 28"/>
          <p:cNvSpPr/>
          <p:nvPr/>
        </p:nvSpPr>
        <p:spPr bwMode="auto">
          <a:xfrm rot="10599592">
            <a:off x="8215710" y="1439489"/>
            <a:ext cx="130894" cy="1107336"/>
          </a:xfrm>
          <a:prstGeom prst="arc">
            <a:avLst>
              <a:gd name="adj1" fmla="val 16200000"/>
              <a:gd name="adj2" fmla="val 21115266"/>
            </a:avLst>
          </a:prstGeom>
          <a:noFill/>
          <a:ln w="60325" cap="flat" cmpd="sng" algn="ctr">
            <a:solidFill>
              <a:schemeClr val="tx1"/>
            </a:solidFill>
            <a:prstDash val="solid"/>
            <a:round/>
            <a:headEnd type="none" w="med" len="med"/>
            <a:tailEnd type="triangle" w="med" len="med"/>
          </a:ln>
          <a:effectLst/>
          <a:scene3d>
            <a:camera prst="orthographicFront">
              <a:rot lat="10800000" lon="0" rev="0"/>
            </a:camera>
            <a:lightRig rig="threePt" dir="t"/>
          </a:scene3d>
        </p:spPr>
        <p:txBody>
          <a:bodyPr vert="horz" wrap="none" lIns="91440" tIns="45720" rIns="91440" bIns="91440" numCol="1" rtlCol="0" anchor="ctr" anchorCtr="0" compatLnSpc="1">
            <a:prstTxWarp prst="textNoShape">
              <a:avLst/>
            </a:prstTxWarp>
          </a:bodyPr>
          <a:lstStyle/>
          <a:p>
            <a:pPr marL="0" marR="0" indent="0" algn="ctr" defTabSz="914400" rtl="0" eaLnBrk="1" fontAlgn="base" latinLnBrk="0" hangingPunct="1">
              <a:lnSpc>
                <a:spcPct val="95000"/>
              </a:lnSpc>
              <a:spcBef>
                <a:spcPct val="0"/>
              </a:spcBef>
              <a:spcAft>
                <a:spcPct val="0"/>
              </a:spcAft>
              <a:buClrTx/>
              <a:buSzTx/>
              <a:buFontTx/>
              <a:buNone/>
              <a:tabLst/>
            </a:pPr>
            <a:endParaRPr kumimoji="0" lang="en-US" sz="1800" b="0" i="0" u="none" strike="noStrike" cap="none" normalizeH="0" baseline="0" dirty="0">
              <a:ln>
                <a:noFill/>
              </a:ln>
              <a:solidFill>
                <a:schemeClr val="bg1"/>
              </a:solidFill>
              <a:effectLst/>
              <a:latin typeface="Verdana" charset="0"/>
            </a:endParaRPr>
          </a:p>
        </p:txBody>
      </p:sp>
      <p:sp>
        <p:nvSpPr>
          <p:cNvPr id="30" name="Right Brace 29"/>
          <p:cNvSpPr/>
          <p:nvPr/>
        </p:nvSpPr>
        <p:spPr>
          <a:xfrm>
            <a:off x="6378865" y="3836800"/>
            <a:ext cx="228600" cy="3418045"/>
          </a:xfrm>
          <a:prstGeom prst="rightBrace">
            <a:avLst/>
          </a:prstGeom>
          <a:ln w="254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 name="TextBox 30"/>
          <p:cNvSpPr txBox="1"/>
          <p:nvPr/>
        </p:nvSpPr>
        <p:spPr>
          <a:xfrm>
            <a:off x="5100356" y="5771705"/>
            <a:ext cx="2823210" cy="590931"/>
          </a:xfrm>
          <a:prstGeom prst="rect">
            <a:avLst/>
          </a:prstGeom>
          <a:noFill/>
        </p:spPr>
        <p:txBody>
          <a:bodyPr wrap="none" rtlCol="0">
            <a:spAutoFit/>
          </a:bodyPr>
          <a:lstStyle/>
          <a:p>
            <a:r>
              <a:rPr lang="en-US" dirty="0" smtClean="0">
                <a:solidFill>
                  <a:schemeClr val="tx1"/>
                </a:solidFill>
              </a:rPr>
              <a:t>Get the Work Done! </a:t>
            </a:r>
          </a:p>
          <a:p>
            <a:r>
              <a:rPr lang="en-US" dirty="0" smtClean="0">
                <a:solidFill>
                  <a:schemeClr val="tx1"/>
                </a:solidFill>
              </a:rPr>
              <a:t>Phase</a:t>
            </a:r>
            <a:endParaRPr lang="en-US" dirty="0">
              <a:solidFill>
                <a:schemeClr val="tx1"/>
              </a:solidFill>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noGrp="1" noChangeArrowheads="1"/>
          </p:cNvSpPr>
          <p:nvPr>
            <p:ph type="title"/>
          </p:nvPr>
        </p:nvSpPr>
        <p:spPr>
          <a:xfrm>
            <a:off x="325438" y="103188"/>
            <a:ext cx="7858125" cy="768350"/>
          </a:xfrm>
        </p:spPr>
        <p:txBody>
          <a:bodyPr/>
          <a:lstStyle/>
          <a:p>
            <a:r>
              <a:rPr lang="en-US" sz="2800" b="1" dirty="0" smtClean="0">
                <a:solidFill>
                  <a:srgbClr val="A57C50"/>
                </a:solidFill>
                <a:latin typeface="+mn-lt"/>
                <a:ea typeface="ＭＳ Ｐゴシック"/>
                <a:cs typeface="ＭＳ Ｐゴシック"/>
              </a:rPr>
              <a:t>Relationship Building Takes Time</a:t>
            </a:r>
          </a:p>
        </p:txBody>
      </p:sp>
      <p:sp>
        <p:nvSpPr>
          <p:cNvPr id="5" name="Rectangle 4"/>
          <p:cNvSpPr/>
          <p:nvPr/>
        </p:nvSpPr>
        <p:spPr>
          <a:xfrm>
            <a:off x="341194" y="1146413"/>
            <a:ext cx="8134065" cy="3807196"/>
          </a:xfrm>
          <a:prstGeom prst="rect">
            <a:avLst/>
          </a:prstGeom>
        </p:spPr>
        <p:txBody>
          <a:bodyPr wrap="square">
            <a:spAutoFit/>
          </a:bodyPr>
          <a:lstStyle/>
          <a:p>
            <a:pPr algn="l">
              <a:spcAft>
                <a:spcPts val="3000"/>
              </a:spcAft>
              <a:buClr>
                <a:schemeClr val="tx2"/>
              </a:buClr>
              <a:buFont typeface="Wingdings" pitchFamily="2" charset="2"/>
              <a:buChar char="§"/>
              <a:tabLst>
                <a:tab pos="519113" algn="l"/>
                <a:tab pos="1882775" algn="l"/>
              </a:tabLst>
            </a:pPr>
            <a:r>
              <a:rPr lang="en-US" sz="3200" b="0" kern="0" dirty="0" smtClean="0">
                <a:solidFill>
                  <a:schemeClr val="bg2">
                    <a:lumMod val="10000"/>
                  </a:schemeClr>
                </a:solidFill>
                <a:latin typeface="+mn-lt"/>
                <a:ea typeface="MS PGothic"/>
                <a:cs typeface="MS PGothic"/>
              </a:rPr>
              <a:t> How to measure the connection</a:t>
            </a:r>
          </a:p>
          <a:p>
            <a:pPr algn="l">
              <a:spcAft>
                <a:spcPts val="1200"/>
              </a:spcAft>
              <a:tabLst>
                <a:tab pos="519113" algn="l"/>
                <a:tab pos="1882775" algn="l"/>
              </a:tabLst>
            </a:pPr>
            <a:r>
              <a:rPr lang="en-US" sz="2800" b="0" dirty="0" smtClean="0">
                <a:solidFill>
                  <a:schemeClr val="bg2">
                    <a:lumMod val="10000"/>
                  </a:schemeClr>
                </a:solidFill>
                <a:latin typeface="+mn-lt"/>
                <a:cs typeface="Arial" pitchFamily="34" charset="0"/>
              </a:rPr>
              <a:t>Level 1: 		Awareness</a:t>
            </a:r>
          </a:p>
          <a:p>
            <a:pPr lvl="0" algn="l">
              <a:spcAft>
                <a:spcPts val="1200"/>
              </a:spcAft>
              <a:tabLst>
                <a:tab pos="519113" algn="l"/>
                <a:tab pos="1882775" algn="l"/>
              </a:tabLst>
            </a:pPr>
            <a:r>
              <a:rPr lang="en-US" sz="2800" b="0" dirty="0" smtClean="0">
                <a:solidFill>
                  <a:schemeClr val="bg2">
                    <a:lumMod val="10000"/>
                  </a:schemeClr>
                </a:solidFill>
                <a:latin typeface="+mn-lt"/>
                <a:cs typeface="Arial" pitchFamily="34" charset="0"/>
              </a:rPr>
              <a:t>Level 2: 		Uniqueness</a:t>
            </a:r>
          </a:p>
          <a:p>
            <a:pPr lvl="0" algn="l">
              <a:spcAft>
                <a:spcPts val="1200"/>
              </a:spcAft>
              <a:tabLst>
                <a:tab pos="519113" algn="l"/>
                <a:tab pos="1882775" algn="l"/>
              </a:tabLst>
            </a:pPr>
            <a:r>
              <a:rPr lang="en-US" sz="2800" b="0" dirty="0" smtClean="0">
                <a:solidFill>
                  <a:schemeClr val="bg2">
                    <a:lumMod val="10000"/>
                  </a:schemeClr>
                </a:solidFill>
                <a:latin typeface="+mn-lt"/>
                <a:cs typeface="Arial" pitchFamily="34" charset="0"/>
              </a:rPr>
              <a:t>Level 3: 		Acceptance</a:t>
            </a:r>
          </a:p>
          <a:p>
            <a:pPr lvl="0" algn="l">
              <a:spcAft>
                <a:spcPts val="1200"/>
              </a:spcAft>
              <a:tabLst>
                <a:tab pos="519113" algn="l"/>
                <a:tab pos="1882775" algn="l"/>
              </a:tabLst>
            </a:pPr>
            <a:r>
              <a:rPr lang="en-US" sz="4000" b="0" dirty="0" smtClean="0">
                <a:solidFill>
                  <a:schemeClr val="bg2">
                    <a:lumMod val="10000"/>
                  </a:schemeClr>
                </a:solidFill>
                <a:latin typeface="+mn-lt"/>
                <a:cs typeface="Arial" pitchFamily="34" charset="0"/>
              </a:rPr>
              <a:t>Level 4: 	</a:t>
            </a:r>
            <a:r>
              <a:rPr lang="en-US" sz="4000" dirty="0" smtClean="0">
                <a:solidFill>
                  <a:schemeClr val="accent6">
                    <a:lumMod val="75000"/>
                  </a:schemeClr>
                </a:solidFill>
                <a:latin typeface="+mn-lt"/>
                <a:cs typeface="Arial" pitchFamily="34" charset="0"/>
              </a:rPr>
              <a:t>Affiliation</a:t>
            </a:r>
          </a:p>
          <a:p>
            <a:pPr lvl="0" algn="l">
              <a:spcAft>
                <a:spcPts val="1200"/>
              </a:spcAft>
              <a:tabLst>
                <a:tab pos="519113" algn="l"/>
                <a:tab pos="1882775" algn="l"/>
              </a:tabLst>
            </a:pPr>
            <a:r>
              <a:rPr lang="en-US" sz="4000" b="0" dirty="0" smtClean="0">
                <a:solidFill>
                  <a:schemeClr val="bg2">
                    <a:lumMod val="10000"/>
                  </a:schemeClr>
                </a:solidFill>
                <a:latin typeface="+mn-lt"/>
                <a:cs typeface="Arial" pitchFamily="34" charset="0"/>
              </a:rPr>
              <a:t>Level 5: </a:t>
            </a:r>
            <a:r>
              <a:rPr lang="en-US" sz="4000" dirty="0" smtClean="0">
                <a:solidFill>
                  <a:srgbClr val="FF0000"/>
                </a:solidFill>
                <a:latin typeface="+mn-lt"/>
                <a:cs typeface="Arial" pitchFamily="34" charset="0"/>
              </a:rPr>
              <a:t>	Champion</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noGrp="1" noChangeArrowheads="1"/>
          </p:cNvSpPr>
          <p:nvPr>
            <p:ph type="title"/>
          </p:nvPr>
        </p:nvSpPr>
        <p:spPr>
          <a:xfrm>
            <a:off x="325438" y="164575"/>
            <a:ext cx="7858125" cy="768350"/>
          </a:xfrm>
        </p:spPr>
        <p:txBody>
          <a:bodyPr/>
          <a:lstStyle/>
          <a:p>
            <a:r>
              <a:rPr lang="en-US" sz="2800" b="1" dirty="0" smtClean="0">
                <a:solidFill>
                  <a:srgbClr val="A57C50"/>
                </a:solidFill>
                <a:latin typeface="+mn-lt"/>
                <a:ea typeface="ＭＳ Ｐゴシック"/>
                <a:cs typeface="ＭＳ Ｐゴシック"/>
              </a:rPr>
              <a:t>Benefits for the Board of Strong Engagement?</a:t>
            </a:r>
          </a:p>
        </p:txBody>
      </p:sp>
    </p:spTree>
    <p:extLst>
      <p:ext uri="{BB962C8B-B14F-4D97-AF65-F5344CB8AC3E}">
        <p14:creationId xmlns:p14="http://schemas.microsoft.com/office/powerpoint/2010/main" val="2708996859"/>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noGrp="1" noChangeArrowheads="1"/>
          </p:cNvSpPr>
          <p:nvPr>
            <p:ph type="title"/>
          </p:nvPr>
        </p:nvSpPr>
        <p:spPr>
          <a:xfrm>
            <a:off x="325438" y="164575"/>
            <a:ext cx="7858125" cy="768350"/>
          </a:xfrm>
        </p:spPr>
        <p:txBody>
          <a:bodyPr/>
          <a:lstStyle/>
          <a:p>
            <a:r>
              <a:rPr lang="en-US" sz="2800" b="1" dirty="0" smtClean="0">
                <a:solidFill>
                  <a:srgbClr val="A57C50"/>
                </a:solidFill>
                <a:latin typeface="+mn-lt"/>
                <a:ea typeface="ＭＳ Ｐゴシック"/>
                <a:cs typeface="ＭＳ Ｐゴシック"/>
              </a:rPr>
              <a:t>Benefits for the Board of Strong Engagement?</a:t>
            </a:r>
          </a:p>
        </p:txBody>
      </p:sp>
      <p:sp>
        <p:nvSpPr>
          <p:cNvPr id="4" name="Rectangle 3"/>
          <p:cNvSpPr/>
          <p:nvPr/>
        </p:nvSpPr>
        <p:spPr>
          <a:xfrm>
            <a:off x="347450" y="1009485"/>
            <a:ext cx="8134065" cy="4862870"/>
          </a:xfrm>
          <a:prstGeom prst="rect">
            <a:avLst/>
          </a:prstGeom>
        </p:spPr>
        <p:txBody>
          <a:bodyPr wrap="square">
            <a:spAutoFit/>
          </a:bodyPr>
          <a:lstStyle/>
          <a:p>
            <a:pPr marL="514350" indent="-514350" algn="l">
              <a:lnSpc>
                <a:spcPct val="100000"/>
              </a:lnSpc>
              <a:spcAft>
                <a:spcPts val="4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Efficiency</a:t>
            </a:r>
          </a:p>
          <a:p>
            <a:pPr marL="514350" indent="-514350" algn="l">
              <a:lnSpc>
                <a:spcPct val="100000"/>
              </a:lnSpc>
              <a:spcAft>
                <a:spcPts val="4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Improved governance</a:t>
            </a:r>
          </a:p>
          <a:p>
            <a:pPr marL="514350" indent="-514350" algn="l">
              <a:lnSpc>
                <a:spcPct val="100000"/>
              </a:lnSpc>
              <a:spcAft>
                <a:spcPts val="4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Help more clients</a:t>
            </a:r>
          </a:p>
          <a:p>
            <a:pPr marL="514350" indent="-514350" algn="l">
              <a:lnSpc>
                <a:spcPct val="100000"/>
              </a:lnSpc>
              <a:spcAft>
                <a:spcPts val="4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More friendly environment</a:t>
            </a:r>
          </a:p>
          <a:p>
            <a:pPr marL="514350" indent="-514350" algn="l">
              <a:lnSpc>
                <a:spcPct val="100000"/>
              </a:lnSpc>
              <a:spcAft>
                <a:spcPts val="400"/>
              </a:spcAft>
              <a:buClr>
                <a:schemeClr val="tx2"/>
              </a:buClr>
              <a:buFont typeface="+mj-lt"/>
              <a:buAutoNum type="arabicPeriod"/>
              <a:tabLst>
                <a:tab pos="519113" algn="l"/>
                <a:tab pos="1882775" algn="l"/>
              </a:tabLst>
            </a:pPr>
            <a:r>
              <a:rPr lang="en-US" sz="2800" b="0" kern="0" dirty="0">
                <a:solidFill>
                  <a:schemeClr val="bg2">
                    <a:lumMod val="10000"/>
                  </a:schemeClr>
                </a:solidFill>
                <a:latin typeface="+mn-lt"/>
                <a:ea typeface="MS PGothic"/>
                <a:cs typeface="MS PGothic"/>
              </a:rPr>
              <a:t>Raise more </a:t>
            </a:r>
            <a:r>
              <a:rPr lang="en-US" sz="2800" b="0" kern="0" dirty="0" smtClean="0">
                <a:solidFill>
                  <a:schemeClr val="bg2">
                    <a:lumMod val="10000"/>
                  </a:schemeClr>
                </a:solidFill>
                <a:latin typeface="+mn-lt"/>
                <a:ea typeface="MS PGothic"/>
                <a:cs typeface="MS PGothic"/>
              </a:rPr>
              <a:t>money</a:t>
            </a:r>
          </a:p>
          <a:p>
            <a:pPr marL="514350" indent="-514350" algn="l">
              <a:lnSpc>
                <a:spcPct val="100000"/>
              </a:lnSpc>
              <a:spcAft>
                <a:spcPts val="400"/>
              </a:spcAft>
              <a:buClr>
                <a:schemeClr val="tx2"/>
              </a:buClr>
              <a:buFont typeface="+mj-lt"/>
              <a:buAutoNum type="arabicPeriod"/>
              <a:tabLst>
                <a:tab pos="519113" algn="l"/>
                <a:tab pos="1882775" algn="l"/>
              </a:tabLst>
            </a:pPr>
            <a:r>
              <a:rPr lang="en-US" sz="2800" b="0" kern="0" dirty="0">
                <a:solidFill>
                  <a:schemeClr val="bg2">
                    <a:lumMod val="10000"/>
                  </a:schemeClr>
                </a:solidFill>
                <a:latin typeface="+mn-lt"/>
                <a:ea typeface="MS PGothic"/>
                <a:cs typeface="MS PGothic"/>
              </a:rPr>
              <a:t>Fewer disagreements?</a:t>
            </a:r>
          </a:p>
          <a:p>
            <a:pPr marL="800100" lvl="1" indent="-342900" algn="l">
              <a:lnSpc>
                <a:spcPct val="100000"/>
              </a:lnSpc>
              <a:spcAft>
                <a:spcPts val="400"/>
              </a:spcAft>
              <a:buClr>
                <a:schemeClr val="tx2"/>
              </a:buClr>
              <a:buFont typeface="Arial" pitchFamily="34" charset="0"/>
              <a:buChar char="•"/>
              <a:tabLst>
                <a:tab pos="519113" algn="l"/>
                <a:tab pos="1882775" algn="l"/>
              </a:tabLst>
            </a:pPr>
            <a:r>
              <a:rPr lang="en-US" sz="2800" b="0" kern="0" dirty="0">
                <a:solidFill>
                  <a:schemeClr val="bg2">
                    <a:lumMod val="10000"/>
                  </a:schemeClr>
                </a:solidFill>
                <a:latin typeface="+mn-lt"/>
                <a:ea typeface="MS PGothic"/>
                <a:cs typeface="MS PGothic"/>
              </a:rPr>
              <a:t>Or, more respectful disagreements?</a:t>
            </a:r>
          </a:p>
          <a:p>
            <a:pPr marL="514350" indent="-514350" algn="l">
              <a:lnSpc>
                <a:spcPct val="100000"/>
              </a:lnSpc>
              <a:spcAft>
                <a:spcPts val="400"/>
              </a:spcAft>
              <a:buClr>
                <a:schemeClr val="tx2"/>
              </a:buClr>
              <a:buFont typeface="+mj-lt"/>
              <a:buAutoNum type="arabicPeriod"/>
              <a:tabLst>
                <a:tab pos="519113" algn="l"/>
                <a:tab pos="1882775" algn="l"/>
              </a:tabLst>
            </a:pPr>
            <a:r>
              <a:rPr lang="en-US" sz="2800" b="0" kern="0" dirty="0">
                <a:solidFill>
                  <a:schemeClr val="bg2">
                    <a:lumMod val="10000"/>
                  </a:schemeClr>
                </a:solidFill>
                <a:latin typeface="+mn-lt"/>
                <a:ea typeface="MS PGothic"/>
                <a:cs typeface="MS PGothic"/>
              </a:rPr>
              <a:t>Get more done</a:t>
            </a:r>
          </a:p>
          <a:p>
            <a:pPr marL="514350" indent="-514350" algn="l">
              <a:lnSpc>
                <a:spcPct val="100000"/>
              </a:lnSpc>
              <a:spcAft>
                <a:spcPts val="4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Less “work”</a:t>
            </a:r>
          </a:p>
          <a:p>
            <a:pPr marL="514350" indent="-514350" algn="l">
              <a:lnSpc>
                <a:spcPct val="100000"/>
              </a:lnSpc>
              <a:spcAft>
                <a:spcPts val="400"/>
              </a:spcAft>
              <a:buClr>
                <a:schemeClr val="tx2"/>
              </a:buClr>
              <a:buFont typeface="+mj-lt"/>
              <a:buAutoNum type="arabicPeriod"/>
              <a:tabLst>
                <a:tab pos="519113" algn="l"/>
                <a:tab pos="1882775" algn="l"/>
              </a:tabLst>
            </a:pPr>
            <a:r>
              <a:rPr lang="en-US" sz="2800" b="0" kern="0" dirty="0" smtClean="0">
                <a:solidFill>
                  <a:schemeClr val="bg2">
                    <a:lumMod val="10000"/>
                  </a:schemeClr>
                </a:solidFill>
                <a:latin typeface="+mn-lt"/>
                <a:ea typeface="MS PGothic"/>
                <a:cs typeface="MS PGothic"/>
              </a:rPr>
              <a:t>Have more fun</a:t>
            </a:r>
          </a:p>
        </p:txBody>
      </p:sp>
    </p:spTree>
    <p:extLst>
      <p:ext uri="{BB962C8B-B14F-4D97-AF65-F5344CB8AC3E}">
        <p14:creationId xmlns:p14="http://schemas.microsoft.com/office/powerpoint/2010/main" val="237759845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ext_w line">
  <a:themeElements>
    <a:clrScheme name="Text_w line 1">
      <a:dk1>
        <a:srgbClr val="323232"/>
      </a:dk1>
      <a:lt1>
        <a:srgbClr val="FFFFFF"/>
      </a:lt1>
      <a:dk2>
        <a:srgbClr val="A57D50"/>
      </a:dk2>
      <a:lt2>
        <a:srgbClr val="DDDDDD"/>
      </a:lt2>
      <a:accent1>
        <a:srgbClr val="1C90F0"/>
      </a:accent1>
      <a:accent2>
        <a:srgbClr val="6AC850"/>
      </a:accent2>
      <a:accent3>
        <a:srgbClr val="FFFFFF"/>
      </a:accent3>
      <a:accent4>
        <a:srgbClr val="292929"/>
      </a:accent4>
      <a:accent5>
        <a:srgbClr val="ABC6F6"/>
      </a:accent5>
      <a:accent6>
        <a:srgbClr val="5FB548"/>
      </a:accent6>
      <a:hlink>
        <a:srgbClr val="7C03D7"/>
      </a:hlink>
      <a:folHlink>
        <a:srgbClr val="F48C02"/>
      </a:folHlink>
    </a:clrScheme>
    <a:fontScheme name="1_Wells Fargo TPB Bullet Slide Master">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67822A"/>
            </a:gs>
            <a:gs pos="100000">
              <a:srgbClr val="67822A">
                <a:gamma/>
                <a:shade val="66275"/>
                <a:invGamma/>
              </a:srgbClr>
            </a:gs>
          </a:gsLst>
          <a:lin ang="5400000" scaled="1"/>
        </a:gradFill>
        <a:ln w="19050" cap="flat" cmpd="sng" algn="ctr">
          <a:solidFill>
            <a:schemeClr val="accent2"/>
          </a:solidFill>
          <a:prstDash val="solid"/>
          <a:round/>
          <a:headEnd type="none" w="med" len="med"/>
          <a:tailEnd type="none" w="med" len="med"/>
        </a:ln>
        <a:effectLst/>
      </a:spPr>
      <a:bodyPr vert="horz" wrap="none" lIns="91440" tIns="45720" rIns="91440" bIns="91440" numCol="1" anchor="ctr" anchorCtr="0" compatLnSpc="1">
        <a:prstTxWarp prst="textNoShape">
          <a:avLst/>
        </a:prstTxWarp>
      </a:bodyPr>
      <a:lstStyle>
        <a:defPPr marL="0" marR="0" indent="0" algn="ctr" defTabSz="914400" rtl="0" eaLnBrk="1" fontAlgn="base" latinLnBrk="0" hangingPunct="1">
          <a:lnSpc>
            <a:spcPct val="95000"/>
          </a:lnSpc>
          <a:spcBef>
            <a:spcPct val="0"/>
          </a:spcBef>
          <a:spcAft>
            <a:spcPct val="0"/>
          </a:spcAft>
          <a:buClrTx/>
          <a:buSzTx/>
          <a:buFontTx/>
          <a:buNone/>
          <a:tabLst/>
          <a:defRPr kumimoji="0" lang="en-US" sz="1800" b="0" i="0" u="none" strike="noStrike" cap="none" normalizeH="0" baseline="0">
            <a:ln>
              <a:noFill/>
            </a:ln>
            <a:solidFill>
              <a:schemeClr val="bg1"/>
            </a:solidFill>
            <a:effectLst/>
            <a:latin typeface="Verdana" charset="0"/>
          </a:defRPr>
        </a:defPPr>
      </a:lstStyle>
    </a:spDef>
    <a:lnDef>
      <a:spPr bwMode="auto">
        <a:xfrm>
          <a:off x="0" y="0"/>
          <a:ext cx="1" cy="1"/>
        </a:xfrm>
        <a:custGeom>
          <a:avLst/>
          <a:gdLst/>
          <a:ahLst/>
          <a:cxnLst/>
          <a:rect l="0" t="0" r="0" b="0"/>
          <a:pathLst/>
        </a:custGeom>
        <a:gradFill rotWithShape="1">
          <a:gsLst>
            <a:gs pos="0">
              <a:srgbClr val="67822A"/>
            </a:gs>
            <a:gs pos="100000">
              <a:srgbClr val="67822A">
                <a:gamma/>
                <a:shade val="66275"/>
                <a:invGamma/>
              </a:srgbClr>
            </a:gs>
          </a:gsLst>
          <a:lin ang="5400000" scaled="1"/>
        </a:gradFill>
        <a:ln w="19050" cap="flat" cmpd="sng" algn="ctr">
          <a:solidFill>
            <a:schemeClr val="accent2"/>
          </a:solidFill>
          <a:prstDash val="solid"/>
          <a:round/>
          <a:headEnd type="none" w="med" len="med"/>
          <a:tailEnd type="none" w="med" len="med"/>
        </a:ln>
        <a:effectLst/>
      </a:spPr>
      <a:bodyPr vert="horz" wrap="none" lIns="91440" tIns="45720" rIns="91440" bIns="91440" numCol="1" anchor="ctr" anchorCtr="0" compatLnSpc="1">
        <a:prstTxWarp prst="textNoShape">
          <a:avLst/>
        </a:prstTxWarp>
      </a:bodyPr>
      <a:lstStyle>
        <a:defPPr marL="0" marR="0" indent="0" algn="ctr" defTabSz="914400" rtl="0" eaLnBrk="1" fontAlgn="base" latinLnBrk="0" hangingPunct="1">
          <a:lnSpc>
            <a:spcPct val="95000"/>
          </a:lnSpc>
          <a:spcBef>
            <a:spcPct val="0"/>
          </a:spcBef>
          <a:spcAft>
            <a:spcPct val="0"/>
          </a:spcAft>
          <a:buClrTx/>
          <a:buSzTx/>
          <a:buFontTx/>
          <a:buNone/>
          <a:tabLst/>
          <a:defRPr kumimoji="0" lang="en-US" sz="1800" b="0" i="0" u="none" strike="noStrike" cap="none" normalizeH="0" baseline="0">
            <a:ln>
              <a:noFill/>
            </a:ln>
            <a:solidFill>
              <a:schemeClr val="bg1"/>
            </a:solidFill>
            <a:effectLst/>
            <a:latin typeface="Verdana" charset="0"/>
          </a:defRPr>
        </a:defPPr>
      </a:lstStyle>
    </a:lnDef>
  </a:objectDefaults>
  <a:extraClrSchemeLst>
    <a:extraClrScheme>
      <a:clrScheme name="1_Wells Fargo TPB Bullet Slide Master 1">
        <a:dk1>
          <a:srgbClr val="323232"/>
        </a:dk1>
        <a:lt1>
          <a:srgbClr val="FFFFFF"/>
        </a:lt1>
        <a:dk2>
          <a:srgbClr val="A57D50"/>
        </a:dk2>
        <a:lt2>
          <a:srgbClr val="ABABAB"/>
        </a:lt2>
        <a:accent1>
          <a:srgbClr val="3F7FBF"/>
        </a:accent1>
        <a:accent2>
          <a:srgbClr val="90B63C"/>
        </a:accent2>
        <a:accent3>
          <a:srgbClr val="FFFFFF"/>
        </a:accent3>
        <a:accent4>
          <a:srgbClr val="292929"/>
        </a:accent4>
        <a:accent5>
          <a:srgbClr val="AFC0DC"/>
        </a:accent5>
        <a:accent6>
          <a:srgbClr val="82A535"/>
        </a:accent6>
        <a:hlink>
          <a:srgbClr val="F0A620"/>
        </a:hlink>
        <a:folHlink>
          <a:srgbClr val="800000"/>
        </a:folHlink>
      </a:clrScheme>
      <a:clrMap bg1="lt1" tx1="dk1" bg2="lt2" tx2="dk2" accent1="accent1" accent2="accent2" accent3="accent3" accent4="accent4" accent5="accent5" accent6="accent6" hlink="hlink" folHlink="folHlink"/>
    </a:extraClrScheme>
    <a:extraClrScheme>
      <a:clrScheme name="1_Wells Fargo TPB Bullet Slide Master 2">
        <a:dk1>
          <a:srgbClr val="323232"/>
        </a:dk1>
        <a:lt1>
          <a:srgbClr val="FFFFFF"/>
        </a:lt1>
        <a:dk2>
          <a:srgbClr val="A57D50"/>
        </a:dk2>
        <a:lt2>
          <a:srgbClr val="848484"/>
        </a:lt2>
        <a:accent1>
          <a:srgbClr val="688FCF"/>
        </a:accent1>
        <a:accent2>
          <a:srgbClr val="739600"/>
        </a:accent2>
        <a:accent3>
          <a:srgbClr val="FFFFFF"/>
        </a:accent3>
        <a:accent4>
          <a:srgbClr val="292929"/>
        </a:accent4>
        <a:accent5>
          <a:srgbClr val="B9C6E4"/>
        </a:accent5>
        <a:accent6>
          <a:srgbClr val="688700"/>
        </a:accent6>
        <a:hlink>
          <a:srgbClr val="F28B13"/>
        </a:hlink>
        <a:folHlink>
          <a:srgbClr val="9E0022"/>
        </a:folHlink>
      </a:clrScheme>
      <a:clrMap bg1="lt1" tx1="dk1" bg2="lt2" tx2="dk2" accent1="accent1" accent2="accent2" accent3="accent3" accent4="accent4" accent5="accent5" accent6="accent6" hlink="hlink" folHlink="folHlink"/>
    </a:extraClrScheme>
    <a:extraClrScheme>
      <a:clrScheme name="1_Wells Fargo TPB Bullet Slide Master 3">
        <a:dk1>
          <a:srgbClr val="323232"/>
        </a:dk1>
        <a:lt1>
          <a:srgbClr val="FFFFFF"/>
        </a:lt1>
        <a:dk2>
          <a:srgbClr val="A57D50"/>
        </a:dk2>
        <a:lt2>
          <a:srgbClr val="F2E2BD"/>
        </a:lt2>
        <a:accent1>
          <a:srgbClr val="688FCF"/>
        </a:accent1>
        <a:accent2>
          <a:srgbClr val="739600"/>
        </a:accent2>
        <a:accent3>
          <a:srgbClr val="FFFFFF"/>
        </a:accent3>
        <a:accent4>
          <a:srgbClr val="292929"/>
        </a:accent4>
        <a:accent5>
          <a:srgbClr val="B9C6E4"/>
        </a:accent5>
        <a:accent6>
          <a:srgbClr val="688700"/>
        </a:accent6>
        <a:hlink>
          <a:srgbClr val="F28B13"/>
        </a:hlink>
        <a:folHlink>
          <a:srgbClr val="9E0022"/>
        </a:folHlink>
      </a:clrScheme>
      <a:clrMap bg1="lt1" tx1="dk1" bg2="lt2" tx2="dk2" accent1="accent1" accent2="accent2" accent3="accent3" accent4="accent4" accent5="accent5" accent6="accent6" hlink="hlink" folHlink="folHlink"/>
    </a:extraClrScheme>
    <a:extraClrScheme>
      <a:clrScheme name="Text_w line 1">
        <a:dk1>
          <a:srgbClr val="323232"/>
        </a:dk1>
        <a:lt1>
          <a:srgbClr val="FFFFFF"/>
        </a:lt1>
        <a:dk2>
          <a:srgbClr val="A57D50"/>
        </a:dk2>
        <a:lt2>
          <a:srgbClr val="DDDDDD"/>
        </a:lt2>
        <a:accent1>
          <a:srgbClr val="1C90F0"/>
        </a:accent1>
        <a:accent2>
          <a:srgbClr val="6AC850"/>
        </a:accent2>
        <a:accent3>
          <a:srgbClr val="FFFFFF"/>
        </a:accent3>
        <a:accent4>
          <a:srgbClr val="292929"/>
        </a:accent4>
        <a:accent5>
          <a:srgbClr val="ABC6F6"/>
        </a:accent5>
        <a:accent6>
          <a:srgbClr val="5FB548"/>
        </a:accent6>
        <a:hlink>
          <a:srgbClr val="7C03D7"/>
        </a:hlink>
        <a:folHlink>
          <a:srgbClr val="F48C0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ext_w line">
  <a:themeElements>
    <a:clrScheme name="Text_w line 1">
      <a:dk1>
        <a:srgbClr val="323232"/>
      </a:dk1>
      <a:lt1>
        <a:srgbClr val="FFFFFF"/>
      </a:lt1>
      <a:dk2>
        <a:srgbClr val="A57D50"/>
      </a:dk2>
      <a:lt2>
        <a:srgbClr val="DDDDDD"/>
      </a:lt2>
      <a:accent1>
        <a:srgbClr val="1C90F0"/>
      </a:accent1>
      <a:accent2>
        <a:srgbClr val="6AC850"/>
      </a:accent2>
      <a:accent3>
        <a:srgbClr val="FFFFFF"/>
      </a:accent3>
      <a:accent4>
        <a:srgbClr val="292929"/>
      </a:accent4>
      <a:accent5>
        <a:srgbClr val="ABC6F6"/>
      </a:accent5>
      <a:accent6>
        <a:srgbClr val="5FB548"/>
      </a:accent6>
      <a:hlink>
        <a:srgbClr val="7C03D7"/>
      </a:hlink>
      <a:folHlink>
        <a:srgbClr val="F48C02"/>
      </a:folHlink>
    </a:clrScheme>
    <a:fontScheme name="1_Wells Fargo TPB Bullet Slide Master">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67822A"/>
            </a:gs>
            <a:gs pos="100000">
              <a:srgbClr val="67822A">
                <a:gamma/>
                <a:shade val="66275"/>
                <a:invGamma/>
              </a:srgbClr>
            </a:gs>
          </a:gsLst>
          <a:lin ang="5400000" scaled="1"/>
        </a:gradFill>
        <a:ln w="19050" cap="flat" cmpd="sng" algn="ctr">
          <a:solidFill>
            <a:schemeClr val="accent2"/>
          </a:solidFill>
          <a:prstDash val="solid"/>
          <a:round/>
          <a:headEnd type="none" w="med" len="med"/>
          <a:tailEnd type="none" w="med" len="med"/>
        </a:ln>
        <a:effectLst/>
      </a:spPr>
      <a:bodyPr vert="horz" wrap="none" lIns="91440" tIns="45720" rIns="91440" bIns="91440" numCol="1" anchor="ctr" anchorCtr="0" compatLnSpc="1">
        <a:prstTxWarp prst="textNoShape">
          <a:avLst/>
        </a:prstTxWarp>
      </a:bodyPr>
      <a:lstStyle>
        <a:defPPr marL="0" marR="0" indent="0" algn="ctr" defTabSz="914400" rtl="0" eaLnBrk="1" fontAlgn="base" latinLnBrk="0" hangingPunct="1">
          <a:lnSpc>
            <a:spcPct val="95000"/>
          </a:lnSpc>
          <a:spcBef>
            <a:spcPct val="0"/>
          </a:spcBef>
          <a:spcAft>
            <a:spcPct val="0"/>
          </a:spcAft>
          <a:buClrTx/>
          <a:buSzTx/>
          <a:buFontTx/>
          <a:buNone/>
          <a:tabLst/>
          <a:defRPr kumimoji="0" lang="en-US" sz="1800" b="0" i="0" u="none" strike="noStrike" cap="none" normalizeH="0" baseline="0">
            <a:ln>
              <a:noFill/>
            </a:ln>
            <a:solidFill>
              <a:schemeClr val="bg1"/>
            </a:solidFill>
            <a:effectLst/>
            <a:latin typeface="Verdana" charset="0"/>
          </a:defRPr>
        </a:defPPr>
      </a:lstStyle>
    </a:spDef>
    <a:lnDef>
      <a:spPr bwMode="auto">
        <a:xfrm>
          <a:off x="0" y="0"/>
          <a:ext cx="1" cy="1"/>
        </a:xfrm>
        <a:custGeom>
          <a:avLst/>
          <a:gdLst/>
          <a:ahLst/>
          <a:cxnLst/>
          <a:rect l="0" t="0" r="0" b="0"/>
          <a:pathLst/>
        </a:custGeom>
        <a:gradFill rotWithShape="1">
          <a:gsLst>
            <a:gs pos="0">
              <a:srgbClr val="67822A"/>
            </a:gs>
            <a:gs pos="100000">
              <a:srgbClr val="67822A">
                <a:gamma/>
                <a:shade val="66275"/>
                <a:invGamma/>
              </a:srgbClr>
            </a:gs>
          </a:gsLst>
          <a:lin ang="5400000" scaled="1"/>
        </a:gradFill>
        <a:ln w="19050" cap="flat" cmpd="sng" algn="ctr">
          <a:solidFill>
            <a:schemeClr val="accent2"/>
          </a:solidFill>
          <a:prstDash val="solid"/>
          <a:round/>
          <a:headEnd type="none" w="med" len="med"/>
          <a:tailEnd type="none" w="med" len="med"/>
        </a:ln>
        <a:effectLst/>
      </a:spPr>
      <a:bodyPr vert="horz" wrap="none" lIns="91440" tIns="45720" rIns="91440" bIns="91440" numCol="1" anchor="ctr" anchorCtr="0" compatLnSpc="1">
        <a:prstTxWarp prst="textNoShape">
          <a:avLst/>
        </a:prstTxWarp>
      </a:bodyPr>
      <a:lstStyle>
        <a:defPPr marL="0" marR="0" indent="0" algn="ctr" defTabSz="914400" rtl="0" eaLnBrk="1" fontAlgn="base" latinLnBrk="0" hangingPunct="1">
          <a:lnSpc>
            <a:spcPct val="95000"/>
          </a:lnSpc>
          <a:spcBef>
            <a:spcPct val="0"/>
          </a:spcBef>
          <a:spcAft>
            <a:spcPct val="0"/>
          </a:spcAft>
          <a:buClrTx/>
          <a:buSzTx/>
          <a:buFontTx/>
          <a:buNone/>
          <a:tabLst/>
          <a:defRPr kumimoji="0" lang="en-US" sz="1800" b="0" i="0" u="none" strike="noStrike" cap="none" normalizeH="0" baseline="0">
            <a:ln>
              <a:noFill/>
            </a:ln>
            <a:solidFill>
              <a:schemeClr val="bg1"/>
            </a:solidFill>
            <a:effectLst/>
            <a:latin typeface="Verdana" charset="0"/>
          </a:defRPr>
        </a:defPPr>
      </a:lstStyle>
    </a:lnDef>
  </a:objectDefaults>
  <a:extraClrSchemeLst>
    <a:extraClrScheme>
      <a:clrScheme name="1_Wells Fargo TPB Bullet Slide Master 1">
        <a:dk1>
          <a:srgbClr val="323232"/>
        </a:dk1>
        <a:lt1>
          <a:srgbClr val="FFFFFF"/>
        </a:lt1>
        <a:dk2>
          <a:srgbClr val="A57D50"/>
        </a:dk2>
        <a:lt2>
          <a:srgbClr val="ABABAB"/>
        </a:lt2>
        <a:accent1>
          <a:srgbClr val="3F7FBF"/>
        </a:accent1>
        <a:accent2>
          <a:srgbClr val="90B63C"/>
        </a:accent2>
        <a:accent3>
          <a:srgbClr val="FFFFFF"/>
        </a:accent3>
        <a:accent4>
          <a:srgbClr val="292929"/>
        </a:accent4>
        <a:accent5>
          <a:srgbClr val="AFC0DC"/>
        </a:accent5>
        <a:accent6>
          <a:srgbClr val="82A535"/>
        </a:accent6>
        <a:hlink>
          <a:srgbClr val="F0A620"/>
        </a:hlink>
        <a:folHlink>
          <a:srgbClr val="800000"/>
        </a:folHlink>
      </a:clrScheme>
      <a:clrMap bg1="lt1" tx1="dk1" bg2="lt2" tx2="dk2" accent1="accent1" accent2="accent2" accent3="accent3" accent4="accent4" accent5="accent5" accent6="accent6" hlink="hlink" folHlink="folHlink"/>
    </a:extraClrScheme>
    <a:extraClrScheme>
      <a:clrScheme name="1_Wells Fargo TPB Bullet Slide Master 2">
        <a:dk1>
          <a:srgbClr val="323232"/>
        </a:dk1>
        <a:lt1>
          <a:srgbClr val="FFFFFF"/>
        </a:lt1>
        <a:dk2>
          <a:srgbClr val="A57D50"/>
        </a:dk2>
        <a:lt2>
          <a:srgbClr val="848484"/>
        </a:lt2>
        <a:accent1>
          <a:srgbClr val="688FCF"/>
        </a:accent1>
        <a:accent2>
          <a:srgbClr val="739600"/>
        </a:accent2>
        <a:accent3>
          <a:srgbClr val="FFFFFF"/>
        </a:accent3>
        <a:accent4>
          <a:srgbClr val="292929"/>
        </a:accent4>
        <a:accent5>
          <a:srgbClr val="B9C6E4"/>
        </a:accent5>
        <a:accent6>
          <a:srgbClr val="688700"/>
        </a:accent6>
        <a:hlink>
          <a:srgbClr val="F28B13"/>
        </a:hlink>
        <a:folHlink>
          <a:srgbClr val="9E0022"/>
        </a:folHlink>
      </a:clrScheme>
      <a:clrMap bg1="lt1" tx1="dk1" bg2="lt2" tx2="dk2" accent1="accent1" accent2="accent2" accent3="accent3" accent4="accent4" accent5="accent5" accent6="accent6" hlink="hlink" folHlink="folHlink"/>
    </a:extraClrScheme>
    <a:extraClrScheme>
      <a:clrScheme name="1_Wells Fargo TPB Bullet Slide Master 3">
        <a:dk1>
          <a:srgbClr val="323232"/>
        </a:dk1>
        <a:lt1>
          <a:srgbClr val="FFFFFF"/>
        </a:lt1>
        <a:dk2>
          <a:srgbClr val="A57D50"/>
        </a:dk2>
        <a:lt2>
          <a:srgbClr val="F2E2BD"/>
        </a:lt2>
        <a:accent1>
          <a:srgbClr val="688FCF"/>
        </a:accent1>
        <a:accent2>
          <a:srgbClr val="739600"/>
        </a:accent2>
        <a:accent3>
          <a:srgbClr val="FFFFFF"/>
        </a:accent3>
        <a:accent4>
          <a:srgbClr val="292929"/>
        </a:accent4>
        <a:accent5>
          <a:srgbClr val="B9C6E4"/>
        </a:accent5>
        <a:accent6>
          <a:srgbClr val="688700"/>
        </a:accent6>
        <a:hlink>
          <a:srgbClr val="F28B13"/>
        </a:hlink>
        <a:folHlink>
          <a:srgbClr val="9E0022"/>
        </a:folHlink>
      </a:clrScheme>
      <a:clrMap bg1="lt1" tx1="dk1" bg2="lt2" tx2="dk2" accent1="accent1" accent2="accent2" accent3="accent3" accent4="accent4" accent5="accent5" accent6="accent6" hlink="hlink" folHlink="folHlink"/>
    </a:extraClrScheme>
    <a:extraClrScheme>
      <a:clrScheme name="Text_w line 1">
        <a:dk1>
          <a:srgbClr val="323232"/>
        </a:dk1>
        <a:lt1>
          <a:srgbClr val="FFFFFF"/>
        </a:lt1>
        <a:dk2>
          <a:srgbClr val="A57D50"/>
        </a:dk2>
        <a:lt2>
          <a:srgbClr val="DDDDDD"/>
        </a:lt2>
        <a:accent1>
          <a:srgbClr val="1C90F0"/>
        </a:accent1>
        <a:accent2>
          <a:srgbClr val="6AC850"/>
        </a:accent2>
        <a:accent3>
          <a:srgbClr val="FFFFFF"/>
        </a:accent3>
        <a:accent4>
          <a:srgbClr val="292929"/>
        </a:accent4>
        <a:accent5>
          <a:srgbClr val="ABC6F6"/>
        </a:accent5>
        <a:accent6>
          <a:srgbClr val="5FB548"/>
        </a:accent6>
        <a:hlink>
          <a:srgbClr val="7C03D7"/>
        </a:hlink>
        <a:folHlink>
          <a:srgbClr val="F48C0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Text_w line">
  <a:themeElements>
    <a:clrScheme name="Text_w line 1">
      <a:dk1>
        <a:srgbClr val="323232"/>
      </a:dk1>
      <a:lt1>
        <a:srgbClr val="FFFFFF"/>
      </a:lt1>
      <a:dk2>
        <a:srgbClr val="A57D50"/>
      </a:dk2>
      <a:lt2>
        <a:srgbClr val="DDDDDD"/>
      </a:lt2>
      <a:accent1>
        <a:srgbClr val="1C90F0"/>
      </a:accent1>
      <a:accent2>
        <a:srgbClr val="6AC850"/>
      </a:accent2>
      <a:accent3>
        <a:srgbClr val="FFFFFF"/>
      </a:accent3>
      <a:accent4>
        <a:srgbClr val="292929"/>
      </a:accent4>
      <a:accent5>
        <a:srgbClr val="ABC6F6"/>
      </a:accent5>
      <a:accent6>
        <a:srgbClr val="5FB548"/>
      </a:accent6>
      <a:hlink>
        <a:srgbClr val="7C03D7"/>
      </a:hlink>
      <a:folHlink>
        <a:srgbClr val="F48C02"/>
      </a:folHlink>
    </a:clrScheme>
    <a:fontScheme name="1_Wells Fargo TPB Bullet Slide Master">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67822A"/>
            </a:gs>
            <a:gs pos="100000">
              <a:srgbClr val="67822A">
                <a:gamma/>
                <a:shade val="66275"/>
                <a:invGamma/>
              </a:srgbClr>
            </a:gs>
          </a:gsLst>
          <a:lin ang="5400000" scaled="1"/>
        </a:gradFill>
        <a:ln w="19050" cap="flat" cmpd="sng" algn="ctr">
          <a:solidFill>
            <a:schemeClr val="accent2"/>
          </a:solidFill>
          <a:prstDash val="solid"/>
          <a:round/>
          <a:headEnd type="none" w="med" len="med"/>
          <a:tailEnd type="none" w="med" len="med"/>
        </a:ln>
        <a:effectLst/>
      </a:spPr>
      <a:bodyPr vert="horz" wrap="none" lIns="91440" tIns="45720" rIns="91440" bIns="91440" numCol="1" anchor="ctr" anchorCtr="0" compatLnSpc="1">
        <a:prstTxWarp prst="textNoShape">
          <a:avLst/>
        </a:prstTxWarp>
      </a:bodyPr>
      <a:lstStyle>
        <a:defPPr marL="0" marR="0" indent="0" algn="ctr" defTabSz="914400" rtl="0" eaLnBrk="1" fontAlgn="base" latinLnBrk="0" hangingPunct="1">
          <a:lnSpc>
            <a:spcPct val="95000"/>
          </a:lnSpc>
          <a:spcBef>
            <a:spcPct val="0"/>
          </a:spcBef>
          <a:spcAft>
            <a:spcPct val="0"/>
          </a:spcAft>
          <a:buClrTx/>
          <a:buSzTx/>
          <a:buFontTx/>
          <a:buNone/>
          <a:tabLst/>
          <a:defRPr kumimoji="0" lang="en-US" sz="1800" b="0" i="0" u="none" strike="noStrike" cap="none" normalizeH="0" baseline="0">
            <a:ln>
              <a:noFill/>
            </a:ln>
            <a:solidFill>
              <a:schemeClr val="bg1"/>
            </a:solidFill>
            <a:effectLst/>
            <a:latin typeface="Verdana" charset="0"/>
          </a:defRPr>
        </a:defPPr>
      </a:lstStyle>
    </a:spDef>
    <a:lnDef>
      <a:spPr bwMode="auto">
        <a:xfrm>
          <a:off x="0" y="0"/>
          <a:ext cx="1" cy="1"/>
        </a:xfrm>
        <a:custGeom>
          <a:avLst/>
          <a:gdLst/>
          <a:ahLst/>
          <a:cxnLst/>
          <a:rect l="0" t="0" r="0" b="0"/>
          <a:pathLst/>
        </a:custGeom>
        <a:gradFill rotWithShape="1">
          <a:gsLst>
            <a:gs pos="0">
              <a:srgbClr val="67822A"/>
            </a:gs>
            <a:gs pos="100000">
              <a:srgbClr val="67822A">
                <a:gamma/>
                <a:shade val="66275"/>
                <a:invGamma/>
              </a:srgbClr>
            </a:gs>
          </a:gsLst>
          <a:lin ang="5400000" scaled="1"/>
        </a:gradFill>
        <a:ln w="19050" cap="flat" cmpd="sng" algn="ctr">
          <a:solidFill>
            <a:schemeClr val="accent2"/>
          </a:solidFill>
          <a:prstDash val="solid"/>
          <a:round/>
          <a:headEnd type="none" w="med" len="med"/>
          <a:tailEnd type="none" w="med" len="med"/>
        </a:ln>
        <a:effectLst/>
      </a:spPr>
      <a:bodyPr vert="horz" wrap="none" lIns="91440" tIns="45720" rIns="91440" bIns="91440" numCol="1" anchor="ctr" anchorCtr="0" compatLnSpc="1">
        <a:prstTxWarp prst="textNoShape">
          <a:avLst/>
        </a:prstTxWarp>
      </a:bodyPr>
      <a:lstStyle>
        <a:defPPr marL="0" marR="0" indent="0" algn="ctr" defTabSz="914400" rtl="0" eaLnBrk="1" fontAlgn="base" latinLnBrk="0" hangingPunct="1">
          <a:lnSpc>
            <a:spcPct val="95000"/>
          </a:lnSpc>
          <a:spcBef>
            <a:spcPct val="0"/>
          </a:spcBef>
          <a:spcAft>
            <a:spcPct val="0"/>
          </a:spcAft>
          <a:buClrTx/>
          <a:buSzTx/>
          <a:buFontTx/>
          <a:buNone/>
          <a:tabLst/>
          <a:defRPr kumimoji="0" lang="en-US" sz="1800" b="0" i="0" u="none" strike="noStrike" cap="none" normalizeH="0" baseline="0">
            <a:ln>
              <a:noFill/>
            </a:ln>
            <a:solidFill>
              <a:schemeClr val="bg1"/>
            </a:solidFill>
            <a:effectLst/>
            <a:latin typeface="Verdana" charset="0"/>
          </a:defRPr>
        </a:defPPr>
      </a:lstStyle>
    </a:lnDef>
  </a:objectDefaults>
  <a:extraClrSchemeLst>
    <a:extraClrScheme>
      <a:clrScheme name="1_Wells Fargo TPB Bullet Slide Master 1">
        <a:dk1>
          <a:srgbClr val="323232"/>
        </a:dk1>
        <a:lt1>
          <a:srgbClr val="FFFFFF"/>
        </a:lt1>
        <a:dk2>
          <a:srgbClr val="A57D50"/>
        </a:dk2>
        <a:lt2>
          <a:srgbClr val="ABABAB"/>
        </a:lt2>
        <a:accent1>
          <a:srgbClr val="3F7FBF"/>
        </a:accent1>
        <a:accent2>
          <a:srgbClr val="90B63C"/>
        </a:accent2>
        <a:accent3>
          <a:srgbClr val="FFFFFF"/>
        </a:accent3>
        <a:accent4>
          <a:srgbClr val="292929"/>
        </a:accent4>
        <a:accent5>
          <a:srgbClr val="AFC0DC"/>
        </a:accent5>
        <a:accent6>
          <a:srgbClr val="82A535"/>
        </a:accent6>
        <a:hlink>
          <a:srgbClr val="F0A620"/>
        </a:hlink>
        <a:folHlink>
          <a:srgbClr val="800000"/>
        </a:folHlink>
      </a:clrScheme>
      <a:clrMap bg1="lt1" tx1="dk1" bg2="lt2" tx2="dk2" accent1="accent1" accent2="accent2" accent3="accent3" accent4="accent4" accent5="accent5" accent6="accent6" hlink="hlink" folHlink="folHlink"/>
    </a:extraClrScheme>
    <a:extraClrScheme>
      <a:clrScheme name="1_Wells Fargo TPB Bullet Slide Master 2">
        <a:dk1>
          <a:srgbClr val="323232"/>
        </a:dk1>
        <a:lt1>
          <a:srgbClr val="FFFFFF"/>
        </a:lt1>
        <a:dk2>
          <a:srgbClr val="A57D50"/>
        </a:dk2>
        <a:lt2>
          <a:srgbClr val="848484"/>
        </a:lt2>
        <a:accent1>
          <a:srgbClr val="688FCF"/>
        </a:accent1>
        <a:accent2>
          <a:srgbClr val="739600"/>
        </a:accent2>
        <a:accent3>
          <a:srgbClr val="FFFFFF"/>
        </a:accent3>
        <a:accent4>
          <a:srgbClr val="292929"/>
        </a:accent4>
        <a:accent5>
          <a:srgbClr val="B9C6E4"/>
        </a:accent5>
        <a:accent6>
          <a:srgbClr val="688700"/>
        </a:accent6>
        <a:hlink>
          <a:srgbClr val="F28B13"/>
        </a:hlink>
        <a:folHlink>
          <a:srgbClr val="9E0022"/>
        </a:folHlink>
      </a:clrScheme>
      <a:clrMap bg1="lt1" tx1="dk1" bg2="lt2" tx2="dk2" accent1="accent1" accent2="accent2" accent3="accent3" accent4="accent4" accent5="accent5" accent6="accent6" hlink="hlink" folHlink="folHlink"/>
    </a:extraClrScheme>
    <a:extraClrScheme>
      <a:clrScheme name="1_Wells Fargo TPB Bullet Slide Master 3">
        <a:dk1>
          <a:srgbClr val="323232"/>
        </a:dk1>
        <a:lt1>
          <a:srgbClr val="FFFFFF"/>
        </a:lt1>
        <a:dk2>
          <a:srgbClr val="A57D50"/>
        </a:dk2>
        <a:lt2>
          <a:srgbClr val="F2E2BD"/>
        </a:lt2>
        <a:accent1>
          <a:srgbClr val="688FCF"/>
        </a:accent1>
        <a:accent2>
          <a:srgbClr val="739600"/>
        </a:accent2>
        <a:accent3>
          <a:srgbClr val="FFFFFF"/>
        </a:accent3>
        <a:accent4>
          <a:srgbClr val="292929"/>
        </a:accent4>
        <a:accent5>
          <a:srgbClr val="B9C6E4"/>
        </a:accent5>
        <a:accent6>
          <a:srgbClr val="688700"/>
        </a:accent6>
        <a:hlink>
          <a:srgbClr val="F28B13"/>
        </a:hlink>
        <a:folHlink>
          <a:srgbClr val="9E0022"/>
        </a:folHlink>
      </a:clrScheme>
      <a:clrMap bg1="lt1" tx1="dk1" bg2="lt2" tx2="dk2" accent1="accent1" accent2="accent2" accent3="accent3" accent4="accent4" accent5="accent5" accent6="accent6" hlink="hlink" folHlink="folHlink"/>
    </a:extraClrScheme>
    <a:extraClrScheme>
      <a:clrScheme name="Text_w line 1">
        <a:dk1>
          <a:srgbClr val="323232"/>
        </a:dk1>
        <a:lt1>
          <a:srgbClr val="FFFFFF"/>
        </a:lt1>
        <a:dk2>
          <a:srgbClr val="A57D50"/>
        </a:dk2>
        <a:lt2>
          <a:srgbClr val="DDDDDD"/>
        </a:lt2>
        <a:accent1>
          <a:srgbClr val="1C90F0"/>
        </a:accent1>
        <a:accent2>
          <a:srgbClr val="6AC850"/>
        </a:accent2>
        <a:accent3>
          <a:srgbClr val="FFFFFF"/>
        </a:accent3>
        <a:accent4>
          <a:srgbClr val="292929"/>
        </a:accent4>
        <a:accent5>
          <a:srgbClr val="ABC6F6"/>
        </a:accent5>
        <a:accent6>
          <a:srgbClr val="5FB548"/>
        </a:accent6>
        <a:hlink>
          <a:srgbClr val="7C03D7"/>
        </a:hlink>
        <a:folHlink>
          <a:srgbClr val="F48C0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49743</TotalTime>
  <Words>5110</Words>
  <Application>Microsoft Office PowerPoint</Application>
  <PresentationFormat>On-screen Show (4:3)</PresentationFormat>
  <Paragraphs>929</Paragraphs>
  <Slides>47</Slides>
  <Notes>42</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47</vt:i4>
      </vt:variant>
    </vt:vector>
  </HeadingPairs>
  <TitlesOfParts>
    <vt:vector size="51" baseType="lpstr">
      <vt:lpstr>Text_w line</vt:lpstr>
      <vt:lpstr>1_Text_w line</vt:lpstr>
      <vt:lpstr>2_Text_w line</vt:lpstr>
      <vt:lpstr>Document</vt:lpstr>
      <vt:lpstr>Board Member Engagement –  The Missing Piece of the Puzzle</vt:lpstr>
      <vt:lpstr>Board Members’ Vital Role</vt:lpstr>
      <vt:lpstr>Characters You Might Meet on a Board</vt:lpstr>
      <vt:lpstr>Defining Strong Engagement?</vt:lpstr>
      <vt:lpstr>Defining Strong Engagement?</vt:lpstr>
      <vt:lpstr>The Board Member Experience</vt:lpstr>
      <vt:lpstr>Relationship Building Takes Time</vt:lpstr>
      <vt:lpstr>Benefits for the Board of Strong Engagement?</vt:lpstr>
      <vt:lpstr>Benefits for the Board of Strong Engagement?</vt:lpstr>
      <vt:lpstr>Why Become a Board Member?</vt:lpstr>
      <vt:lpstr>Why Become a Board Member?</vt:lpstr>
      <vt:lpstr>Why Become a Board Member?</vt:lpstr>
      <vt:lpstr>The Seven Faces of Philanthropy</vt:lpstr>
      <vt:lpstr>Why Would a Board Member Choose To Be Highly Engaged?</vt:lpstr>
      <vt:lpstr>Why Would a Board Member Choose To Be Highly Engaged?</vt:lpstr>
      <vt:lpstr>Why Leave a Board?</vt:lpstr>
      <vt:lpstr>Why Leave a Board?</vt:lpstr>
      <vt:lpstr>Causes of Board Dysfunction?</vt:lpstr>
      <vt:lpstr>Causes of Board Dysfunction?</vt:lpstr>
      <vt:lpstr>Fiduciary Duties</vt:lpstr>
      <vt:lpstr>Many Factors Influence Engagement…</vt:lpstr>
      <vt:lpstr>Structural Influences</vt:lpstr>
      <vt:lpstr>Diversity: Influence on Engagement?</vt:lpstr>
      <vt:lpstr>Term Limits: Influence on Engagement?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are “Governance Values?”</vt:lpstr>
      <vt:lpstr>Stories show us how to behave</vt:lpstr>
      <vt:lpstr>PowerPoint Presentation</vt:lpstr>
      <vt:lpstr>PowerPoint Presentation</vt:lpstr>
      <vt:lpstr>PowerPoint Presentation</vt:lpstr>
      <vt:lpstr>PowerPoint Presentation</vt:lpstr>
      <vt:lpstr>Step 4: Build Board Connections: </vt:lpstr>
      <vt:lpstr>Step 4: Build Board Connections: </vt:lpstr>
      <vt:lpstr>Step 4: Build Board Connections: </vt:lpstr>
      <vt:lpstr>Step 4: Build Connections: </vt:lpstr>
      <vt:lpstr>Strong Engagement Review</vt:lpstr>
      <vt:lpstr>PowerPoint Presentation</vt:lpstr>
      <vt:lpstr>PowerPoint Presentation</vt:lpstr>
      <vt:lpstr>Many Factors Influence Engagement…</vt:lpstr>
      <vt:lpstr>Board Member Engagement    Clarity, Connections, Commitment       “mind map”</vt:lpstr>
      <vt:lpstr>Disclosures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 Here</dc:title>
  <dc:creator>Harris, Daniel P.</dc:creator>
  <cp:lastModifiedBy>Dan Harris</cp:lastModifiedBy>
  <cp:revision>803</cp:revision>
  <cp:lastPrinted>2014-04-07T22:46:27Z</cp:lastPrinted>
  <dcterms:created xsi:type="dcterms:W3CDTF">2009-06-08T20:41:17Z</dcterms:created>
  <dcterms:modified xsi:type="dcterms:W3CDTF">2014-06-12T22:27:08Z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